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1510" r:id="rId3"/>
    <p:sldId id="1517" r:id="rId4"/>
    <p:sldId id="1511" r:id="rId5"/>
    <p:sldId id="1513" r:id="rId6"/>
    <p:sldId id="1514" r:id="rId7"/>
    <p:sldId id="1519" r:id="rId8"/>
    <p:sldId id="1518" r:id="rId9"/>
    <p:sldId id="1515" r:id="rId10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97DFE27-F5E1-4093-97DA-213648F3BBF9}">
          <p14:sldIdLst>
            <p14:sldId id="256"/>
            <p14:sldId id="1510"/>
            <p14:sldId id="1517"/>
            <p14:sldId id="1511"/>
            <p14:sldId id="1513"/>
            <p14:sldId id="1514"/>
            <p14:sldId id="1519"/>
            <p14:sldId id="1518"/>
            <p14:sldId id="151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9900"/>
    <a:srgbClr val="5B4205"/>
    <a:srgbClr val="FF9999"/>
    <a:srgbClr val="73A4DF"/>
    <a:srgbClr val="FF0000"/>
    <a:srgbClr val="FFFFFF"/>
    <a:srgbClr val="007A37"/>
    <a:srgbClr val="376091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72" autoAdjust="0"/>
    <p:restoredTop sz="94665" autoAdjust="0"/>
  </p:normalViewPr>
  <p:slideViewPr>
    <p:cSldViewPr snapToGrid="0">
      <p:cViewPr>
        <p:scale>
          <a:sx n="90" d="100"/>
          <a:sy n="90" d="100"/>
        </p:scale>
        <p:origin x="-894" y="-636"/>
      </p:cViewPr>
      <p:guideLst>
        <p:guide orient="horz" pos="2880"/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363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3D97B6-58B8-4162-9890-0EEC5543BC35}" type="doc">
      <dgm:prSet loTypeId="urn:microsoft.com/office/officeart/2005/8/layout/cycle8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7E57E4A-5478-42D0-BA17-146636424F42}">
      <dgm:prSet phldrT="[Текст]" custT="1"/>
      <dgm:spPr/>
      <dgm:t>
        <a:bodyPr/>
        <a:lstStyle/>
        <a:p>
          <a:endParaRPr lang="ru-RU" sz="11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1E3BABF-4175-4C5C-B8B1-F539B7FC437F}" type="parTrans" cxnId="{8583DE48-CE3E-4375-AB35-AD67DBD25988}">
      <dgm:prSet/>
      <dgm:spPr/>
      <dgm:t>
        <a:bodyPr/>
        <a:lstStyle/>
        <a:p>
          <a:endParaRPr lang="ru-RU"/>
        </a:p>
      </dgm:t>
    </dgm:pt>
    <dgm:pt modelId="{A96D42A1-80A1-4364-B379-61A3662A4CED}" type="sibTrans" cxnId="{8583DE48-CE3E-4375-AB35-AD67DBD25988}">
      <dgm:prSet/>
      <dgm:spPr/>
      <dgm:t>
        <a:bodyPr/>
        <a:lstStyle/>
        <a:p>
          <a:endParaRPr lang="ru-RU"/>
        </a:p>
      </dgm:t>
    </dgm:pt>
    <dgm:pt modelId="{60718929-24E8-43D4-B7CE-80FBF5C7E9ED}">
      <dgm:prSet phldrT="[Текст]"/>
      <dgm:spPr/>
      <dgm:t>
        <a:bodyPr/>
        <a:lstStyle/>
        <a:p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67234C3-A106-4DA4-ADA1-349438F3ADC5}" type="parTrans" cxnId="{366E60A9-B455-48EE-8E4A-FF2144107B36}">
      <dgm:prSet/>
      <dgm:spPr/>
      <dgm:t>
        <a:bodyPr/>
        <a:lstStyle/>
        <a:p>
          <a:endParaRPr lang="ru-RU"/>
        </a:p>
      </dgm:t>
    </dgm:pt>
    <dgm:pt modelId="{44CAB955-F36F-4F6B-865B-DDD4E5C6A36C}" type="sibTrans" cxnId="{366E60A9-B455-48EE-8E4A-FF2144107B36}">
      <dgm:prSet/>
      <dgm:spPr/>
      <dgm:t>
        <a:bodyPr/>
        <a:lstStyle/>
        <a:p>
          <a:endParaRPr lang="ru-RU"/>
        </a:p>
      </dgm:t>
    </dgm:pt>
    <dgm:pt modelId="{E39F9D4D-A708-4EB1-9B36-E9C5536A416C}">
      <dgm:prSet phldrT="[Текст]"/>
      <dgm:spPr/>
      <dgm:t>
        <a:bodyPr/>
        <a:lstStyle/>
        <a:p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75DB74-B710-4E22-B66C-6D2087F3F7A4}" type="parTrans" cxnId="{7EE5FC7D-CD87-444C-B16C-FC08EB50C751}">
      <dgm:prSet/>
      <dgm:spPr/>
      <dgm:t>
        <a:bodyPr/>
        <a:lstStyle/>
        <a:p>
          <a:endParaRPr lang="ru-RU"/>
        </a:p>
      </dgm:t>
    </dgm:pt>
    <dgm:pt modelId="{475D0EE6-0500-4932-AE01-46D919958B9E}" type="sibTrans" cxnId="{7EE5FC7D-CD87-444C-B16C-FC08EB50C751}">
      <dgm:prSet/>
      <dgm:spPr/>
      <dgm:t>
        <a:bodyPr/>
        <a:lstStyle/>
        <a:p>
          <a:endParaRPr lang="ru-RU"/>
        </a:p>
      </dgm:t>
    </dgm:pt>
    <dgm:pt modelId="{1E138A56-3B22-4F6B-AF21-38332A407612}" type="pres">
      <dgm:prSet presAssocID="{983D97B6-58B8-4162-9890-0EEC5543BC35}" presName="compositeShape" presStyleCnt="0">
        <dgm:presLayoutVars>
          <dgm:chMax val="7"/>
          <dgm:dir/>
          <dgm:resizeHandles val="exact"/>
        </dgm:presLayoutVars>
      </dgm:prSet>
      <dgm:spPr/>
    </dgm:pt>
    <dgm:pt modelId="{9D1F575B-48FE-4397-9F32-F29B581A7684}" type="pres">
      <dgm:prSet presAssocID="{983D97B6-58B8-4162-9890-0EEC5543BC35}" presName="wedge1" presStyleLbl="node1" presStyleIdx="0" presStyleCnt="3" custScaleX="86412" custScaleY="89508"/>
      <dgm:spPr/>
      <dgm:t>
        <a:bodyPr/>
        <a:lstStyle/>
        <a:p>
          <a:endParaRPr lang="ru-RU"/>
        </a:p>
      </dgm:t>
    </dgm:pt>
    <dgm:pt modelId="{B993E49E-3E5B-4D95-A47B-D10B71E814AD}" type="pres">
      <dgm:prSet presAssocID="{983D97B6-58B8-4162-9890-0EEC5543BC35}" presName="dummy1a" presStyleCnt="0"/>
      <dgm:spPr/>
    </dgm:pt>
    <dgm:pt modelId="{D567E50D-9D2A-41C8-8D96-263E1F74668D}" type="pres">
      <dgm:prSet presAssocID="{983D97B6-58B8-4162-9890-0EEC5543BC35}" presName="dummy1b" presStyleCnt="0"/>
      <dgm:spPr/>
    </dgm:pt>
    <dgm:pt modelId="{7689B1AB-4CA6-4820-BF41-B7DA29E68944}" type="pres">
      <dgm:prSet presAssocID="{983D97B6-58B8-4162-9890-0EEC5543BC35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283DA-AFFD-4A9E-808A-B29DE75EC4D6}" type="pres">
      <dgm:prSet presAssocID="{983D97B6-58B8-4162-9890-0EEC5543BC35}" presName="wedge2" presStyleLbl="node1" presStyleIdx="1" presStyleCnt="3" custScaleX="90069" custScaleY="82874"/>
      <dgm:spPr/>
      <dgm:t>
        <a:bodyPr/>
        <a:lstStyle/>
        <a:p>
          <a:endParaRPr lang="ru-RU"/>
        </a:p>
      </dgm:t>
    </dgm:pt>
    <dgm:pt modelId="{C3259E5C-DAF8-46AF-9C36-9C3EF677B17C}" type="pres">
      <dgm:prSet presAssocID="{983D97B6-58B8-4162-9890-0EEC5543BC35}" presName="dummy2a" presStyleCnt="0"/>
      <dgm:spPr/>
    </dgm:pt>
    <dgm:pt modelId="{77B563F0-4D18-4B8B-A7C3-F1BCBD1E2D1C}" type="pres">
      <dgm:prSet presAssocID="{983D97B6-58B8-4162-9890-0EEC5543BC35}" presName="dummy2b" presStyleCnt="0"/>
      <dgm:spPr/>
    </dgm:pt>
    <dgm:pt modelId="{12C83DAA-B0C1-4BD7-A3D5-FF97E8DE58A3}" type="pres">
      <dgm:prSet presAssocID="{983D97B6-58B8-4162-9890-0EEC5543BC35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2DD0D6-52B2-49B6-8E0B-43F8D8AEF301}" type="pres">
      <dgm:prSet presAssocID="{983D97B6-58B8-4162-9890-0EEC5543BC35}" presName="wedge3" presStyleLbl="node1" presStyleIdx="2" presStyleCnt="3" custScaleX="86083" custScaleY="89337"/>
      <dgm:spPr/>
      <dgm:t>
        <a:bodyPr/>
        <a:lstStyle/>
        <a:p>
          <a:endParaRPr lang="ru-RU"/>
        </a:p>
      </dgm:t>
    </dgm:pt>
    <dgm:pt modelId="{3F0D809A-5134-4475-9376-16C5F5B30FE3}" type="pres">
      <dgm:prSet presAssocID="{983D97B6-58B8-4162-9890-0EEC5543BC35}" presName="dummy3a" presStyleCnt="0"/>
      <dgm:spPr/>
    </dgm:pt>
    <dgm:pt modelId="{7F1BD94D-B9E2-4D84-AF6F-0B7FCAE3068B}" type="pres">
      <dgm:prSet presAssocID="{983D97B6-58B8-4162-9890-0EEC5543BC35}" presName="dummy3b" presStyleCnt="0"/>
      <dgm:spPr/>
    </dgm:pt>
    <dgm:pt modelId="{3F717D5A-7F36-4BF2-A103-B27356539D43}" type="pres">
      <dgm:prSet presAssocID="{983D97B6-58B8-4162-9890-0EEC5543BC35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F8745-0F0A-4BE7-9D4E-290A962F2F15}" type="pres">
      <dgm:prSet presAssocID="{A96D42A1-80A1-4364-B379-61A3662A4CED}" presName="arrowWedge1" presStyleLbl="fgSibTrans2D1" presStyleIdx="0" presStyleCnt="3"/>
      <dgm:spPr/>
    </dgm:pt>
    <dgm:pt modelId="{77EB454D-CED6-4EE9-9FA4-2C0BBD1EB1FE}" type="pres">
      <dgm:prSet presAssocID="{44CAB955-F36F-4F6B-865B-DDD4E5C6A36C}" presName="arrowWedge2" presStyleLbl="fgSibTrans2D1" presStyleIdx="1" presStyleCnt="3" custScaleY="94420"/>
      <dgm:spPr/>
    </dgm:pt>
    <dgm:pt modelId="{1E0601F5-E983-43F0-849F-913987ABFE25}" type="pres">
      <dgm:prSet presAssocID="{475D0EE6-0500-4932-AE01-46D919958B9E}" presName="arrowWedge3" presStyleLbl="fgSibTrans2D1" presStyleIdx="2" presStyleCnt="3"/>
      <dgm:spPr/>
    </dgm:pt>
  </dgm:ptLst>
  <dgm:cxnLst>
    <dgm:cxn modelId="{93299BF4-B8F6-4638-8192-9C16FCF20336}" type="presOf" srcId="{B7E57E4A-5478-42D0-BA17-146636424F42}" destId="{7689B1AB-4CA6-4820-BF41-B7DA29E68944}" srcOrd="1" destOrd="0" presId="urn:microsoft.com/office/officeart/2005/8/layout/cycle8"/>
    <dgm:cxn modelId="{366E60A9-B455-48EE-8E4A-FF2144107B36}" srcId="{983D97B6-58B8-4162-9890-0EEC5543BC35}" destId="{60718929-24E8-43D4-B7CE-80FBF5C7E9ED}" srcOrd="1" destOrd="0" parTransId="{A67234C3-A106-4DA4-ADA1-349438F3ADC5}" sibTransId="{44CAB955-F36F-4F6B-865B-DDD4E5C6A36C}"/>
    <dgm:cxn modelId="{3ED6257D-094E-4B58-8775-A750D048BCB2}" type="presOf" srcId="{60718929-24E8-43D4-B7CE-80FBF5C7E9ED}" destId="{5A9283DA-AFFD-4A9E-808A-B29DE75EC4D6}" srcOrd="0" destOrd="0" presId="urn:microsoft.com/office/officeart/2005/8/layout/cycle8"/>
    <dgm:cxn modelId="{7EE5FC7D-CD87-444C-B16C-FC08EB50C751}" srcId="{983D97B6-58B8-4162-9890-0EEC5543BC35}" destId="{E39F9D4D-A708-4EB1-9B36-E9C5536A416C}" srcOrd="2" destOrd="0" parTransId="{4F75DB74-B710-4E22-B66C-6D2087F3F7A4}" sibTransId="{475D0EE6-0500-4932-AE01-46D919958B9E}"/>
    <dgm:cxn modelId="{D4192F0E-677F-4B3A-B5AB-E6F7A3C815D6}" type="presOf" srcId="{60718929-24E8-43D4-B7CE-80FBF5C7E9ED}" destId="{12C83DAA-B0C1-4BD7-A3D5-FF97E8DE58A3}" srcOrd="1" destOrd="0" presId="urn:microsoft.com/office/officeart/2005/8/layout/cycle8"/>
    <dgm:cxn modelId="{8583DE48-CE3E-4375-AB35-AD67DBD25988}" srcId="{983D97B6-58B8-4162-9890-0EEC5543BC35}" destId="{B7E57E4A-5478-42D0-BA17-146636424F42}" srcOrd="0" destOrd="0" parTransId="{91E3BABF-4175-4C5C-B8B1-F539B7FC437F}" sibTransId="{A96D42A1-80A1-4364-B379-61A3662A4CED}"/>
    <dgm:cxn modelId="{AAD42CB2-D26D-4A09-845D-A30E49131C00}" type="presOf" srcId="{B7E57E4A-5478-42D0-BA17-146636424F42}" destId="{9D1F575B-48FE-4397-9F32-F29B581A7684}" srcOrd="0" destOrd="0" presId="urn:microsoft.com/office/officeart/2005/8/layout/cycle8"/>
    <dgm:cxn modelId="{B0A50225-3EF3-4B51-8709-59405D453A47}" type="presOf" srcId="{E39F9D4D-A708-4EB1-9B36-E9C5536A416C}" destId="{E62DD0D6-52B2-49B6-8E0B-43F8D8AEF301}" srcOrd="0" destOrd="0" presId="urn:microsoft.com/office/officeart/2005/8/layout/cycle8"/>
    <dgm:cxn modelId="{21B841BB-FEE5-4DD5-9BC1-892DE0B1E221}" type="presOf" srcId="{E39F9D4D-A708-4EB1-9B36-E9C5536A416C}" destId="{3F717D5A-7F36-4BF2-A103-B27356539D43}" srcOrd="1" destOrd="0" presId="urn:microsoft.com/office/officeart/2005/8/layout/cycle8"/>
    <dgm:cxn modelId="{8B14DC22-F549-441F-BFAA-D797154BFB57}" type="presOf" srcId="{983D97B6-58B8-4162-9890-0EEC5543BC35}" destId="{1E138A56-3B22-4F6B-AF21-38332A407612}" srcOrd="0" destOrd="0" presId="urn:microsoft.com/office/officeart/2005/8/layout/cycle8"/>
    <dgm:cxn modelId="{680C8C2A-33D1-4F8F-A259-9F7D1782AF4E}" type="presParOf" srcId="{1E138A56-3B22-4F6B-AF21-38332A407612}" destId="{9D1F575B-48FE-4397-9F32-F29B581A7684}" srcOrd="0" destOrd="0" presId="urn:microsoft.com/office/officeart/2005/8/layout/cycle8"/>
    <dgm:cxn modelId="{EC6045D6-51AB-416B-A4EE-2C43C9C067A0}" type="presParOf" srcId="{1E138A56-3B22-4F6B-AF21-38332A407612}" destId="{B993E49E-3E5B-4D95-A47B-D10B71E814AD}" srcOrd="1" destOrd="0" presId="urn:microsoft.com/office/officeart/2005/8/layout/cycle8"/>
    <dgm:cxn modelId="{086D0E2B-92AF-4155-89FA-AC1109EB4763}" type="presParOf" srcId="{1E138A56-3B22-4F6B-AF21-38332A407612}" destId="{D567E50D-9D2A-41C8-8D96-263E1F74668D}" srcOrd="2" destOrd="0" presId="urn:microsoft.com/office/officeart/2005/8/layout/cycle8"/>
    <dgm:cxn modelId="{86FA73E7-ADCE-4797-B4F1-FAD85AD8A338}" type="presParOf" srcId="{1E138A56-3B22-4F6B-AF21-38332A407612}" destId="{7689B1AB-4CA6-4820-BF41-B7DA29E68944}" srcOrd="3" destOrd="0" presId="urn:microsoft.com/office/officeart/2005/8/layout/cycle8"/>
    <dgm:cxn modelId="{DF09C1EE-CE8F-4D4C-807C-1A8037DDF7E0}" type="presParOf" srcId="{1E138A56-3B22-4F6B-AF21-38332A407612}" destId="{5A9283DA-AFFD-4A9E-808A-B29DE75EC4D6}" srcOrd="4" destOrd="0" presId="urn:microsoft.com/office/officeart/2005/8/layout/cycle8"/>
    <dgm:cxn modelId="{52CA65E5-4B2D-465D-804F-83136160FC1B}" type="presParOf" srcId="{1E138A56-3B22-4F6B-AF21-38332A407612}" destId="{C3259E5C-DAF8-46AF-9C36-9C3EF677B17C}" srcOrd="5" destOrd="0" presId="urn:microsoft.com/office/officeart/2005/8/layout/cycle8"/>
    <dgm:cxn modelId="{13520DF4-4585-4B1C-98EA-8B68641A985E}" type="presParOf" srcId="{1E138A56-3B22-4F6B-AF21-38332A407612}" destId="{77B563F0-4D18-4B8B-A7C3-F1BCBD1E2D1C}" srcOrd="6" destOrd="0" presId="urn:microsoft.com/office/officeart/2005/8/layout/cycle8"/>
    <dgm:cxn modelId="{A0C98ED9-D5A8-4AD2-8944-A645BDB2A9E1}" type="presParOf" srcId="{1E138A56-3B22-4F6B-AF21-38332A407612}" destId="{12C83DAA-B0C1-4BD7-A3D5-FF97E8DE58A3}" srcOrd="7" destOrd="0" presId="urn:microsoft.com/office/officeart/2005/8/layout/cycle8"/>
    <dgm:cxn modelId="{E702DB26-3EF8-4F69-B911-CD1743488178}" type="presParOf" srcId="{1E138A56-3B22-4F6B-AF21-38332A407612}" destId="{E62DD0D6-52B2-49B6-8E0B-43F8D8AEF301}" srcOrd="8" destOrd="0" presId="urn:microsoft.com/office/officeart/2005/8/layout/cycle8"/>
    <dgm:cxn modelId="{1CF3A71E-68D8-4679-B822-4560FFBFFB78}" type="presParOf" srcId="{1E138A56-3B22-4F6B-AF21-38332A407612}" destId="{3F0D809A-5134-4475-9376-16C5F5B30FE3}" srcOrd="9" destOrd="0" presId="urn:microsoft.com/office/officeart/2005/8/layout/cycle8"/>
    <dgm:cxn modelId="{41BC6FD3-9479-4AEC-B20E-3674B35254AF}" type="presParOf" srcId="{1E138A56-3B22-4F6B-AF21-38332A407612}" destId="{7F1BD94D-B9E2-4D84-AF6F-0B7FCAE3068B}" srcOrd="10" destOrd="0" presId="urn:microsoft.com/office/officeart/2005/8/layout/cycle8"/>
    <dgm:cxn modelId="{CDF32C9F-40CF-47B9-B2F2-795FFB2573EB}" type="presParOf" srcId="{1E138A56-3B22-4F6B-AF21-38332A407612}" destId="{3F717D5A-7F36-4BF2-A103-B27356539D43}" srcOrd="11" destOrd="0" presId="urn:microsoft.com/office/officeart/2005/8/layout/cycle8"/>
    <dgm:cxn modelId="{0915AB71-DC99-49CE-9142-D60CF2135C3A}" type="presParOf" srcId="{1E138A56-3B22-4F6B-AF21-38332A407612}" destId="{E01F8745-0F0A-4BE7-9D4E-290A962F2F15}" srcOrd="12" destOrd="0" presId="urn:microsoft.com/office/officeart/2005/8/layout/cycle8"/>
    <dgm:cxn modelId="{9805E9FA-9487-4B5C-B182-EFAC0B76CDBA}" type="presParOf" srcId="{1E138A56-3B22-4F6B-AF21-38332A407612}" destId="{77EB454D-CED6-4EE9-9FA4-2C0BBD1EB1FE}" srcOrd="13" destOrd="0" presId="urn:microsoft.com/office/officeart/2005/8/layout/cycle8"/>
    <dgm:cxn modelId="{109E87F4-F24D-4B34-9B40-0F1ACB4D3773}" type="presParOf" srcId="{1E138A56-3B22-4F6B-AF21-38332A407612}" destId="{1E0601F5-E983-43F0-849F-913987ABFE25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1F575B-48FE-4397-9F32-F29B581A7684}">
      <dsp:nvSpPr>
        <dsp:cNvPr id="0" name=""/>
        <dsp:cNvSpPr/>
      </dsp:nvSpPr>
      <dsp:spPr>
        <a:xfrm>
          <a:off x="2010616" y="800816"/>
          <a:ext cx="4012708" cy="4156476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25409" y="1681594"/>
        <a:ext cx="1433110" cy="1237046"/>
      </dsp:txXfrm>
    </dsp:sp>
    <dsp:sp modelId="{5A9283DA-AFFD-4A9E-808A-B29DE75EC4D6}">
      <dsp:nvSpPr>
        <dsp:cNvPr id="0" name=""/>
        <dsp:cNvSpPr/>
      </dsp:nvSpPr>
      <dsp:spPr>
        <a:xfrm>
          <a:off x="1830068" y="1120694"/>
          <a:ext cx="4182527" cy="3848414"/>
        </a:xfrm>
        <a:prstGeom prst="pie">
          <a:avLst>
            <a:gd name="adj1" fmla="val 1800000"/>
            <a:gd name="adj2" fmla="val 90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25908" y="3617582"/>
        <a:ext cx="2240639" cy="1007917"/>
      </dsp:txXfrm>
    </dsp:sp>
    <dsp:sp modelId="{E62DD0D6-52B2-49B6-8E0B-43F8D8AEF301}">
      <dsp:nvSpPr>
        <dsp:cNvPr id="0" name=""/>
        <dsp:cNvSpPr/>
      </dsp:nvSpPr>
      <dsp:spPr>
        <a:xfrm>
          <a:off x="1826979" y="804787"/>
          <a:ext cx="3997430" cy="4148536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90014" y="1683881"/>
        <a:ext cx="1427653" cy="1234683"/>
      </dsp:txXfrm>
    </dsp:sp>
    <dsp:sp modelId="{E01F8745-0F0A-4BE7-9D4E-290A962F2F15}">
      <dsp:nvSpPr>
        <dsp:cNvPr id="0" name=""/>
        <dsp:cNvSpPr/>
      </dsp:nvSpPr>
      <dsp:spPr>
        <a:xfrm>
          <a:off x="1410486" y="271630"/>
          <a:ext cx="5218626" cy="521862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EB454D-CED6-4EE9-9FA4-2C0BBD1EB1FE}">
      <dsp:nvSpPr>
        <dsp:cNvPr id="0" name=""/>
        <dsp:cNvSpPr/>
      </dsp:nvSpPr>
      <dsp:spPr>
        <a:xfrm>
          <a:off x="1313806" y="583977"/>
          <a:ext cx="5218626" cy="4927427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0601F5-E983-43F0-849F-913987ABFE25}">
      <dsp:nvSpPr>
        <dsp:cNvPr id="0" name=""/>
        <dsp:cNvSpPr/>
      </dsp:nvSpPr>
      <dsp:spPr>
        <a:xfrm>
          <a:off x="1218502" y="271661"/>
          <a:ext cx="5218626" cy="521862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pPr>
              <a:defRPr/>
            </a:pPr>
            <a:fld id="{ADAC082E-DB33-4030-B56B-502CE510A322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9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pPr>
              <a:defRPr/>
            </a:pPr>
            <a:fld id="{BFB6E227-B24C-48F7-AD9B-42D677444F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954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pPr>
              <a:defRPr/>
            </a:pPr>
            <a:fld id="{C0A8B461-9E40-496D-BD74-3C7BA955978B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6464"/>
            <a:ext cx="5438775" cy="4467225"/>
          </a:xfrm>
          <a:prstGeom prst="rect">
            <a:avLst/>
          </a:prstGeom>
        </p:spPr>
        <p:txBody>
          <a:bodyPr vert="horz" lIns="91429" tIns="45715" rIns="91429" bIns="45715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429751"/>
            <a:ext cx="2946400" cy="496888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pPr>
              <a:defRPr/>
            </a:pPr>
            <a:fld id="{004CE4C1-93C8-4D1D-A906-08DECAA85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995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78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78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6B683E-75D1-4C50-95F2-67B5B463DA78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570338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4"/>
          <p:cNvSpPr/>
          <p:nvPr userDrawn="1"/>
        </p:nvSpPr>
        <p:spPr>
          <a:xfrm>
            <a:off x="9526" y="0"/>
            <a:ext cx="9134475" cy="685800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white">
          <a:xfrm>
            <a:off x="1635072" y="2869769"/>
            <a:ext cx="5638800" cy="1752600"/>
          </a:xfrm>
        </p:spPr>
        <p:txBody>
          <a:bodyPr/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 userDrawn="1"/>
        </p:nvSpPr>
        <p:spPr>
          <a:xfrm>
            <a:off x="0" y="11"/>
            <a:ext cx="9129600" cy="6843713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176" y="11"/>
            <a:ext cx="8388424" cy="975204"/>
          </a:xfrm>
        </p:spPr>
        <p:txBody>
          <a:bodyPr/>
          <a:lstStyle>
            <a:lvl1pPr algn="ctr">
              <a:def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Font typeface="Wingdings" pitchFamily="2" charset="2"/>
              <a:buNone/>
              <a:defRPr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Courier New" pitchFamily="49" charset="0"/>
              <a:buChar char="o"/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7605713" y="6561137"/>
            <a:ext cx="1528762" cy="258763"/>
          </a:xfrm>
        </p:spPr>
        <p:txBody>
          <a:bodyPr/>
          <a:lstStyle>
            <a:lvl1pPr algn="r">
              <a:defRPr sz="1200"/>
            </a:lvl1pPr>
          </a:lstStyle>
          <a:p>
            <a:pPr>
              <a:defRPr/>
            </a:pPr>
            <a:fld id="{0EFA6CDE-2ECA-4568-8647-1AA95A0FD0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4" descr="ГербКубани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28994" y="112378"/>
            <a:ext cx="635276" cy="78265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Rectangle 16"/>
          <p:cNvSpPr>
            <a:spLocks noChangeArrowheads="1"/>
          </p:cNvSpPr>
          <p:nvPr/>
        </p:nvSpPr>
        <p:spPr bwMode="ltGray">
          <a:xfrm>
            <a:off x="0" y="6737350"/>
            <a:ext cx="9144000" cy="12065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0" y="0"/>
            <a:ext cx="2133600" cy="228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508806"/>
            <a:ext cx="2895600" cy="2905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537325"/>
            <a:ext cx="2133600" cy="2587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+mn-lt"/>
              </a:defRPr>
            </a:lvl1pPr>
          </a:lstStyle>
          <a:p>
            <a:pPr>
              <a:defRPr/>
            </a:pPr>
            <a:fld id="{63059FD3-8F7A-46A2-9A08-5F5F74C346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57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19089"/>
            <a:ext cx="82296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75" t="1" r="8695" b="77383"/>
          <a:stretch/>
        </p:blipFill>
        <p:spPr bwMode="auto">
          <a:xfrm>
            <a:off x="0" y="0"/>
            <a:ext cx="9144000" cy="984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png"/><Relationship Id="rId4" Type="http://schemas.openxmlformats.org/officeDocument/2006/relationships/diagramQuickStyle" Target="../diagrams/quickStyle1.xml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7938" y="5358809"/>
            <a:ext cx="9029736" cy="1325973"/>
          </a:xfrm>
          <a:prstGeom prst="roundRect">
            <a:avLst>
              <a:gd name="adj" fmla="val 526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645349" y="1073888"/>
            <a:ext cx="2392325" cy="5617479"/>
          </a:xfrm>
          <a:prstGeom prst="roundRect">
            <a:avLst>
              <a:gd name="adj" fmla="val 526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29713" cy="6858000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7131" y="5390853"/>
            <a:ext cx="658184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Марина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Владимировна Лещенко,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педагог-психолог 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СОШ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№ 24 г. Краснодара</a:t>
            </a:r>
          </a:p>
          <a:p>
            <a:pPr algn="ctr"/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17 января 2017 года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311" name="TextBox 2"/>
          <p:cNvSpPr txBox="1">
            <a:spLocks noChangeArrowheads="1"/>
          </p:cNvSpPr>
          <p:nvPr/>
        </p:nvSpPr>
        <p:spPr bwMode="auto">
          <a:xfrm>
            <a:off x="215900" y="2387085"/>
            <a:ext cx="63243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/>
                <a:cs typeface="Calibri" pitchFamily="34" charset="0"/>
              </a:rPr>
              <a:t>Психологическая готовность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/>
                <a:cs typeface="Calibri" pitchFamily="34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/>
                <a:cs typeface="Calibri" pitchFamily="34" charset="0"/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/>
                <a:cs typeface="Calibri" pitchFamily="34" charset="0"/>
              </a:rPr>
              <a:t>детей и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/>
                <a:cs typeface="Calibri" pitchFamily="34" charset="0"/>
              </a:rPr>
              <a:t>родителей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/>
                <a:cs typeface="Calibri" pitchFamily="34" charset="0"/>
              </a:rPr>
              <a:t/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/>
                <a:cs typeface="Calibri" pitchFamily="34" charset="0"/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/>
                <a:cs typeface="Calibri" pitchFamily="34" charset="0"/>
              </a:rPr>
              <a:t>к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Calibri"/>
                <a:cs typeface="Calibri" pitchFamily="34" charset="0"/>
              </a:rPr>
              <a:t>сдаче экзаменов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307" name="Rectangle 17"/>
          <p:cNvSpPr>
            <a:spLocks noChangeArrowheads="1"/>
          </p:cNvSpPr>
          <p:nvPr/>
        </p:nvSpPr>
        <p:spPr bwMode="gray">
          <a:xfrm>
            <a:off x="7938" y="6524681"/>
            <a:ext cx="91217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45334" y="256335"/>
            <a:ext cx="5294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Краевое родительское собрание</a:t>
            </a:r>
          </a:p>
        </p:txBody>
      </p:sp>
      <p:pic>
        <p:nvPicPr>
          <p:cNvPr id="9" name="Picture 4" descr="ГербКубани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5479" y="112377"/>
            <a:ext cx="1118488" cy="137796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http://files.kabobo.ru/tw_files2/urls_1501/6/d-5261/5261_html_m1ab6925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410" y="2950178"/>
            <a:ext cx="2103798" cy="145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verhniy-gorod.ru/thumb/dwmFO-JPnX9XcI4tU3S5eQ/360r300/607531/67ba8ffa0b5d6f6851731a2a72b528e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410" y="1373217"/>
            <a:ext cx="2099394" cy="139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rb7.ru/system/images/image_links/311401/im1582164122-55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410" y="4670140"/>
            <a:ext cx="2103798" cy="157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5181409" y="1235086"/>
            <a:ext cx="3824281" cy="4957549"/>
          </a:xfrm>
          <a:prstGeom prst="roundRect">
            <a:avLst>
              <a:gd name="adj" fmla="val 526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1022" y="1269762"/>
            <a:ext cx="3795824" cy="4922874"/>
          </a:xfrm>
          <a:prstGeom prst="roundRect">
            <a:avLst>
              <a:gd name="adj" fmla="val 526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Экзамен – это… ?</a:t>
            </a:r>
            <a:endParaRPr lang="ru-RU" sz="4000" dirty="0"/>
          </a:p>
        </p:txBody>
      </p:sp>
      <p:pic>
        <p:nvPicPr>
          <p:cNvPr id="11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38" y="1496235"/>
            <a:ext cx="3240088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325" y="1373310"/>
            <a:ext cx="1945993" cy="291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761771" y="4260914"/>
            <a:ext cx="29527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сомнение,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волнение, неуверенность</a:t>
            </a: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5152954" y="4376754"/>
            <a:ext cx="385273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жизненный опыт,</a:t>
            </a:r>
          </a:p>
          <a:p>
            <a:pPr algn="ctr" eaLnBrk="1" hangingPunct="1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проверка своих способностей,</a:t>
            </a:r>
          </a:p>
          <a:p>
            <a:pPr algn="ctr" eaLnBrk="1" hangingPunct="1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оценка возможностей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войная стрелка влево/вправо 4"/>
          <p:cNvSpPr/>
          <p:nvPr/>
        </p:nvSpPr>
        <p:spPr>
          <a:xfrm>
            <a:off x="3572540" y="3567865"/>
            <a:ext cx="1937315" cy="143226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3870217" y="3991608"/>
            <a:ext cx="13419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</a:p>
        </p:txBody>
      </p:sp>
    </p:spTree>
    <p:extLst>
      <p:ext uri="{BB962C8B-B14F-4D97-AF65-F5344CB8AC3E}">
        <p14:creationId xmlns:p14="http://schemas.microsoft.com/office/powerpoint/2010/main" val="1724047785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Модель психологической готовности к ЕГЭ 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29880063"/>
              </p:ext>
            </p:extLst>
          </p:nvPr>
        </p:nvGraphicFramePr>
        <p:xfrm>
          <a:off x="754913" y="931935"/>
          <a:ext cx="7878724" cy="5528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2647" y="1507072"/>
            <a:ext cx="2459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Эмоциональная готовность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11734" y="1460906"/>
            <a:ext cx="3327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Информированность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73380" y="6217550"/>
            <a:ext cx="24596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Знания</a:t>
            </a:r>
            <a:endParaRPr lang="ru-RU" sz="2800" dirty="0"/>
          </a:p>
        </p:txBody>
      </p:sp>
      <p:pic>
        <p:nvPicPr>
          <p:cNvPr id="3074" name="Picture 2" descr="https://commspalaver.files.wordpress.com/2014/09/dreamstime_xs_3938133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232" b="12963"/>
          <a:stretch/>
        </p:blipFill>
        <p:spPr bwMode="auto">
          <a:xfrm>
            <a:off x="3951522" y="4458972"/>
            <a:ext cx="1503336" cy="139449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ixelbrush.ru/uploads/posts/2008-12/1229330181_science_icons_vecto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667" r="100000">
                        <a14:foregroundMark x1="3833" y1="13311" x2="3833" y2="13311"/>
                        <a14:foregroundMark x1="67500" y1="10483" x2="67500" y2="10483"/>
                        <a14:foregroundMark x1="74000" y1="19634" x2="74000" y2="19634"/>
                        <a14:foregroundMark x1="24000" y1="26955" x2="24000" y2="26955"/>
                        <a14:foregroundMark x1="83333" y1="59567" x2="83333" y2="59567"/>
                        <a14:foregroundMark x1="81333" y1="14809" x2="81333" y2="14809"/>
                        <a14:backgroundMark x1="49833" y1="49917" x2="49833" y2="49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910" y="2453167"/>
            <a:ext cx="1445467" cy="1447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pngicon.ru/data/media/3/lik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121" y="2619377"/>
            <a:ext cx="1115459" cy="111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464695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Информация,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которую </a:t>
            </a:r>
            <a:r>
              <a:rPr lang="ru-RU" dirty="0"/>
              <a:t>необходимо знать родителям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31816" y="1270949"/>
            <a:ext cx="67271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сроки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место проведения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ЕГЭ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ЕГЭ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основания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удаления с экзамена, изменения и аннулирования результата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ЕГЭ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подачи и рассмотрения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апелляций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место ознакомления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результатами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ЕГЭ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ЕГЭ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приёма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документов в ВУЗ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176" name="Picture 8" descr="http://www.fainaidea.com/wp-content/uploads/2016/12/telef16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93" y="2275368"/>
            <a:ext cx="1152327" cy="74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balashover.ru/picture/news/602_4fa2daab2b1347f88b20b9411b58cf1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31" y="4793934"/>
            <a:ext cx="1111853" cy="70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bisakomputer.com/wp-content/uploads/2014/08/Calenda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51" y="1111460"/>
            <a:ext cx="1003680" cy="100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www.bookin.org.ru/book/10338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98" y="3323215"/>
            <a:ext cx="1074386" cy="1370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vestor-ru.ru/_img/obuchenie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4" t="17833" r="13052" b="13413"/>
          <a:stretch/>
        </p:blipFill>
        <p:spPr bwMode="auto">
          <a:xfrm>
            <a:off x="737798" y="5660189"/>
            <a:ext cx="1074386" cy="100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10713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699591" y="1871330"/>
            <a:ext cx="4348716" cy="4746625"/>
          </a:xfrm>
          <a:prstGeom prst="roundRect">
            <a:avLst>
              <a:gd name="adj" fmla="val 5268"/>
            </a:avLst>
          </a:prstGeom>
          <a:noFill/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6326" y="1871331"/>
            <a:ext cx="4263656" cy="4746626"/>
          </a:xfrm>
          <a:prstGeom prst="roundRect">
            <a:avLst>
              <a:gd name="adj" fmla="val 5268"/>
            </a:avLst>
          </a:prstGeom>
          <a:noFill/>
          <a:ln w="28575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Признаки стресса</a:t>
            </a:r>
            <a:endParaRPr lang="ru-RU" dirty="0"/>
          </a:p>
        </p:txBody>
      </p:sp>
      <p:sp>
        <p:nvSpPr>
          <p:cNvPr id="4" name="Объект 4"/>
          <p:cNvSpPr>
            <a:spLocks noGrp="1"/>
          </p:cNvSpPr>
          <p:nvPr>
            <p:ph sz="quarter" idx="4294967295"/>
          </p:nvPr>
        </p:nvSpPr>
        <p:spPr>
          <a:xfrm>
            <a:off x="106326" y="2115880"/>
            <a:ext cx="4329961" cy="4257528"/>
          </a:xfrm>
          <a:prstGeom prst="rect">
            <a:avLst/>
          </a:prstGeom>
        </p:spPr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проблемы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запоминанием новой информации;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проблемы с концентрацией внимания;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забывчивость, неорганизованность;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постоянное беспокойство;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тревога или скачки мыслей;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беспорядок, который не волнует;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трудности в принятии решения;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недальновидность;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бессонница, ночные кошмары;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пессимизм;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тревожные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мечты</a:t>
            </a:r>
            <a:endParaRPr lang="ru-RU" dirty="0" smtClean="0"/>
          </a:p>
        </p:txBody>
      </p:sp>
      <p:sp>
        <p:nvSpPr>
          <p:cNvPr id="5" name="Объект 5"/>
          <p:cNvSpPr>
            <a:spLocks noGrp="1"/>
          </p:cNvSpPr>
          <p:nvPr>
            <p:ph sz="quarter" idx="4294967295"/>
          </p:nvPr>
        </p:nvSpPr>
        <p:spPr>
          <a:xfrm>
            <a:off x="4703356" y="2142227"/>
            <a:ext cx="4391025" cy="4475728"/>
          </a:xfrm>
          <a:prstGeom prst="rect">
            <a:avLst/>
          </a:prstGeom>
        </p:spPr>
        <p:txBody>
          <a:bodyPr/>
          <a:lstStyle/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беспокойство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чувство вины;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депрессия и ощущение несчастья;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капризность;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раздражительность ;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гнев, разочарование, враждебность;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внезапные приступы паники;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чувство одиночества и изоляции;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невозможность расслабиться;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частые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перепады настроения;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ощущение перегруженности;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тревога, нервозность;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чрезмерная реакция на маленькие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неприятности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4549" y="1096841"/>
            <a:ext cx="3923414" cy="9552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Интеллектуальные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признаки стресса: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95284" y="1096840"/>
            <a:ext cx="4167962" cy="9552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eaLnBrk="1" hangingPunct="1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Эмоциональные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признаки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стресса:</a:t>
            </a:r>
          </a:p>
        </p:txBody>
      </p:sp>
      <p:pic>
        <p:nvPicPr>
          <p:cNvPr id="5122" name="Picture 2" descr="https://iveronicawalsh.files.wordpress.com/2010/09/dreamstime_87691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917" y="882502"/>
            <a:ext cx="1431852" cy="10738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651489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помочь </a:t>
            </a:r>
            <a:r>
              <a:rPr lang="ru-RU" dirty="0" smtClean="0"/>
              <a:t>ребёнку </a:t>
            </a:r>
            <a:br>
              <a:rPr lang="ru-RU" dirty="0" smtClean="0"/>
            </a:br>
            <a:r>
              <a:rPr lang="ru-RU" dirty="0" smtClean="0"/>
              <a:t>справиться с </a:t>
            </a:r>
            <a:r>
              <a:rPr lang="ru-RU" dirty="0"/>
              <a:t>эмоциональным напряжением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45573" y="1172387"/>
            <a:ext cx="33345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Физические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упражнения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45573" y="1621800"/>
            <a:ext cx="66880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 укрепляет организм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ребёнка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делает его энергичным, выносливым, устойчивым к эмоциональным нагрузкам.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должны приучить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ребёнка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активным видам деятельности: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бег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плавание, велосипедные прогулки</a:t>
            </a:r>
            <a:endParaRPr lang="ru-RU" dirty="0"/>
          </a:p>
        </p:txBody>
      </p:sp>
      <p:pic>
        <p:nvPicPr>
          <p:cNvPr id="8200" name="Picture 8" descr="http://zdesiseichas33.ru/wp-content/uploads/2015/09/hodba-s-palkami-1024x53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7" t="1882" r="37860" b="38025"/>
          <a:stretch/>
        </p:blipFill>
        <p:spPr bwMode="auto">
          <a:xfrm>
            <a:off x="148857" y="1541719"/>
            <a:ext cx="1801019" cy="101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45573" y="3136601"/>
            <a:ext cx="44824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Избавление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негативных эмоций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45573" y="3548465"/>
            <a:ext cx="6815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помочь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ребёнку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избавиться от негативных мыслей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ощущений, которые не дают покоя. Можно завести дневник,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котором он бы описывал свои чувства, тем самым освобождаясь от них и понимая, что за ними стояло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45573" y="5062221"/>
            <a:ext cx="66878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Определение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видов деятельности,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помощью которых можно отдохнуть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45573" y="5740451"/>
            <a:ext cx="66880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ребёнка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находить время на отдых. Это могут быть встречи с друзьями, совместные посещения культурных мероприятий, чтение художественной литературы</a:t>
            </a:r>
            <a:endParaRPr lang="ru-RU" dirty="0"/>
          </a:p>
        </p:txBody>
      </p:sp>
      <p:pic>
        <p:nvPicPr>
          <p:cNvPr id="8206" name="Picture 14" descr="http://cliparts.co/cliparts/8T6/Lae/8T6Lae7TE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75" y="3247633"/>
            <a:ext cx="1207577" cy="150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://www.iconsearch.ru/uploads/icons/webdesigncreative/128x128/shake-hand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77" y="5398414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445577" y="2998381"/>
            <a:ext cx="8400711" cy="1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45576" y="5033414"/>
            <a:ext cx="8400711" cy="1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265148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помочь </a:t>
            </a:r>
            <a:r>
              <a:rPr lang="ru-RU" dirty="0" smtClean="0"/>
              <a:t>ребёнку </a:t>
            </a:r>
            <a:br>
              <a:rPr lang="ru-RU" dirty="0" smtClean="0"/>
            </a:br>
            <a:r>
              <a:rPr lang="ru-RU" dirty="0" smtClean="0"/>
              <a:t>справиться с </a:t>
            </a:r>
            <a:r>
              <a:rPr lang="ru-RU" dirty="0"/>
              <a:t>эмоциональным напряжением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45573" y="1172387"/>
            <a:ext cx="21467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Планирование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45573" y="1621800"/>
            <a:ext cx="66880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ребёнка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планировать свой день. Если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ребёнку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предстоит выполнение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нелёгкой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задачи, лучше разделить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части и выполнять каждую часть за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определённый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промежуток времени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45573" y="3211032"/>
            <a:ext cx="6815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Обращение за помощью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оказание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эмоциональной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поддержки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45573" y="3995051"/>
            <a:ext cx="6815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Ребёнок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должен справляться со всем в одиночку. Если у него слишком много обязанностей, он может попросить о помощи родителей, братьев,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сестёр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друзей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45573" y="5168551"/>
            <a:ext cx="66878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Полноценный сон и хорошее питание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45573" y="5804249"/>
            <a:ext cx="66880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необходимы для того чтобы справляться с трудностями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445577" y="2998381"/>
            <a:ext cx="8400711" cy="1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45576" y="5033414"/>
            <a:ext cx="8400711" cy="1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4" descr="https://s3.amazonaws.com/playstore/images/102cbef5d1dd0dea488748d7180d404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74" y="1115678"/>
            <a:ext cx="1389972" cy="138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andreapol.tverlib.ru/sites/default/files/languages3/languages4/1029784__all-together-friends_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3" y="3405596"/>
            <a:ext cx="1885087" cy="117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iserootsnutrition.com/wp-content/uploads/2015/10/bed-307817_128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74" y="5124684"/>
            <a:ext cx="1066508" cy="68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xcellfitness.co.in/wp-content/uploads/2013/08/nutrition-icon-p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64" y="5663542"/>
            <a:ext cx="924815" cy="93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333328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помочь </a:t>
            </a:r>
            <a:r>
              <a:rPr lang="ru-RU" dirty="0" smtClean="0"/>
              <a:t>ребёнку </a:t>
            </a:r>
            <a:br>
              <a:rPr lang="ru-RU" dirty="0" smtClean="0"/>
            </a:br>
            <a:r>
              <a:rPr lang="ru-RU" dirty="0" smtClean="0"/>
              <a:t>справиться </a:t>
            </a:r>
            <a:r>
              <a:rPr lang="ru-RU" dirty="0"/>
              <a:t>с эмоциональным напряжением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9634" y="1117822"/>
            <a:ext cx="2988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Анализ ситуации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35496" y="1757998"/>
            <a:ext cx="74340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Если ваш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ребёнок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потерпел в чем-то неудачу, научите его извлекать из этого пользу.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Вместо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того, чтобы ругать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себя: 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плохо написал контрольную,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потому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я  ничего не умею делать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ничего у меня не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получается». </a:t>
            </a:r>
          </a:p>
          <a:p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должен реально смотреть на вещи: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плохо написал работу, значит, что-то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недоучил». </a:t>
            </a:r>
          </a:p>
          <a:p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поможет ему в следующий раз избегать подобных неприятностей и верить в свои силы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42" name="Picture 2" descr="http://crm-rb.ru/img/ico/323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97" y="2137144"/>
            <a:ext cx="1102482" cy="110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bjornalberts.com/wp-content/uploads/2009/10/questionmark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40" y="3888655"/>
            <a:ext cx="1134139" cy="153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514129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ыноска-облако 9"/>
          <p:cNvSpPr/>
          <p:nvPr/>
        </p:nvSpPr>
        <p:spPr>
          <a:xfrm>
            <a:off x="1307805" y="1605516"/>
            <a:ext cx="6911162" cy="3848985"/>
          </a:xfrm>
          <a:prstGeom prst="cloudCallout">
            <a:avLst>
              <a:gd name="adj1" fmla="val -47295"/>
              <a:gd name="adj2" fmla="val 4482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87000" y="881781"/>
            <a:ext cx="2901905" cy="19792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5732769" y="4525571"/>
            <a:ext cx="3136547" cy="21291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310675" y="2228939"/>
            <a:ext cx="488415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все ПОБЕДЫ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начинаются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с ПОБЕДЫ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над САМИМ СОБОЙ!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75" t="1" r="8695" b="77383"/>
          <a:stretch/>
        </p:blipFill>
        <p:spPr bwMode="auto">
          <a:xfrm>
            <a:off x="0" y="0"/>
            <a:ext cx="9144000" cy="984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165" y="286139"/>
            <a:ext cx="45634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Краевое родительское собрание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651489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cdb2004c029gl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003366"/>
        </a:dk1>
        <a:lt1>
          <a:srgbClr val="FFFFFF"/>
        </a:lt1>
        <a:dk2>
          <a:srgbClr val="000000"/>
        </a:dk2>
        <a:lt2>
          <a:srgbClr val="C0C0C0"/>
        </a:lt2>
        <a:accent1>
          <a:srgbClr val="3556A7"/>
        </a:accent1>
        <a:accent2>
          <a:srgbClr val="C78DD7"/>
        </a:accent2>
        <a:accent3>
          <a:srgbClr val="FFFFFF"/>
        </a:accent3>
        <a:accent4>
          <a:srgbClr val="002A56"/>
        </a:accent4>
        <a:accent5>
          <a:srgbClr val="AEB4D0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399D72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ECCBC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1B9AD9"/>
        </a:accent1>
        <a:accent2>
          <a:srgbClr val="E4A04E"/>
        </a:accent2>
        <a:accent3>
          <a:srgbClr val="FFFFFF"/>
        </a:accent3>
        <a:accent4>
          <a:srgbClr val="174578"/>
        </a:accent4>
        <a:accent5>
          <a:srgbClr val="ABCAE9"/>
        </a:accent5>
        <a:accent6>
          <a:srgbClr val="CF9146"/>
        </a:accent6>
        <a:hlink>
          <a:srgbClr val="66CC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23474</TotalTime>
  <Words>363</Words>
  <Application>Microsoft Office PowerPoint</Application>
  <PresentationFormat>Экран (4:3)</PresentationFormat>
  <Paragraphs>79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cdb2004c029gl</vt:lpstr>
      <vt:lpstr>Презентация PowerPoint</vt:lpstr>
      <vt:lpstr>Экзамен – это… ?</vt:lpstr>
      <vt:lpstr>Модель психологической готовности к ЕГЭ </vt:lpstr>
      <vt:lpstr>Информация,  которую необходимо знать родителям</vt:lpstr>
      <vt:lpstr>Признаки стресса</vt:lpstr>
      <vt:lpstr>Как помочь ребёнку  справиться с эмоциональным напряжением</vt:lpstr>
      <vt:lpstr>Как помочь ребёнку  справиться с эмоциональным напряжением</vt:lpstr>
      <vt:lpstr>Как помочь ребёнку  справиться с эмоциональным напряжением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Барышев</dc:creator>
  <cp:lastModifiedBy>Н А</cp:lastModifiedBy>
  <cp:revision>1495</cp:revision>
  <cp:lastPrinted>2016-01-13T15:29:13Z</cp:lastPrinted>
  <dcterms:created xsi:type="dcterms:W3CDTF">2011-11-26T13:57:31Z</dcterms:created>
  <dcterms:modified xsi:type="dcterms:W3CDTF">2017-01-17T13:13:38Z</dcterms:modified>
</cp:coreProperties>
</file>