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Default Extension="wdp" ContentType="image/vnd.ms-photo"/>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256" r:id="rId2"/>
    <p:sldId id="1512" r:id="rId3"/>
    <p:sldId id="1513" r:id="rId4"/>
    <p:sldId id="1514" r:id="rId5"/>
    <p:sldId id="1515" r:id="rId6"/>
    <p:sldId id="1516" r:id="rId7"/>
    <p:sldId id="1521" r:id="rId8"/>
    <p:sldId id="1517" r:id="rId9"/>
    <p:sldId id="1519" r:id="rId10"/>
    <p:sldId id="1520" r:id="rId11"/>
  </p:sldIdLst>
  <p:sldSz cx="9144000" cy="6858000" type="screen4x3"/>
  <p:notesSz cx="6797675" cy="9926638"/>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 xmlns:p14="http://schemas.microsoft.com/office/powerpoint/2010/main">
        <p14:section name="Раздел по умолчанию" id="{A97DFE27-F5E1-4093-97DA-213648F3BBF9}">
          <p14:sldIdLst>
            <p14:sldId id="256"/>
            <p14:sldId id="1510"/>
            <p14:sldId id="1496"/>
          </p14:sldIdLst>
        </p14:section>
      </p14:sectionLst>
    </p:ext>
    <p:ext uri="{EFAFB233-063F-42B5-8137-9DF3F51BA10A}">
      <p15:sldGuideLst xmlns=""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0000"/>
    <a:srgbClr val="663300"/>
    <a:srgbClr val="CC9900"/>
    <a:srgbClr val="5B4205"/>
    <a:srgbClr val="FF9999"/>
    <a:srgbClr val="73A4DF"/>
    <a:srgbClr val="FFFFFF"/>
    <a:srgbClr val="007A37"/>
    <a:srgbClr val="376091"/>
    <a:srgbClr val="EAEAE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Средний стиль 4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CAF9ED-07DC-4A11-8D7F-57B35C25682E}" styleName="Средний стиль 1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0A1B5D5-9B99-4C35-A422-299274C87663}" styleName="Средний стиль 1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AF606853-7671-496A-8E4F-DF71F8EC918B}" styleName="Темный стиль 1 - акцент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C4B1156A-380E-4F78-BDF5-A606A8083BF9}" styleName="Средний стиль 4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1EBBBCC-DAD2-459C-BE2E-F6DE35CF9A28}" styleName="Темный стиль 2 - акцент 3/акцент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B344D84-9AFB-497E-A393-DC336BA19D2E}" styleName="Средний стиль 3 - акцент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74C1A8A3-306A-4EB7-A6B1-4F7E0EB9C5D6}" styleName="Средний стиль 3 - акцент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Средний стиль 3 - акцент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7772" autoAdjust="0"/>
    <p:restoredTop sz="79032" autoAdjust="0"/>
  </p:normalViewPr>
  <p:slideViewPr>
    <p:cSldViewPr snapToGrid="0">
      <p:cViewPr>
        <p:scale>
          <a:sx n="90" d="100"/>
          <a:sy n="90" d="100"/>
        </p:scale>
        <p:origin x="-726" y="66"/>
      </p:cViewPr>
      <p:guideLst>
        <p:guide orient="horz" pos="2880"/>
        <p:guide orient="horz" pos="2160"/>
        <p:guide pos="2880"/>
      </p:guideLst>
    </p:cSldViewPr>
  </p:slideViewPr>
  <p:notesTextViewPr>
    <p:cViewPr>
      <p:scale>
        <a:sx n="3" d="2"/>
        <a:sy n="3" d="2"/>
      </p:scale>
      <p:origin x="0" y="0"/>
    </p:cViewPr>
  </p:notesTextViewPr>
  <p:sorterViewPr>
    <p:cViewPr>
      <p:scale>
        <a:sx n="130" d="100"/>
        <a:sy n="13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400" cy="496809"/>
          </a:xfrm>
          <a:prstGeom prst="rect">
            <a:avLst/>
          </a:prstGeom>
        </p:spPr>
        <p:txBody>
          <a:bodyPr vert="horz" lIns="91429" tIns="45715" rIns="91429" bIns="45715" rtlCol="0"/>
          <a:lstStyle>
            <a:lvl1pPr algn="l">
              <a:defRPr sz="1200"/>
            </a:lvl1pPr>
          </a:lstStyle>
          <a:p>
            <a:pPr>
              <a:defRPr/>
            </a:pPr>
            <a:endParaRPr lang="ru-RU"/>
          </a:p>
        </p:txBody>
      </p:sp>
      <p:sp>
        <p:nvSpPr>
          <p:cNvPr id="3" name="Дата 2"/>
          <p:cNvSpPr>
            <a:spLocks noGrp="1"/>
          </p:cNvSpPr>
          <p:nvPr>
            <p:ph type="dt" sz="quarter" idx="1"/>
          </p:nvPr>
        </p:nvSpPr>
        <p:spPr>
          <a:xfrm>
            <a:off x="3849689" y="0"/>
            <a:ext cx="2946400" cy="496809"/>
          </a:xfrm>
          <a:prstGeom prst="rect">
            <a:avLst/>
          </a:prstGeom>
        </p:spPr>
        <p:txBody>
          <a:bodyPr vert="horz" lIns="91429" tIns="45715" rIns="91429" bIns="45715" rtlCol="0"/>
          <a:lstStyle>
            <a:lvl1pPr algn="r">
              <a:defRPr sz="1200"/>
            </a:lvl1pPr>
          </a:lstStyle>
          <a:p>
            <a:pPr>
              <a:defRPr/>
            </a:pPr>
            <a:fld id="{ADAC082E-DB33-4030-B56B-502CE510A322}" type="datetimeFigureOut">
              <a:rPr lang="ru-RU"/>
              <a:pPr>
                <a:defRPr/>
              </a:pPr>
              <a:t>16.01.2017</a:t>
            </a:fld>
            <a:endParaRPr lang="ru-RU"/>
          </a:p>
        </p:txBody>
      </p:sp>
      <p:sp>
        <p:nvSpPr>
          <p:cNvPr id="4" name="Нижний колонтитул 3"/>
          <p:cNvSpPr>
            <a:spLocks noGrp="1"/>
          </p:cNvSpPr>
          <p:nvPr>
            <p:ph type="ftr" sz="quarter" idx="2"/>
          </p:nvPr>
        </p:nvSpPr>
        <p:spPr>
          <a:xfrm>
            <a:off x="0" y="9428243"/>
            <a:ext cx="2946400" cy="496809"/>
          </a:xfrm>
          <a:prstGeom prst="rect">
            <a:avLst/>
          </a:prstGeom>
        </p:spPr>
        <p:txBody>
          <a:bodyPr vert="horz" lIns="91429" tIns="45715" rIns="91429" bIns="45715" rtlCol="0" anchor="b"/>
          <a:lstStyle>
            <a:lvl1pPr algn="l">
              <a:defRPr sz="1200"/>
            </a:lvl1pPr>
          </a:lstStyle>
          <a:p>
            <a:pPr>
              <a:defRPr/>
            </a:pPr>
            <a:endParaRPr lang="ru-RU"/>
          </a:p>
        </p:txBody>
      </p:sp>
      <p:sp>
        <p:nvSpPr>
          <p:cNvPr id="5" name="Номер слайда 4"/>
          <p:cNvSpPr>
            <a:spLocks noGrp="1"/>
          </p:cNvSpPr>
          <p:nvPr>
            <p:ph type="sldNum" sz="quarter" idx="3"/>
          </p:nvPr>
        </p:nvSpPr>
        <p:spPr>
          <a:xfrm>
            <a:off x="3849689" y="9428243"/>
            <a:ext cx="2946400" cy="496809"/>
          </a:xfrm>
          <a:prstGeom prst="rect">
            <a:avLst/>
          </a:prstGeom>
        </p:spPr>
        <p:txBody>
          <a:bodyPr vert="horz" lIns="91429" tIns="45715" rIns="91429" bIns="45715" rtlCol="0" anchor="b"/>
          <a:lstStyle>
            <a:lvl1pPr algn="r">
              <a:defRPr sz="1200"/>
            </a:lvl1pPr>
          </a:lstStyle>
          <a:p>
            <a:pPr>
              <a:defRPr/>
            </a:pPr>
            <a:fld id="{BFB6E227-B24C-48F7-AD9B-42D677444F4B}" type="slidenum">
              <a:rPr lang="ru-RU"/>
              <a:pPr>
                <a:defRPr/>
              </a:pPr>
              <a:t>‹#›</a:t>
            </a:fld>
            <a:endParaRPr lang="ru-RU"/>
          </a:p>
        </p:txBody>
      </p:sp>
    </p:spTree>
    <p:extLst>
      <p:ext uri="{BB962C8B-B14F-4D97-AF65-F5344CB8AC3E}">
        <p14:creationId xmlns="" xmlns:p14="http://schemas.microsoft.com/office/powerpoint/2010/main" val="18649545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400" cy="496809"/>
          </a:xfrm>
          <a:prstGeom prst="rect">
            <a:avLst/>
          </a:prstGeom>
        </p:spPr>
        <p:txBody>
          <a:bodyPr vert="horz" lIns="91429" tIns="45715" rIns="91429" bIns="45715" rtlCol="0"/>
          <a:lstStyle>
            <a:lvl1pPr algn="l">
              <a:defRPr sz="1200"/>
            </a:lvl1pPr>
          </a:lstStyle>
          <a:p>
            <a:pPr>
              <a:defRPr/>
            </a:pPr>
            <a:endParaRPr lang="ru-RU"/>
          </a:p>
        </p:txBody>
      </p:sp>
      <p:sp>
        <p:nvSpPr>
          <p:cNvPr id="3" name="Дата 2"/>
          <p:cNvSpPr>
            <a:spLocks noGrp="1"/>
          </p:cNvSpPr>
          <p:nvPr>
            <p:ph type="dt" idx="1"/>
          </p:nvPr>
        </p:nvSpPr>
        <p:spPr>
          <a:xfrm>
            <a:off x="3849689" y="0"/>
            <a:ext cx="2946400" cy="496809"/>
          </a:xfrm>
          <a:prstGeom prst="rect">
            <a:avLst/>
          </a:prstGeom>
        </p:spPr>
        <p:txBody>
          <a:bodyPr vert="horz" lIns="91429" tIns="45715" rIns="91429" bIns="45715" rtlCol="0"/>
          <a:lstStyle>
            <a:lvl1pPr algn="r">
              <a:defRPr sz="1200"/>
            </a:lvl1pPr>
          </a:lstStyle>
          <a:p>
            <a:pPr>
              <a:defRPr/>
            </a:pPr>
            <a:fld id="{C0A8B461-9E40-496D-BD74-3C7BA955978B}" type="datetimeFigureOut">
              <a:rPr lang="ru-RU"/>
              <a:pPr>
                <a:defRPr/>
              </a:pPr>
              <a:t>16.01.2017</a:t>
            </a:fld>
            <a:endParaRPr lang="ru-RU"/>
          </a:p>
        </p:txBody>
      </p:sp>
      <p:sp>
        <p:nvSpPr>
          <p:cNvPr id="4" name="Образ слайда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29" tIns="45715" rIns="91429" bIns="45715" rtlCol="0" anchor="ctr"/>
          <a:lstStyle/>
          <a:p>
            <a:pPr lvl="0"/>
            <a:endParaRPr lang="ru-RU" noProof="0"/>
          </a:p>
        </p:txBody>
      </p:sp>
      <p:sp>
        <p:nvSpPr>
          <p:cNvPr id="5" name="Заметки 4"/>
          <p:cNvSpPr>
            <a:spLocks noGrp="1"/>
          </p:cNvSpPr>
          <p:nvPr>
            <p:ph type="body" sz="quarter" idx="3"/>
          </p:nvPr>
        </p:nvSpPr>
        <p:spPr>
          <a:xfrm>
            <a:off x="679452" y="4715711"/>
            <a:ext cx="5438775" cy="4466511"/>
          </a:xfrm>
          <a:prstGeom prst="rect">
            <a:avLst/>
          </a:prstGeom>
        </p:spPr>
        <p:txBody>
          <a:bodyPr vert="horz" lIns="91429" tIns="45715" rIns="91429" bIns="45715"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9428243"/>
            <a:ext cx="2946400" cy="496809"/>
          </a:xfrm>
          <a:prstGeom prst="rect">
            <a:avLst/>
          </a:prstGeom>
        </p:spPr>
        <p:txBody>
          <a:bodyPr vert="horz" lIns="91429" tIns="45715" rIns="91429" bIns="45715" rtlCol="0" anchor="b"/>
          <a:lstStyle>
            <a:lvl1pPr algn="l">
              <a:defRPr sz="1200"/>
            </a:lvl1pPr>
          </a:lstStyle>
          <a:p>
            <a:pPr>
              <a:defRPr/>
            </a:pPr>
            <a:endParaRPr lang="ru-RU"/>
          </a:p>
        </p:txBody>
      </p:sp>
      <p:sp>
        <p:nvSpPr>
          <p:cNvPr id="7" name="Номер слайда 6"/>
          <p:cNvSpPr>
            <a:spLocks noGrp="1"/>
          </p:cNvSpPr>
          <p:nvPr>
            <p:ph type="sldNum" sz="quarter" idx="5"/>
          </p:nvPr>
        </p:nvSpPr>
        <p:spPr>
          <a:xfrm>
            <a:off x="3849689" y="9428243"/>
            <a:ext cx="2946400" cy="496809"/>
          </a:xfrm>
          <a:prstGeom prst="rect">
            <a:avLst/>
          </a:prstGeom>
        </p:spPr>
        <p:txBody>
          <a:bodyPr vert="horz" lIns="91429" tIns="45715" rIns="91429" bIns="45715" rtlCol="0" anchor="b"/>
          <a:lstStyle>
            <a:lvl1pPr algn="r">
              <a:defRPr sz="1200"/>
            </a:lvl1pPr>
          </a:lstStyle>
          <a:p>
            <a:pPr>
              <a:defRPr/>
            </a:pPr>
            <a:fld id="{004CE4C1-93C8-4D1D-A906-08DECAA85472}" type="slidenum">
              <a:rPr lang="ru-RU"/>
              <a:pPr>
                <a:defRPr/>
              </a:pPr>
              <a:t>‹#›</a:t>
            </a:fld>
            <a:endParaRPr lang="ru-RU"/>
          </a:p>
        </p:txBody>
      </p:sp>
    </p:spTree>
    <p:extLst>
      <p:ext uri="{BB962C8B-B14F-4D97-AF65-F5344CB8AC3E}">
        <p14:creationId xmlns="" xmlns:p14="http://schemas.microsoft.com/office/powerpoint/2010/main" val="32359957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Образ слайда 1"/>
          <p:cNvSpPr>
            <a:spLocks noGrp="1" noRot="1" noChangeAspect="1"/>
          </p:cNvSpPr>
          <p:nvPr>
            <p:ph type="sldImg"/>
          </p:nvPr>
        </p:nvSpPr>
        <p:spPr bwMode="auto">
          <a:xfrm>
            <a:off x="917575" y="744538"/>
            <a:ext cx="4962525" cy="3722687"/>
          </a:xfrm>
          <a:noFill/>
          <a:ln>
            <a:solidFill>
              <a:srgbClr val="000000"/>
            </a:solidFill>
            <a:miter lim="800000"/>
            <a:headEnd/>
            <a:tailEnd/>
          </a:ln>
        </p:spPr>
      </p:sp>
      <p:sp>
        <p:nvSpPr>
          <p:cNvPr id="207874"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ru-RU" sz="1200" kern="1200" dirty="0" smtClean="0">
                <a:solidFill>
                  <a:schemeClr val="tx1"/>
                </a:solidFill>
                <a:latin typeface="+mn-lt"/>
                <a:ea typeface="+mn-ea"/>
                <a:cs typeface="+mn-cs"/>
              </a:rPr>
              <a:t>Добрый вечер, уважаемые родители и коллеги!</a:t>
            </a:r>
            <a:endParaRPr lang="ru-RU" dirty="0" smtClean="0"/>
          </a:p>
        </p:txBody>
      </p:sp>
      <p:sp>
        <p:nvSpPr>
          <p:cNvPr id="207875"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46B683E-75D1-4C50-95F2-67B5B463DA78}" type="slidenum">
              <a:rPr lang="ru-RU" smtClean="0"/>
              <a:pPr/>
              <a:t>1</a:t>
            </a:fld>
            <a:endParaRPr lang="ru-RU" smtClean="0"/>
          </a:p>
        </p:txBody>
      </p:sp>
    </p:spTree>
    <p:extLst>
      <p:ext uri="{BB962C8B-B14F-4D97-AF65-F5344CB8AC3E}">
        <p14:creationId xmlns="" xmlns:p14="http://schemas.microsoft.com/office/powerpoint/2010/main" val="5703382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latin typeface="+mn-lt"/>
                <a:ea typeface="+mn-ea"/>
                <a:cs typeface="+mn-cs"/>
              </a:rPr>
              <a:t>Самое первое, что вам предстоит сделать в ближайшее время, - это помочь вашему ребенку определиться с уровнем сдаваемого экзамена по математике. При выборе уровня экзамена необходимо учитывать индивидуальные возможности ребенка, а также ориентироваться на требования к вступительным испытаниям в ВУЗ. Поэтому принимая решение о том, какой уровень экзамена следует выбрать ребенку, необходимо помнить, что базовый уровень предназначен для получения аттестата теми выпускниками, которые либо не предполагают продолжать дальнейшее обучение вообще, или выбирают те специальности, где предмет «Математика» отсутствует в перечне вступительных испытаний. Профильный уровень предназначен для поступления в ВУЗы.</a:t>
            </a:r>
            <a:endParaRPr lang="ru-RU" dirty="0"/>
          </a:p>
        </p:txBody>
      </p:sp>
      <p:sp>
        <p:nvSpPr>
          <p:cNvPr id="4" name="Номер слайда 3"/>
          <p:cNvSpPr>
            <a:spLocks noGrp="1"/>
          </p:cNvSpPr>
          <p:nvPr>
            <p:ph type="sldNum" sz="quarter" idx="10"/>
          </p:nvPr>
        </p:nvSpPr>
        <p:spPr/>
        <p:txBody>
          <a:bodyPr/>
          <a:lstStyle/>
          <a:p>
            <a:fld id="{1E1605A3-6EC0-46C8-AFB4-C8203AAF2D48}" type="slidenum">
              <a:rPr lang="ru-RU" smtClean="0"/>
              <a:pPr/>
              <a:t>2</a:t>
            </a:fld>
            <a:endParaRPr lang="ru-RU"/>
          </a:p>
        </p:txBody>
      </p:sp>
    </p:spTree>
    <p:extLst>
      <p:ext uri="{BB962C8B-B14F-4D97-AF65-F5344CB8AC3E}">
        <p14:creationId xmlns="" xmlns:p14="http://schemas.microsoft.com/office/powerpoint/2010/main" val="1398308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latin typeface="+mn-lt"/>
                <a:ea typeface="+mn-ea"/>
                <a:cs typeface="+mn-cs"/>
              </a:rPr>
              <a:t>У экзаменов на базовом и профильных уровнях есть различия по числу заданий и по продолжительности экзамена. Задания базового уровня не предполагают развернутых ответов, б</a:t>
            </a:r>
            <a:r>
              <a:rPr lang="ru-RU" sz="1200" b="1" kern="1200" dirty="0" smtClean="0">
                <a:solidFill>
                  <a:schemeClr val="tx1"/>
                </a:solidFill>
                <a:latin typeface="+mn-lt"/>
                <a:ea typeface="+mn-ea"/>
                <a:cs typeface="+mn-cs"/>
              </a:rPr>
              <a:t>о</a:t>
            </a:r>
            <a:r>
              <a:rPr lang="ru-RU" sz="1200" kern="1200" dirty="0" smtClean="0">
                <a:solidFill>
                  <a:schemeClr val="tx1"/>
                </a:solidFill>
                <a:latin typeface="+mn-lt"/>
                <a:ea typeface="+mn-ea"/>
                <a:cs typeface="+mn-cs"/>
              </a:rPr>
              <a:t>льшая их </a:t>
            </a:r>
            <a:r>
              <a:rPr lang="ru-RU" sz="1200" kern="1200" dirty="0" smtClean="0">
                <a:solidFill>
                  <a:schemeClr val="tx1"/>
                </a:solidFill>
                <a:latin typeface="+mn-lt"/>
                <a:ea typeface="+mn-ea"/>
                <a:cs typeface="+mn-cs"/>
              </a:rPr>
              <a:t>часть соответствует </a:t>
            </a:r>
            <a:r>
              <a:rPr lang="ru-RU" sz="1200" kern="1200" dirty="0" smtClean="0">
                <a:solidFill>
                  <a:schemeClr val="tx1"/>
                </a:solidFill>
                <a:latin typeface="+mn-lt"/>
                <a:ea typeface="+mn-ea"/>
                <a:cs typeface="+mn-cs"/>
              </a:rPr>
              <a:t>программе 5-9 класса.  Из своего опыта знаю, что хорошо подготовленный ученик, окончивший 7 класс, может решить 17 заданий из 20-ти. Одним из аспектов, приводящих к успешной сдаче экзамена является знание четкой структуры </a:t>
            </a:r>
            <a:r>
              <a:rPr lang="ru-RU" sz="1200" kern="1200" dirty="0" err="1" smtClean="0">
                <a:solidFill>
                  <a:schemeClr val="tx1"/>
                </a:solidFill>
                <a:latin typeface="+mn-lt"/>
                <a:ea typeface="+mn-ea"/>
                <a:cs typeface="+mn-cs"/>
              </a:rPr>
              <a:t>КИМов</a:t>
            </a:r>
            <a:r>
              <a:rPr lang="ru-RU" sz="1200" kern="1200" dirty="0" smtClean="0">
                <a:solidFill>
                  <a:schemeClr val="tx1"/>
                </a:solidFill>
                <a:latin typeface="+mn-lt"/>
                <a:ea typeface="+mn-ea"/>
                <a:cs typeface="+mn-cs"/>
              </a:rPr>
              <a:t> и соответственно выбор тех заданий, которые являются посильными для обучающегося. </a:t>
            </a:r>
            <a:endParaRPr lang="ru-RU" dirty="0"/>
          </a:p>
        </p:txBody>
      </p:sp>
      <p:sp>
        <p:nvSpPr>
          <p:cNvPr id="4" name="Номер слайда 3"/>
          <p:cNvSpPr>
            <a:spLocks noGrp="1"/>
          </p:cNvSpPr>
          <p:nvPr>
            <p:ph type="sldNum" sz="quarter" idx="10"/>
          </p:nvPr>
        </p:nvSpPr>
        <p:spPr/>
        <p:txBody>
          <a:bodyPr/>
          <a:lstStyle/>
          <a:p>
            <a:fld id="{1E1605A3-6EC0-46C8-AFB4-C8203AAF2D48}" type="slidenum">
              <a:rPr lang="ru-RU" smtClean="0"/>
              <a:pPr/>
              <a:t>3</a:t>
            </a:fld>
            <a:endParaRPr lang="ru-RU"/>
          </a:p>
        </p:txBody>
      </p:sp>
    </p:spTree>
    <p:extLst>
      <p:ext uri="{BB962C8B-B14F-4D97-AF65-F5344CB8AC3E}">
        <p14:creationId xmlns="" xmlns:p14="http://schemas.microsoft.com/office/powerpoint/2010/main" val="15528085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latin typeface="+mn-lt"/>
                <a:ea typeface="+mn-ea"/>
                <a:cs typeface="+mn-cs"/>
              </a:rPr>
              <a:t> На базовом экзамене надо правильно решить всего 7 задач из 20, чтобы получить удовлетворительную оценку. На профильном – минимум 6 заданий, чтобы перейти «порог успешности». Особое внимание обратите на «порог успешности». Например, если Ваш ребенок в течение всего года нестабильно решает тренировочные экзамены и далеко не всегда преодолевает «порог успешности» в экзамене профильного уровня сложности, в этом случае целесообразно выбрать только базовый уровень экзамена.</a:t>
            </a:r>
            <a:endParaRPr lang="ru-RU" dirty="0"/>
          </a:p>
        </p:txBody>
      </p:sp>
      <p:sp>
        <p:nvSpPr>
          <p:cNvPr id="4" name="Номер слайда 3"/>
          <p:cNvSpPr>
            <a:spLocks noGrp="1"/>
          </p:cNvSpPr>
          <p:nvPr>
            <p:ph type="sldNum" sz="quarter" idx="10"/>
          </p:nvPr>
        </p:nvSpPr>
        <p:spPr/>
        <p:txBody>
          <a:bodyPr/>
          <a:lstStyle/>
          <a:p>
            <a:fld id="{1E1605A3-6EC0-46C8-AFB4-C8203AAF2D48}" type="slidenum">
              <a:rPr lang="ru-RU" smtClean="0"/>
              <a:pPr/>
              <a:t>4</a:t>
            </a:fld>
            <a:endParaRPr lang="ru-RU"/>
          </a:p>
        </p:txBody>
      </p:sp>
    </p:spTree>
    <p:extLst>
      <p:ext uri="{BB962C8B-B14F-4D97-AF65-F5344CB8AC3E}">
        <p14:creationId xmlns="" xmlns:p14="http://schemas.microsoft.com/office/powerpoint/2010/main" val="22063179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latin typeface="+mn-lt"/>
                <a:ea typeface="+mn-ea"/>
                <a:cs typeface="+mn-cs"/>
              </a:rPr>
              <a:t>Математика является обязательным предметом для сдачи единого государственного экзамена. На Вашего ребенка ложится тяжелый груз ответственности, первое </a:t>
            </a:r>
            <a:r>
              <a:rPr lang="ru-RU" sz="1200" kern="1200" dirty="0" smtClean="0">
                <a:solidFill>
                  <a:schemeClr val="tx1"/>
                </a:solidFill>
                <a:latin typeface="+mn-lt"/>
                <a:ea typeface="+mn-ea"/>
                <a:cs typeface="+mn-cs"/>
              </a:rPr>
              <a:t>решение</a:t>
            </a:r>
            <a:r>
              <a:rPr lang="ru-RU" sz="1200" kern="1200" dirty="0" smtClean="0">
                <a:solidFill>
                  <a:schemeClr val="tx1"/>
                </a:solidFill>
                <a:latin typeface="+mn-lt"/>
                <a:ea typeface="+mn-ea"/>
                <a:cs typeface="+mn-cs"/>
              </a:rPr>
              <a:t>, которое напрямую влияет на его дальнейшую жизнь. Таким образом, необходимо внимательно отнестись  к подготовке к экзаменам, помочь ребенку правильно рассчитать свои силы, а также ответственно подойти к выбору уровня сдаваемого экзамена в зависимости от дальнейших планов ребенка.</a:t>
            </a:r>
          </a:p>
          <a:p>
            <a:r>
              <a:rPr lang="ru-RU" sz="1200" kern="1200" dirty="0" smtClean="0">
                <a:solidFill>
                  <a:schemeClr val="tx1"/>
                </a:solidFill>
                <a:latin typeface="+mn-lt"/>
                <a:ea typeface="+mn-ea"/>
                <a:cs typeface="+mn-cs"/>
              </a:rPr>
              <a:t>      Большую роль в подготовке к экзаменам играет родительский контроль уровня </a:t>
            </a:r>
            <a:r>
              <a:rPr lang="ru-RU" sz="1200" kern="1200" dirty="0" smtClean="0">
                <a:solidFill>
                  <a:schemeClr val="tx1"/>
                </a:solidFill>
                <a:latin typeface="+mn-lt"/>
                <a:ea typeface="+mn-ea"/>
                <a:cs typeface="+mn-cs"/>
              </a:rPr>
              <a:t>подготовленности </a:t>
            </a:r>
            <a:r>
              <a:rPr lang="ru-RU" sz="1200" kern="1200" dirty="0" smtClean="0">
                <a:solidFill>
                  <a:schemeClr val="tx1"/>
                </a:solidFill>
                <a:latin typeface="+mn-lt"/>
                <a:ea typeface="+mn-ea"/>
                <a:cs typeface="+mn-cs"/>
              </a:rPr>
              <a:t>через электронный дневник, постоянную связь с классным руководителем, учителем математики и завучем.</a:t>
            </a:r>
          </a:p>
          <a:p>
            <a:r>
              <a:rPr lang="ru-RU" sz="1200" kern="1200" dirty="0" smtClean="0">
                <a:solidFill>
                  <a:schemeClr val="tx1"/>
                </a:solidFill>
                <a:latin typeface="+mn-lt"/>
                <a:ea typeface="+mn-ea"/>
                <a:cs typeface="+mn-cs"/>
              </a:rPr>
              <a:t>      Оценить уровень </a:t>
            </a:r>
            <a:r>
              <a:rPr lang="ru-RU" sz="1200" kern="1200" dirty="0" smtClean="0">
                <a:solidFill>
                  <a:schemeClr val="tx1"/>
                </a:solidFill>
                <a:latin typeface="+mn-lt"/>
                <a:ea typeface="+mn-ea"/>
                <a:cs typeface="+mn-cs"/>
              </a:rPr>
              <a:t>готовности </a:t>
            </a:r>
            <a:r>
              <a:rPr lang="ru-RU" sz="1200" kern="1200" dirty="0" smtClean="0">
                <a:solidFill>
                  <a:schemeClr val="tx1"/>
                </a:solidFill>
                <a:latin typeface="+mn-lt"/>
                <a:ea typeface="+mn-ea"/>
                <a:cs typeface="+mn-cs"/>
              </a:rPr>
              <a:t>ребенка к экзамену, организовать его домашнюю работу в этом направлении вам помогут разнообразные Интернет-ресурсы.</a:t>
            </a:r>
            <a:endParaRPr lang="ru-RU" dirty="0"/>
          </a:p>
        </p:txBody>
      </p:sp>
      <p:sp>
        <p:nvSpPr>
          <p:cNvPr id="4" name="Номер слайда 3"/>
          <p:cNvSpPr>
            <a:spLocks noGrp="1"/>
          </p:cNvSpPr>
          <p:nvPr>
            <p:ph type="sldNum" sz="quarter" idx="10"/>
          </p:nvPr>
        </p:nvSpPr>
        <p:spPr/>
        <p:txBody>
          <a:bodyPr/>
          <a:lstStyle/>
          <a:p>
            <a:fld id="{1E1605A3-6EC0-46C8-AFB4-C8203AAF2D48}" type="slidenum">
              <a:rPr lang="ru-RU" smtClean="0"/>
              <a:pPr/>
              <a:t>5</a:t>
            </a:fld>
            <a:endParaRPr lang="ru-RU"/>
          </a:p>
        </p:txBody>
      </p:sp>
    </p:spTree>
    <p:extLst>
      <p:ext uri="{BB962C8B-B14F-4D97-AF65-F5344CB8AC3E}">
        <p14:creationId xmlns="" xmlns:p14="http://schemas.microsoft.com/office/powerpoint/2010/main" val="32771712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latin typeface="+mn-lt"/>
                <a:ea typeface="+mn-ea"/>
                <a:cs typeface="+mn-cs"/>
              </a:rPr>
              <a:t>Со своей стороны могу порекомендовать вам сайт ФИПИ, на котором представлены демоверсии, спецификации и открытый банк заданий, из которых и будут создаваться </a:t>
            </a:r>
            <a:r>
              <a:rPr lang="ru-RU" sz="1200" kern="1200" dirty="0" err="1" smtClean="0">
                <a:solidFill>
                  <a:schemeClr val="tx1"/>
                </a:solidFill>
                <a:latin typeface="+mn-lt"/>
                <a:ea typeface="+mn-ea"/>
                <a:cs typeface="+mn-cs"/>
              </a:rPr>
              <a:t>КИМы</a:t>
            </a:r>
            <a:r>
              <a:rPr lang="ru-RU" sz="1200" kern="1200" dirty="0" smtClean="0">
                <a:solidFill>
                  <a:schemeClr val="tx1"/>
                </a:solidFill>
                <a:latin typeface="+mn-lt"/>
                <a:ea typeface="+mn-ea"/>
                <a:cs typeface="+mn-cs"/>
              </a:rPr>
              <a:t> этого года. Открытый банк заданий представлен и на сайте </a:t>
            </a:r>
            <a:r>
              <a:rPr lang="ru-RU" sz="1200" kern="1200" dirty="0" err="1" smtClean="0">
                <a:solidFill>
                  <a:schemeClr val="tx1"/>
                </a:solidFill>
                <a:latin typeface="+mn-lt"/>
                <a:ea typeface="+mn-ea"/>
                <a:cs typeface="+mn-cs"/>
              </a:rPr>
              <a:t>МатЕГЭ.ру</a:t>
            </a:r>
            <a:r>
              <a:rPr lang="ru-RU" sz="1200" kern="1200" dirty="0" smtClean="0">
                <a:solidFill>
                  <a:schemeClr val="tx1"/>
                </a:solidFill>
                <a:latin typeface="+mn-lt"/>
                <a:ea typeface="+mn-ea"/>
                <a:cs typeface="+mn-cs"/>
              </a:rPr>
              <a:t>. Особо хочу привлечь ваше внимание к образовательному </a:t>
            </a:r>
            <a:r>
              <a:rPr lang="ru-RU" sz="1200" kern="1200" dirty="0" err="1" smtClean="0">
                <a:solidFill>
                  <a:schemeClr val="tx1"/>
                </a:solidFill>
                <a:latin typeface="+mn-lt"/>
                <a:ea typeface="+mn-ea"/>
                <a:cs typeface="+mn-cs"/>
              </a:rPr>
              <a:t>Интернет-порталу</a:t>
            </a:r>
            <a:r>
              <a:rPr lang="ru-RU" sz="1200" kern="1200" dirty="0" smtClean="0">
                <a:solidFill>
                  <a:schemeClr val="tx1"/>
                </a:solidFill>
                <a:latin typeface="+mn-lt"/>
                <a:ea typeface="+mn-ea"/>
                <a:cs typeface="+mn-cs"/>
              </a:rPr>
              <a:t> «Решу ЕГЭ».</a:t>
            </a:r>
            <a:endParaRPr lang="ru-RU" dirty="0"/>
          </a:p>
        </p:txBody>
      </p:sp>
      <p:sp>
        <p:nvSpPr>
          <p:cNvPr id="4" name="Номер слайда 3"/>
          <p:cNvSpPr>
            <a:spLocks noGrp="1"/>
          </p:cNvSpPr>
          <p:nvPr>
            <p:ph type="sldNum" sz="quarter" idx="10"/>
          </p:nvPr>
        </p:nvSpPr>
        <p:spPr/>
        <p:txBody>
          <a:bodyPr/>
          <a:lstStyle/>
          <a:p>
            <a:fld id="{62011E67-FD5C-4F8C-A134-681B969AFD0A}" type="slidenum">
              <a:rPr lang="ru-RU" smtClean="0"/>
              <a:pPr/>
              <a:t>6</a:t>
            </a:fld>
            <a:endParaRPr lang="ru-RU"/>
          </a:p>
        </p:txBody>
      </p:sp>
    </p:spTree>
    <p:extLst>
      <p:ext uri="{BB962C8B-B14F-4D97-AF65-F5344CB8AC3E}">
        <p14:creationId xmlns="" xmlns:p14="http://schemas.microsoft.com/office/powerpoint/2010/main" val="845469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dirty="0" smtClean="0">
                <a:solidFill>
                  <a:schemeClr val="tx1"/>
                </a:solidFill>
                <a:latin typeface="+mn-lt"/>
                <a:ea typeface="+mn-ea"/>
                <a:cs typeface="+mn-cs"/>
              </a:rPr>
              <a:t>Портал «Решу ЕГЭ» дает возможность выбрать вариант базового или профильного уровня, решать варианты в режиме </a:t>
            </a:r>
            <a:r>
              <a:rPr lang="ru-RU" sz="1200" kern="1200" dirty="0" err="1" smtClean="0">
                <a:solidFill>
                  <a:schemeClr val="tx1"/>
                </a:solidFill>
                <a:latin typeface="+mn-lt"/>
                <a:ea typeface="+mn-ea"/>
                <a:cs typeface="+mn-cs"/>
              </a:rPr>
              <a:t>он-лайн</a:t>
            </a:r>
            <a:r>
              <a:rPr lang="ru-RU" sz="1200" kern="1200" dirty="0" smtClean="0">
                <a:solidFill>
                  <a:schemeClr val="tx1"/>
                </a:solidFill>
                <a:latin typeface="+mn-lt"/>
                <a:ea typeface="+mn-ea"/>
                <a:cs typeface="+mn-cs"/>
              </a:rPr>
              <a:t>, увидеть набранные баллы и пояснения к неверно решенным заданиям.</a:t>
            </a:r>
          </a:p>
          <a:p>
            <a:endParaRPr lang="ru-RU" dirty="0"/>
          </a:p>
        </p:txBody>
      </p:sp>
      <p:sp>
        <p:nvSpPr>
          <p:cNvPr id="4" name="Номер слайда 3"/>
          <p:cNvSpPr>
            <a:spLocks noGrp="1"/>
          </p:cNvSpPr>
          <p:nvPr>
            <p:ph type="sldNum" sz="quarter" idx="10"/>
          </p:nvPr>
        </p:nvSpPr>
        <p:spPr/>
        <p:txBody>
          <a:bodyPr/>
          <a:lstStyle/>
          <a:p>
            <a:pPr>
              <a:defRPr/>
            </a:pPr>
            <a:fld id="{004CE4C1-93C8-4D1D-A906-08DECAA85472}" type="slidenum">
              <a:rPr lang="ru-RU" smtClean="0"/>
              <a:pPr>
                <a:defRPr/>
              </a:pPr>
              <a:t>7</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sz="1200" kern="1200" dirty="0" smtClean="0">
                <a:solidFill>
                  <a:schemeClr val="tx1"/>
                </a:solidFill>
                <a:latin typeface="+mn-lt"/>
                <a:ea typeface="+mn-ea"/>
                <a:cs typeface="+mn-cs"/>
              </a:rPr>
              <a:t>Систематическое использование данных </a:t>
            </a:r>
            <a:r>
              <a:rPr lang="ru-RU" sz="1200" kern="1200" dirty="0" err="1" smtClean="0">
                <a:solidFill>
                  <a:schemeClr val="tx1"/>
                </a:solidFill>
                <a:latin typeface="+mn-lt"/>
                <a:ea typeface="+mn-ea"/>
                <a:cs typeface="+mn-cs"/>
              </a:rPr>
              <a:t>Интеренет-ресурсов</a:t>
            </a:r>
            <a:r>
              <a:rPr lang="ru-RU" sz="1200" kern="1200" dirty="0" smtClean="0">
                <a:solidFill>
                  <a:schemeClr val="tx1"/>
                </a:solidFill>
                <a:latin typeface="+mn-lt"/>
                <a:ea typeface="+mn-ea"/>
                <a:cs typeface="+mn-cs"/>
              </a:rPr>
              <a:t> позволит Вашему ребенку в течение всего учебного года быть в «тонусе», и с меньшим волнением справиться со сдачей экзамена.</a:t>
            </a:r>
            <a:endParaRPr lang="ru-RU" dirty="0"/>
          </a:p>
        </p:txBody>
      </p:sp>
      <p:sp>
        <p:nvSpPr>
          <p:cNvPr id="4" name="Номер слайда 3"/>
          <p:cNvSpPr>
            <a:spLocks noGrp="1"/>
          </p:cNvSpPr>
          <p:nvPr>
            <p:ph type="sldNum" sz="quarter" idx="10"/>
          </p:nvPr>
        </p:nvSpPr>
        <p:spPr/>
        <p:txBody>
          <a:bodyPr/>
          <a:lstStyle/>
          <a:p>
            <a:fld id="{1E1605A3-6EC0-46C8-AFB4-C8203AAF2D48}" type="slidenum">
              <a:rPr lang="ru-RU" smtClean="0"/>
              <a:pPr/>
              <a:t>8</a:t>
            </a:fld>
            <a:endParaRPr lang="ru-RU"/>
          </a:p>
        </p:txBody>
      </p:sp>
    </p:spTree>
    <p:extLst>
      <p:ext uri="{BB962C8B-B14F-4D97-AF65-F5344CB8AC3E}">
        <p14:creationId xmlns="" xmlns:p14="http://schemas.microsoft.com/office/powerpoint/2010/main" val="11784429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kern="1200" dirty="0" smtClean="0">
                <a:solidFill>
                  <a:schemeClr val="tx1"/>
                </a:solidFill>
                <a:latin typeface="+mn-lt"/>
                <a:ea typeface="+mn-ea"/>
                <a:cs typeface="+mn-cs"/>
              </a:rPr>
              <a:t>Более того, работа с Интернет-ресурсами позволит Вам в режиме текущего времени совместно с учителем отслеживать динамику результатов Ваших детей по предмету. Это исключит элемент «неожиданных» баллов выставленных в ЕГЭ по математике.</a:t>
            </a:r>
          </a:p>
          <a:p>
            <a:r>
              <a:rPr lang="ru-RU" sz="1200" kern="1200" dirty="0" smtClean="0">
                <a:solidFill>
                  <a:schemeClr val="tx1"/>
                </a:solidFill>
                <a:latin typeface="+mn-lt"/>
                <a:ea typeface="+mn-ea"/>
                <a:cs typeface="+mn-cs"/>
              </a:rPr>
              <a:t>     Уважаемые родители! Наши дети из года в год демонстрируют повышение уровня знаний по математике. Надеюсь, что и в этом году все будет хорошо! Желаю всем успеха в сдаче экзамена!</a:t>
            </a:r>
            <a:endParaRPr lang="ru-RU" dirty="0"/>
          </a:p>
        </p:txBody>
      </p:sp>
      <p:sp>
        <p:nvSpPr>
          <p:cNvPr id="4" name="Номер слайда 3"/>
          <p:cNvSpPr>
            <a:spLocks noGrp="1"/>
          </p:cNvSpPr>
          <p:nvPr>
            <p:ph type="sldNum" sz="quarter" idx="10"/>
          </p:nvPr>
        </p:nvSpPr>
        <p:spPr/>
        <p:txBody>
          <a:bodyPr/>
          <a:lstStyle/>
          <a:p>
            <a:pPr>
              <a:defRPr/>
            </a:pPr>
            <a:fld id="{004CE4C1-93C8-4D1D-A906-08DECAA85472}" type="slidenum">
              <a:rPr lang="ru-RU" smtClean="0"/>
              <a:pPr>
                <a:defRPr/>
              </a:pPr>
              <a:t>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4" name="Прямоугольник 4"/>
          <p:cNvSpPr/>
          <p:nvPr userDrawn="1"/>
        </p:nvSpPr>
        <p:spPr>
          <a:xfrm>
            <a:off x="9526" y="0"/>
            <a:ext cx="9134475" cy="6858000"/>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3074" name="Rectangle 2"/>
          <p:cNvSpPr>
            <a:spLocks noGrp="1" noChangeArrowheads="1"/>
          </p:cNvSpPr>
          <p:nvPr>
            <p:ph type="ctrTitle"/>
          </p:nvPr>
        </p:nvSpPr>
        <p:spPr bwMode="white">
          <a:xfrm>
            <a:off x="1635072" y="2869769"/>
            <a:ext cx="5638800" cy="1752600"/>
          </a:xfrm>
        </p:spPr>
        <p:txBody>
          <a:bodyPr/>
          <a:lstStyle>
            <a:lvl1pPr>
              <a:defRPr sz="4000" b="1">
                <a:solidFill>
                  <a:schemeClr val="bg1"/>
                </a:solidFill>
              </a:defRPr>
            </a:lvl1pPr>
          </a:lstStyle>
          <a:p>
            <a:pPr lvl="0"/>
            <a:r>
              <a:rPr lang="ru-RU" noProof="0" smtClean="0"/>
              <a:t>Образец заголовка</a:t>
            </a:r>
            <a:endParaRPr lang="en-US" noProof="0" smtClean="0"/>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Прямоугольник 9"/>
          <p:cNvSpPr/>
          <p:nvPr userDrawn="1"/>
        </p:nvSpPr>
        <p:spPr>
          <a:xfrm>
            <a:off x="0" y="11"/>
            <a:ext cx="9129600" cy="6843713"/>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2" name="Заголовок 1"/>
          <p:cNvSpPr>
            <a:spLocks noGrp="1"/>
          </p:cNvSpPr>
          <p:nvPr>
            <p:ph type="title"/>
          </p:nvPr>
        </p:nvSpPr>
        <p:spPr>
          <a:xfrm>
            <a:off x="741176" y="11"/>
            <a:ext cx="8388424" cy="975204"/>
          </a:xfrm>
        </p:spPr>
        <p:txBody>
          <a:bodyPr/>
          <a:lstStyle>
            <a:lvl1pPr algn="ctr">
              <a:defRPr lang="ru-RU" sz="2800" b="1" dirty="0">
                <a:solidFill>
                  <a:schemeClr val="accent2">
                    <a:lumMod val="50000"/>
                  </a:schemeClr>
                </a:solidFill>
                <a:latin typeface="Arial" pitchFamily="34" charset="0"/>
                <a:ea typeface="+mn-ea"/>
                <a:cs typeface="Arial" pitchFamily="34" charset="0"/>
              </a:defRPr>
            </a:lvl1pPr>
          </a:lstStyle>
          <a:p>
            <a:r>
              <a:rPr lang="ru-RU" dirty="0" smtClean="0"/>
              <a:t>Образец заголовка</a:t>
            </a:r>
            <a:endParaRPr lang="ru-RU" dirty="0"/>
          </a:p>
        </p:txBody>
      </p:sp>
      <p:sp>
        <p:nvSpPr>
          <p:cNvPr id="3" name="Объект 2"/>
          <p:cNvSpPr>
            <a:spLocks noGrp="1"/>
          </p:cNvSpPr>
          <p:nvPr>
            <p:ph idx="1"/>
          </p:nvPr>
        </p:nvSpPr>
        <p:spPr/>
        <p:txBody>
          <a:bodyPr/>
          <a:lstStyle>
            <a:lvl1pPr marL="0" indent="0">
              <a:buFont typeface="Wingdings" pitchFamily="2" charset="2"/>
              <a:buNone/>
              <a:defRPr>
                <a:latin typeface="Arial" pitchFamily="34" charset="0"/>
                <a:cs typeface="Arial" pitchFamily="34" charset="0"/>
              </a:defRPr>
            </a:lvl1pPr>
            <a:lvl2pPr marL="742950" indent="-285750">
              <a:buFont typeface="Courier New" pitchFamily="49" charset="0"/>
              <a:buChar char="o"/>
              <a:defRPr>
                <a:latin typeface="Arial" pitchFamily="34" charset="0"/>
                <a:cs typeface="Arial" pitchFamily="34" charset="0"/>
              </a:defRPr>
            </a:lvl2pPr>
            <a:lvl3pPr>
              <a:defRPr>
                <a:latin typeface="Arial" pitchFamily="34" charset="0"/>
                <a:cs typeface="Arial" pitchFamily="34" charset="0"/>
              </a:defRPr>
            </a:lvl3pPr>
            <a:lvl4pPr>
              <a:defRPr>
                <a:latin typeface="Arial" pitchFamily="34" charset="0"/>
                <a:cs typeface="Arial" pitchFamily="34" charset="0"/>
              </a:defRPr>
            </a:lvl4pPr>
            <a:lvl5pPr>
              <a:defRPr>
                <a:latin typeface="Arial" pitchFamily="34" charset="0"/>
                <a:cs typeface="Arial" pitchFamily="34" charset="0"/>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7" name="Номер слайда 5"/>
          <p:cNvSpPr>
            <a:spLocks noGrp="1"/>
          </p:cNvSpPr>
          <p:nvPr>
            <p:ph type="sldNum" sz="quarter" idx="10"/>
          </p:nvPr>
        </p:nvSpPr>
        <p:spPr>
          <a:xfrm>
            <a:off x="7605713" y="6561137"/>
            <a:ext cx="1528762" cy="258763"/>
          </a:xfrm>
        </p:spPr>
        <p:txBody>
          <a:bodyPr/>
          <a:lstStyle>
            <a:lvl1pPr algn="r">
              <a:defRPr sz="1200"/>
            </a:lvl1pPr>
          </a:lstStyle>
          <a:p>
            <a:pPr>
              <a:defRPr/>
            </a:pPr>
            <a:fld id="{0EFA6CDE-2ECA-4568-8647-1AA95A0FD08F}" type="slidenum">
              <a:rPr lang="en-US"/>
              <a:pPr>
                <a:defRPr/>
              </a:pPr>
              <a:t>‹#›</a:t>
            </a:fld>
            <a:endParaRPr lang="en-US" dirty="0"/>
          </a:p>
        </p:txBody>
      </p:sp>
      <p:pic>
        <p:nvPicPr>
          <p:cNvPr id="8" name="Picture 4" descr="ГербКубани"/>
          <p:cNvPicPr>
            <a:picLocks noChangeAspect="1" noChangeArrowheads="1"/>
          </p:cNvPicPr>
          <p:nvPr userDrawn="1"/>
        </p:nvPicPr>
        <p:blipFill>
          <a:blip r:embed="rId2"/>
          <a:stretch>
            <a:fillRect/>
          </a:stretch>
        </p:blipFill>
        <p:spPr bwMode="auto">
          <a:xfrm>
            <a:off x="28994" y="112378"/>
            <a:ext cx="635276" cy="782653"/>
          </a:xfrm>
          <a:prstGeom prst="rect">
            <a:avLst/>
          </a:prstGeom>
          <a:noFill/>
          <a:ln>
            <a:noFill/>
          </a:ln>
          <a:effectLst>
            <a:outerShdw blurRad="50800" dist="38100" dir="2700000" algn="tl" rotWithShape="0">
              <a:prstClr val="black">
                <a:alpha val="40000"/>
              </a:prstClr>
            </a:outerShdw>
          </a:effectLst>
        </p:spPr>
      </p:pic>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FA82FC62-80DD-4A55-804B-24D92868B092}" type="datetimeFigureOut">
              <a:rPr lang="ru-RU" smtClean="0"/>
              <a:pPr/>
              <a:t>16.01.2017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A1AEF45-B980-44ED-AB35-F586EA992FFF}"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FA82FC62-80DD-4A55-804B-24D92868B092}" type="datetimeFigureOut">
              <a:rPr lang="ru-RU" smtClean="0"/>
              <a:pPr/>
              <a:t>16.01.2017</a:t>
            </a:fld>
            <a:endParaRPr lang="ru-RU"/>
          </a:p>
        </p:txBody>
      </p:sp>
      <p:sp>
        <p:nvSpPr>
          <p:cNvPr id="27" name="Номер слайда 26"/>
          <p:cNvSpPr>
            <a:spLocks noGrp="1"/>
          </p:cNvSpPr>
          <p:nvPr>
            <p:ph type="sldNum" sz="quarter" idx="11"/>
          </p:nvPr>
        </p:nvSpPr>
        <p:spPr/>
        <p:txBody>
          <a:bodyPr rtlCol="0"/>
          <a:lstStyle/>
          <a:p>
            <a:fld id="{DA1AEF45-B980-44ED-AB35-F586EA992FFF}" type="slidenum">
              <a:rPr lang="ru-RU" smtClean="0"/>
              <a:pPr/>
              <a:t>‹#›</a:t>
            </a:fld>
            <a:endParaRPr lang="ru-RU"/>
          </a:p>
        </p:txBody>
      </p:sp>
      <p:sp>
        <p:nvSpPr>
          <p:cNvPr id="28" name="Нижний колонтитул 27"/>
          <p:cNvSpPr>
            <a:spLocks noGrp="1"/>
          </p:cNvSpPr>
          <p:nvPr>
            <p:ph type="ftr" sz="quarter" idx="12"/>
          </p:nvPr>
        </p:nvSpPr>
        <p:spPr/>
        <p:txBody>
          <a:bodyPr rtlCol="0"/>
          <a:lstStyle/>
          <a:p>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A82FC62-80DD-4A55-804B-24D92868B092}" type="datetimeFigureOut">
              <a:rPr lang="ru-RU" smtClean="0"/>
              <a:pPr/>
              <a:t>16.01.2017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A1AEF45-B980-44ED-AB35-F586EA992FFF}"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40" name="Rectangle 16"/>
          <p:cNvSpPr>
            <a:spLocks noChangeArrowheads="1"/>
          </p:cNvSpPr>
          <p:nvPr/>
        </p:nvSpPr>
        <p:spPr bwMode="ltGray">
          <a:xfrm>
            <a:off x="0" y="6737350"/>
            <a:ext cx="9144000" cy="120650"/>
          </a:xfrm>
          <a:prstGeom prst="rect">
            <a:avLst/>
          </a:prstGeom>
          <a:gradFill rotWithShape="1">
            <a:gsLst>
              <a:gs pos="0">
                <a:schemeClr val="tx1"/>
              </a:gs>
              <a:gs pos="100000">
                <a:schemeClr val="accent1"/>
              </a:gs>
            </a:gsLst>
            <a:lin ang="0" scaled="1"/>
          </a:gradFill>
          <a:ln>
            <a:noFill/>
          </a:ln>
          <a:effectLst/>
          <a:extLst/>
        </p:spPr>
        <p:txBody>
          <a:bodyPr wrap="none" anchor="ctr"/>
          <a:lstStyle/>
          <a:p>
            <a:pPr>
              <a:defRPr/>
            </a:pPr>
            <a:endParaRPr lang="ru-RU"/>
          </a:p>
        </p:txBody>
      </p:sp>
      <p:sp>
        <p:nvSpPr>
          <p:cNvPr id="1253" name="Rectangle 3"/>
          <p:cNvSpPr>
            <a:spLocks noGrp="1" noChangeArrowheads="1"/>
          </p:cNvSpPr>
          <p:nvPr>
            <p:ph type="body" idx="1"/>
          </p:nvPr>
        </p:nvSpPr>
        <p:spPr bwMode="auto">
          <a:xfrm>
            <a:off x="457200" y="10763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28" name="Rectangle 4"/>
          <p:cNvSpPr>
            <a:spLocks noGrp="1" noChangeArrowheads="1"/>
          </p:cNvSpPr>
          <p:nvPr>
            <p:ph type="dt" sz="half" idx="2"/>
          </p:nvPr>
        </p:nvSpPr>
        <p:spPr bwMode="auto">
          <a:xfrm>
            <a:off x="6858000" y="0"/>
            <a:ext cx="2133600" cy="2286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b="1">
                <a:solidFill>
                  <a:schemeClr val="bg1"/>
                </a:solidFill>
                <a:latin typeface="+mn-lt"/>
              </a:defRPr>
            </a:lvl1pPr>
          </a:lstStyle>
          <a:p>
            <a:pPr>
              <a:defRPr/>
            </a:pPr>
            <a:endParaRPr lang="en-US"/>
          </a:p>
        </p:txBody>
      </p:sp>
      <p:sp>
        <p:nvSpPr>
          <p:cNvPr id="1029" name="Rectangle 5"/>
          <p:cNvSpPr>
            <a:spLocks noGrp="1" noChangeArrowheads="1"/>
          </p:cNvSpPr>
          <p:nvPr>
            <p:ph type="ftr" sz="quarter" idx="3"/>
          </p:nvPr>
        </p:nvSpPr>
        <p:spPr bwMode="auto">
          <a:xfrm>
            <a:off x="5943600" y="6508806"/>
            <a:ext cx="2895600" cy="290513"/>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b="1">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3429000" y="6537325"/>
            <a:ext cx="2133600" cy="258763"/>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000" b="1">
                <a:latin typeface="+mn-lt"/>
              </a:defRPr>
            </a:lvl1pPr>
          </a:lstStyle>
          <a:p>
            <a:pPr>
              <a:defRPr/>
            </a:pPr>
            <a:fld id="{63059FD3-8F7A-46A2-9A08-5F5F74C346ED}" type="slidenum">
              <a:rPr lang="en-US"/>
              <a:pPr>
                <a:defRPr/>
              </a:pPr>
              <a:t>‹#›</a:t>
            </a:fld>
            <a:endParaRPr lang="en-US"/>
          </a:p>
        </p:txBody>
      </p:sp>
      <p:sp>
        <p:nvSpPr>
          <p:cNvPr id="1257" name="Rectangle 2"/>
          <p:cNvSpPr>
            <a:spLocks noGrp="1" noChangeArrowheads="1"/>
          </p:cNvSpPr>
          <p:nvPr>
            <p:ph type="title"/>
          </p:nvPr>
        </p:nvSpPr>
        <p:spPr bwMode="black">
          <a:xfrm>
            <a:off x="457200" y="319089"/>
            <a:ext cx="82296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pic>
        <p:nvPicPr>
          <p:cNvPr id="9" name="Picture 2"/>
          <p:cNvPicPr>
            <a:picLocks noChangeAspect="1" noChangeArrowheads="1"/>
          </p:cNvPicPr>
          <p:nvPr userDrawn="1"/>
        </p:nvPicPr>
        <p:blipFill rotWithShape="1">
          <a:blip r:embed="rId7" cstate="print">
            <a:extLst>
              <a:ext uri="{BEBA8EAE-BF5A-486C-A8C5-ECC9F3942E4B}">
                <a14:imgProps xmlns="" xmlns:a14="http://schemas.microsoft.com/office/drawing/2010/main">
                  <a14:imgLayer r:embed="rId8">
                    <a14:imgEffect>
                      <a14:brightnessContrast bright="20000"/>
                    </a14:imgEffect>
                  </a14:imgLayer>
                </a14:imgProps>
              </a:ext>
              <a:ext uri="{28A0092B-C50C-407E-A947-70E740481C1C}">
                <a14:useLocalDpi xmlns="" xmlns:a14="http://schemas.microsoft.com/office/drawing/2010/main" val="0"/>
              </a:ext>
            </a:extLst>
          </a:blip>
          <a:srcRect l="8375" t="1" r="8695" b="77383"/>
          <a:stretch/>
        </p:blipFill>
        <p:spPr bwMode="auto">
          <a:xfrm>
            <a:off x="0" y="0"/>
            <a:ext cx="9144000" cy="98414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51" r:id="rId1"/>
    <p:sldLayoutId id="2147483652" r:id="rId2"/>
    <p:sldLayoutId id="2147483654" r:id="rId3"/>
    <p:sldLayoutId id="2147483655" r:id="rId4"/>
    <p:sldLayoutId id="2147483656" r:id="rId5"/>
  </p:sldLayoutIdLst>
  <p:transition spd="med">
    <p:fade/>
  </p:transition>
  <p:timing>
    <p:tnLst>
      <p:par>
        <p:cTn id="1" dur="indefinite" restart="never" nodeType="tmRoot"/>
      </p:par>
    </p:tnLst>
  </p:timing>
  <p:hf sldNum="0" hdr="0" ftr="0" dt="0"/>
  <p:txStyles>
    <p:title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Verdana" pitchFamily="34" charset="0"/>
        </a:defRPr>
      </a:lvl2pPr>
      <a:lvl3pPr algn="l" rtl="0" eaLnBrk="0" fontAlgn="base" hangingPunct="0">
        <a:spcBef>
          <a:spcPct val="0"/>
        </a:spcBef>
        <a:spcAft>
          <a:spcPct val="0"/>
        </a:spcAft>
        <a:defRPr sz="3200">
          <a:solidFill>
            <a:schemeClr val="tx2"/>
          </a:solidFill>
          <a:latin typeface="Verdana" pitchFamily="34" charset="0"/>
        </a:defRPr>
      </a:lvl3pPr>
      <a:lvl4pPr algn="l" rtl="0" eaLnBrk="0" fontAlgn="base" hangingPunct="0">
        <a:spcBef>
          <a:spcPct val="0"/>
        </a:spcBef>
        <a:spcAft>
          <a:spcPct val="0"/>
        </a:spcAft>
        <a:defRPr sz="3200">
          <a:solidFill>
            <a:schemeClr val="tx2"/>
          </a:solidFill>
          <a:latin typeface="Verdana" pitchFamily="34" charset="0"/>
        </a:defRPr>
      </a:lvl4pPr>
      <a:lvl5pPr algn="l" rtl="0" eaLnBrk="0" fontAlgn="base" hangingPunct="0">
        <a:spcBef>
          <a:spcPct val="0"/>
        </a:spcBef>
        <a:spcAft>
          <a:spcPct val="0"/>
        </a:spcAft>
        <a:defRPr sz="3200">
          <a:solidFill>
            <a:schemeClr val="tx2"/>
          </a:solidFill>
          <a:latin typeface="Verdana" pitchFamily="34" charset="0"/>
        </a:defRPr>
      </a:lvl5pPr>
      <a:lvl6pPr marL="457200" algn="l" rtl="0" eaLnBrk="1" fontAlgn="base" hangingPunct="1">
        <a:spcBef>
          <a:spcPct val="0"/>
        </a:spcBef>
        <a:spcAft>
          <a:spcPct val="0"/>
        </a:spcAft>
        <a:defRPr sz="3200">
          <a:solidFill>
            <a:schemeClr val="tx2"/>
          </a:solidFill>
          <a:latin typeface="Verdana" pitchFamily="34" charset="0"/>
        </a:defRPr>
      </a:lvl6pPr>
      <a:lvl7pPr marL="914400" algn="l" rtl="0" eaLnBrk="1" fontAlgn="base" hangingPunct="1">
        <a:spcBef>
          <a:spcPct val="0"/>
        </a:spcBef>
        <a:spcAft>
          <a:spcPct val="0"/>
        </a:spcAft>
        <a:defRPr sz="3200">
          <a:solidFill>
            <a:schemeClr val="tx2"/>
          </a:solidFill>
          <a:latin typeface="Verdana" pitchFamily="34" charset="0"/>
        </a:defRPr>
      </a:lvl7pPr>
      <a:lvl8pPr marL="1371600" algn="l" rtl="0" eaLnBrk="1" fontAlgn="base" hangingPunct="1">
        <a:spcBef>
          <a:spcPct val="0"/>
        </a:spcBef>
        <a:spcAft>
          <a:spcPct val="0"/>
        </a:spcAft>
        <a:defRPr sz="3200">
          <a:solidFill>
            <a:schemeClr val="tx2"/>
          </a:solidFill>
          <a:latin typeface="Verdana" pitchFamily="34" charset="0"/>
        </a:defRPr>
      </a:lvl8pPr>
      <a:lvl9pPr marL="1828800" algn="l" rtl="0" eaLnBrk="1" fontAlgn="base" hangingPunct="1">
        <a:spcBef>
          <a:spcPct val="0"/>
        </a:spcBef>
        <a:spcAft>
          <a:spcPct val="0"/>
        </a:spcAft>
        <a:defRPr sz="3200">
          <a:solidFill>
            <a:schemeClr val="tx2"/>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2800" b="1">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Arial" charset="0"/>
        </a:defRPr>
      </a:lvl2pPr>
      <a:lvl3pPr marL="1143000" indent="-228600" algn="l" rtl="0" eaLnBrk="0" fontAlgn="base" hangingPunct="0">
        <a:spcBef>
          <a:spcPct val="20000"/>
        </a:spcBef>
        <a:spcAft>
          <a:spcPct val="0"/>
        </a:spcAft>
        <a:buClr>
          <a:schemeClr val="tx1"/>
        </a:buClr>
        <a:buChar char="•"/>
        <a:defRPr sz="2400">
          <a:solidFill>
            <a:schemeClr val="tx1"/>
          </a:solidFill>
          <a:latin typeface="Arial" charset="0"/>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Прямоугольник 13"/>
          <p:cNvSpPr/>
          <p:nvPr/>
        </p:nvSpPr>
        <p:spPr>
          <a:xfrm>
            <a:off x="0" y="0"/>
            <a:ext cx="9129713" cy="6858000"/>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4307" name="Rectangle 17"/>
          <p:cNvSpPr>
            <a:spLocks noChangeArrowheads="1"/>
          </p:cNvSpPr>
          <p:nvPr/>
        </p:nvSpPr>
        <p:spPr bwMode="gray">
          <a:xfrm>
            <a:off x="7938" y="6524681"/>
            <a:ext cx="9121775" cy="333375"/>
          </a:xfrm>
          <a:prstGeom prst="rect">
            <a:avLst/>
          </a:prstGeom>
          <a:noFill/>
          <a:ln w="9525">
            <a:noFill/>
            <a:miter lim="800000"/>
            <a:headEnd/>
            <a:tailEnd/>
          </a:ln>
        </p:spPr>
        <p:txBody>
          <a:bodyPr wrap="none" anchor="ctr"/>
          <a:lstStyle/>
          <a:p>
            <a:pPr algn="ctr"/>
            <a:endParaRPr lang="ru-RU" sz="1000" b="1">
              <a:solidFill>
                <a:schemeClr val="bg1"/>
              </a:solidFill>
              <a:effectLst>
                <a:outerShdw blurRad="38100" dist="38100" dir="2700000" algn="tl">
                  <a:srgbClr val="000000">
                    <a:alpha val="43137"/>
                  </a:srgbClr>
                </a:outerShdw>
              </a:effectLst>
            </a:endParaRPr>
          </a:p>
        </p:txBody>
      </p:sp>
      <p:sp>
        <p:nvSpPr>
          <p:cNvPr id="3" name="TextBox 2"/>
          <p:cNvSpPr txBox="1"/>
          <p:nvPr/>
        </p:nvSpPr>
        <p:spPr>
          <a:xfrm>
            <a:off x="1905313" y="279573"/>
            <a:ext cx="6063070" cy="523220"/>
          </a:xfrm>
          <a:prstGeom prst="rect">
            <a:avLst/>
          </a:prstGeom>
          <a:noFill/>
        </p:spPr>
        <p:txBody>
          <a:bodyPr wrap="none" rtlCol="0">
            <a:spAutoFit/>
          </a:bodyPr>
          <a:lstStyle/>
          <a:p>
            <a:r>
              <a:rPr lang="ru-RU" sz="2800" b="1" dirty="0" smtClean="0">
                <a:solidFill>
                  <a:schemeClr val="bg2">
                    <a:lumMod val="25000"/>
                  </a:schemeClr>
                </a:solidFill>
              </a:rPr>
              <a:t>Краевое родительское собрание</a:t>
            </a:r>
            <a:endParaRPr lang="ru-RU" sz="2800" b="1" dirty="0">
              <a:solidFill>
                <a:schemeClr val="bg2">
                  <a:lumMod val="25000"/>
                </a:schemeClr>
              </a:solidFill>
              <a:latin typeface="Calibri" pitchFamily="34" charset="0"/>
              <a:cs typeface="Calibri" pitchFamily="34" charset="0"/>
            </a:endParaRPr>
          </a:p>
        </p:txBody>
      </p:sp>
      <p:pic>
        <p:nvPicPr>
          <p:cNvPr id="9" name="Picture 4" descr="ГербКубани"/>
          <p:cNvPicPr>
            <a:picLocks noChangeAspect="1" noChangeArrowheads="1"/>
          </p:cNvPicPr>
          <p:nvPr/>
        </p:nvPicPr>
        <p:blipFill>
          <a:blip r:embed="rId3"/>
          <a:stretch>
            <a:fillRect/>
          </a:stretch>
        </p:blipFill>
        <p:spPr bwMode="auto">
          <a:xfrm>
            <a:off x="55479" y="112377"/>
            <a:ext cx="1118488" cy="1377965"/>
          </a:xfrm>
          <a:prstGeom prst="rect">
            <a:avLst/>
          </a:prstGeom>
          <a:noFill/>
          <a:ln>
            <a:noFill/>
          </a:ln>
          <a:effectLst>
            <a:outerShdw blurRad="50800" dist="38100" dir="2700000" algn="tl" rotWithShape="0">
              <a:prstClr val="black">
                <a:alpha val="40000"/>
              </a:prstClr>
            </a:outerShdw>
          </a:effectLst>
        </p:spPr>
      </p:pic>
      <p:sp>
        <p:nvSpPr>
          <p:cNvPr id="10" name="Прямоугольник 9"/>
          <p:cNvSpPr/>
          <p:nvPr/>
        </p:nvSpPr>
        <p:spPr>
          <a:xfrm>
            <a:off x="510362" y="1482458"/>
            <a:ext cx="8261498" cy="4739759"/>
          </a:xfrm>
          <a:prstGeom prst="rect">
            <a:avLst/>
          </a:prstGeom>
        </p:spPr>
        <p:txBody>
          <a:bodyPr wrap="square">
            <a:spAutoFit/>
          </a:bodyPr>
          <a:lstStyle/>
          <a:p>
            <a:r>
              <a:rPr lang="ru-RU" sz="4400" b="1" dirty="0" smtClean="0">
                <a:solidFill>
                  <a:schemeClr val="tx2">
                    <a:lumMod val="75000"/>
                  </a:schemeClr>
                </a:solidFill>
              </a:rPr>
              <a:t>Подготовка к сдаче ЕГЭ по математике</a:t>
            </a:r>
            <a:endParaRPr lang="ru-RU" b="1" dirty="0" smtClean="0">
              <a:solidFill>
                <a:schemeClr val="tx2">
                  <a:lumMod val="75000"/>
                </a:schemeClr>
              </a:solidFill>
            </a:endParaRPr>
          </a:p>
          <a:p>
            <a:r>
              <a:rPr lang="ru-RU" sz="2800" b="1" dirty="0" smtClean="0">
                <a:solidFill>
                  <a:schemeClr val="accent1">
                    <a:lumMod val="50000"/>
                  </a:schemeClr>
                </a:solidFill>
              </a:rPr>
              <a:t>Как родители могут помочь своему ребенку</a:t>
            </a:r>
          </a:p>
          <a:p>
            <a:endParaRPr lang="ru-RU" dirty="0" smtClean="0"/>
          </a:p>
          <a:p>
            <a:pPr algn="r"/>
            <a:endParaRPr lang="ru-RU" dirty="0" smtClean="0"/>
          </a:p>
          <a:p>
            <a:pPr algn="r"/>
            <a:endParaRPr lang="ru-RU" dirty="0" smtClean="0"/>
          </a:p>
          <a:p>
            <a:pPr algn="r"/>
            <a:endParaRPr lang="ru-RU" dirty="0" smtClean="0"/>
          </a:p>
          <a:p>
            <a:pPr algn="r"/>
            <a:endParaRPr lang="ru-RU" dirty="0" smtClean="0"/>
          </a:p>
          <a:p>
            <a:pPr algn="r"/>
            <a:endParaRPr lang="ru-RU" dirty="0" smtClean="0"/>
          </a:p>
          <a:p>
            <a:pPr algn="r"/>
            <a:endParaRPr lang="ru-RU" dirty="0" smtClean="0"/>
          </a:p>
          <a:p>
            <a:pPr algn="r"/>
            <a:r>
              <a:rPr lang="ru-RU" sz="2000" dirty="0" err="1" smtClean="0">
                <a:solidFill>
                  <a:schemeClr val="accent1">
                    <a:lumMod val="50000"/>
                  </a:schemeClr>
                </a:solidFill>
              </a:rPr>
              <a:t>Шурубова</a:t>
            </a:r>
            <a:r>
              <a:rPr lang="ru-RU" sz="2000" dirty="0" smtClean="0">
                <a:solidFill>
                  <a:schemeClr val="accent1">
                    <a:lumMod val="50000"/>
                  </a:schemeClr>
                </a:solidFill>
              </a:rPr>
              <a:t> Лидия Павловна</a:t>
            </a:r>
          </a:p>
          <a:p>
            <a:pPr algn="r"/>
            <a:r>
              <a:rPr lang="ru-RU" sz="2000" dirty="0" smtClean="0">
                <a:solidFill>
                  <a:schemeClr val="accent1">
                    <a:lumMod val="50000"/>
                  </a:schemeClr>
                </a:solidFill>
              </a:rPr>
              <a:t>учитель математики </a:t>
            </a:r>
          </a:p>
          <a:p>
            <a:pPr algn="r"/>
            <a:r>
              <a:rPr lang="ru-RU" sz="2000" dirty="0" smtClean="0">
                <a:solidFill>
                  <a:schemeClr val="accent1">
                    <a:lumMod val="50000"/>
                  </a:schemeClr>
                </a:solidFill>
              </a:rPr>
              <a:t>МБОУ гимназии № 92 г. Краснодара</a:t>
            </a: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smtClean="0"/>
              <a:t>Краевое родительское собрание</a:t>
            </a:r>
            <a:endParaRPr lang="ru-RU" dirty="0"/>
          </a:p>
        </p:txBody>
      </p:sp>
      <p:sp>
        <p:nvSpPr>
          <p:cNvPr id="3" name="Содержимое 2"/>
          <p:cNvSpPr>
            <a:spLocks noGrp="1"/>
          </p:cNvSpPr>
          <p:nvPr>
            <p:ph idx="1"/>
          </p:nvPr>
        </p:nvSpPr>
        <p:spPr>
          <a:xfrm>
            <a:off x="127591" y="2413592"/>
            <a:ext cx="8793125" cy="1711842"/>
          </a:xfrm>
        </p:spPr>
        <p:txBody>
          <a:bodyPr/>
          <a:lstStyle/>
          <a:p>
            <a:pPr algn="ctr"/>
            <a:r>
              <a:rPr lang="ru-RU" sz="4000" dirty="0" smtClean="0">
                <a:solidFill>
                  <a:schemeClr val="bg2">
                    <a:lumMod val="50000"/>
                  </a:schemeClr>
                </a:solidFill>
              </a:rPr>
              <a:t>Желаю успеха </a:t>
            </a:r>
          </a:p>
          <a:p>
            <a:pPr algn="ctr"/>
            <a:r>
              <a:rPr lang="ru-RU" sz="4000" dirty="0" smtClean="0">
                <a:solidFill>
                  <a:schemeClr val="bg2">
                    <a:lumMod val="50000"/>
                  </a:schemeClr>
                </a:solidFill>
              </a:rPr>
              <a:t>в сдаче экзамена по математике!</a:t>
            </a:r>
            <a:endParaRPr lang="ru-RU" sz="4000" dirty="0">
              <a:solidFill>
                <a:schemeClr val="bg2">
                  <a:lumMod val="50000"/>
                </a:schemeClr>
              </a:solidFill>
            </a:endParaRPr>
          </a:p>
        </p:txBody>
      </p:sp>
    </p:spTree>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4704"/>
            <a:ext cx="9144000" cy="1066800"/>
          </a:xfrm>
        </p:spPr>
        <p:txBody>
          <a:bodyPr>
            <a:normAutofit/>
          </a:bodyPr>
          <a:lstStyle/>
          <a:p>
            <a:pPr algn="ctr"/>
            <a:r>
              <a:rPr lang="ru-RU" dirty="0" smtClean="0">
                <a:solidFill>
                  <a:srgbClr val="FF0000"/>
                </a:solidFill>
              </a:rPr>
              <a:t>До 1 февраля необходимо сделать выбор</a:t>
            </a:r>
            <a:endParaRPr lang="ru-RU" dirty="0">
              <a:solidFill>
                <a:srgbClr val="FF0000"/>
              </a:solidFill>
            </a:endParaRPr>
          </a:p>
        </p:txBody>
      </p:sp>
      <p:sp>
        <p:nvSpPr>
          <p:cNvPr id="3" name="Содержимое 2"/>
          <p:cNvSpPr>
            <a:spLocks noGrp="1"/>
          </p:cNvSpPr>
          <p:nvPr>
            <p:ph sz="half" idx="1"/>
          </p:nvPr>
        </p:nvSpPr>
        <p:spPr>
          <a:xfrm>
            <a:off x="457200" y="1831504"/>
            <a:ext cx="4038600" cy="4943883"/>
          </a:xfrm>
        </p:spPr>
        <p:txBody>
          <a:bodyPr>
            <a:normAutofit fontScale="47500" lnSpcReduction="20000"/>
          </a:bodyPr>
          <a:lstStyle/>
          <a:p>
            <a:pPr marL="109728" indent="0">
              <a:buNone/>
            </a:pPr>
            <a:r>
              <a:rPr lang="ru-RU" sz="4000" b="1" dirty="0" smtClean="0"/>
              <a:t>Базовый уровень</a:t>
            </a:r>
            <a:r>
              <a:rPr lang="en-US" sz="4000" b="1" dirty="0"/>
              <a:t> </a:t>
            </a:r>
            <a:r>
              <a:rPr lang="en-US" sz="4000" b="1" dirty="0" smtClean="0"/>
              <a:t>–</a:t>
            </a:r>
          </a:p>
          <a:p>
            <a:pPr marL="109728" indent="0">
              <a:buNone/>
            </a:pPr>
            <a:endParaRPr lang="en-US" sz="4000" dirty="0"/>
          </a:p>
          <a:p>
            <a:pPr marL="109728" indent="0">
              <a:buNone/>
            </a:pPr>
            <a:r>
              <a:rPr lang="ru-RU" sz="4400" dirty="0" smtClean="0">
                <a:solidFill>
                  <a:srgbClr val="FF0000"/>
                </a:solidFill>
              </a:rPr>
              <a:t>предназначен для получения аттестата </a:t>
            </a:r>
            <a:r>
              <a:rPr lang="ru-RU" sz="4400" dirty="0" smtClean="0"/>
              <a:t>теми выпускниками, </a:t>
            </a:r>
            <a:r>
              <a:rPr lang="ru-RU" sz="4400" dirty="0"/>
              <a:t>кому математика не потребуется в дальнейшем обучении. Либо обучение не предполагается вообще, либо предполагается </a:t>
            </a:r>
            <a:r>
              <a:rPr lang="ru-RU" sz="4400" dirty="0" smtClean="0"/>
              <a:t>на специальности Вуза, </a:t>
            </a:r>
            <a:r>
              <a:rPr lang="ru-RU" sz="4400" dirty="0"/>
              <a:t>где предмет "Математика" отсутствует в перечне вступительных испытаний.</a:t>
            </a:r>
          </a:p>
          <a:p>
            <a:endParaRPr lang="ru-RU" sz="4000" dirty="0"/>
          </a:p>
        </p:txBody>
      </p:sp>
      <p:sp>
        <p:nvSpPr>
          <p:cNvPr id="4" name="Содержимое 3"/>
          <p:cNvSpPr>
            <a:spLocks noGrp="1"/>
          </p:cNvSpPr>
          <p:nvPr>
            <p:ph sz="half" idx="2"/>
          </p:nvPr>
        </p:nvSpPr>
        <p:spPr>
          <a:xfrm>
            <a:off x="4716016" y="1831504"/>
            <a:ext cx="3970784" cy="4943883"/>
          </a:xfrm>
        </p:spPr>
        <p:txBody>
          <a:bodyPr>
            <a:normAutofit fontScale="47500" lnSpcReduction="20000"/>
          </a:bodyPr>
          <a:lstStyle/>
          <a:p>
            <a:pPr marL="109728" indent="0">
              <a:buNone/>
            </a:pPr>
            <a:r>
              <a:rPr lang="ru-RU" sz="4000" b="1" dirty="0" smtClean="0"/>
              <a:t>Профильный уровень</a:t>
            </a:r>
            <a:r>
              <a:rPr lang="en-US" sz="4000" b="1" dirty="0" smtClean="0"/>
              <a:t> -</a:t>
            </a:r>
          </a:p>
          <a:p>
            <a:pPr marL="109728" indent="0">
              <a:buNone/>
            </a:pPr>
            <a:endParaRPr lang="en-US" sz="4000" dirty="0" smtClean="0"/>
          </a:p>
          <a:p>
            <a:pPr marL="109728" indent="0">
              <a:buNone/>
            </a:pPr>
            <a:r>
              <a:rPr lang="ru-RU" sz="4400" dirty="0">
                <a:solidFill>
                  <a:srgbClr val="FF0000"/>
                </a:solidFill>
              </a:rPr>
              <a:t>предназначен для поступления в </a:t>
            </a:r>
            <a:r>
              <a:rPr lang="ru-RU" sz="4400" dirty="0" smtClean="0">
                <a:solidFill>
                  <a:srgbClr val="FF0000"/>
                </a:solidFill>
              </a:rPr>
              <a:t>Вузы</a:t>
            </a:r>
            <a:r>
              <a:rPr lang="ru-RU" sz="4400" dirty="0"/>
              <a:t>, в перечень вступительных испытаний которых входит предмет математика. </a:t>
            </a:r>
          </a:p>
          <a:p>
            <a:endParaRPr lang="ru-RU" sz="4000" dirty="0"/>
          </a:p>
        </p:txBody>
      </p:sp>
      <p:pic>
        <p:nvPicPr>
          <p:cNvPr id="5" name="Picture 4" descr="ГербКубани"/>
          <p:cNvPicPr>
            <a:picLocks noChangeAspect="1" noChangeArrowheads="1"/>
          </p:cNvPicPr>
          <p:nvPr/>
        </p:nvPicPr>
        <p:blipFill>
          <a:blip r:embed="rId3"/>
          <a:stretch>
            <a:fillRect/>
          </a:stretch>
        </p:blipFill>
        <p:spPr bwMode="auto">
          <a:xfrm>
            <a:off x="278763" y="138224"/>
            <a:ext cx="630019" cy="776177"/>
          </a:xfrm>
          <a:prstGeom prst="rect">
            <a:avLst/>
          </a:prstGeom>
          <a:noFill/>
          <a:ln>
            <a:noFill/>
          </a:ln>
          <a:effectLst>
            <a:outerShdw blurRad="50800" dist="38100" dir="2700000" algn="tl" rotWithShape="0">
              <a:prstClr val="black">
                <a:alpha val="40000"/>
              </a:prstClr>
            </a:outerShdw>
          </a:effectLst>
        </p:spPr>
      </p:pic>
      <p:sp>
        <p:nvSpPr>
          <p:cNvPr id="6" name="Прямоугольник 5"/>
          <p:cNvSpPr/>
          <p:nvPr/>
        </p:nvSpPr>
        <p:spPr>
          <a:xfrm>
            <a:off x="1915470" y="277851"/>
            <a:ext cx="6063070" cy="523220"/>
          </a:xfrm>
          <a:prstGeom prst="rect">
            <a:avLst/>
          </a:prstGeom>
        </p:spPr>
        <p:txBody>
          <a:bodyPr wrap="none">
            <a:spAutoFit/>
          </a:bodyPr>
          <a:lstStyle/>
          <a:p>
            <a:r>
              <a:rPr lang="ru-RU" sz="2800" b="1" dirty="0" smtClean="0">
                <a:solidFill>
                  <a:schemeClr val="bg2">
                    <a:lumMod val="50000"/>
                  </a:schemeClr>
                </a:solidFill>
              </a:rPr>
              <a:t>Краевое родительское собрание</a:t>
            </a:r>
            <a:endParaRPr lang="ru-RU" sz="2800" b="1" dirty="0">
              <a:solidFill>
                <a:schemeClr val="bg2">
                  <a:lumMod val="50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786808"/>
            <a:ext cx="8382000" cy="1426039"/>
          </a:xfrm>
        </p:spPr>
        <p:txBody>
          <a:bodyPr/>
          <a:lstStyle/>
          <a:p>
            <a:r>
              <a:rPr lang="ru-RU" dirty="0" smtClean="0"/>
              <a:t>Структура </a:t>
            </a:r>
            <a:r>
              <a:rPr lang="ru-RU" dirty="0" err="1" smtClean="0"/>
              <a:t>КИМов</a:t>
            </a:r>
            <a:r>
              <a:rPr lang="ru-RU" dirty="0" smtClean="0"/>
              <a:t> ЕГЭ-2017 по математике</a:t>
            </a:r>
            <a:endParaRPr lang="ru-RU" dirty="0"/>
          </a:p>
        </p:txBody>
      </p:sp>
      <p:sp>
        <p:nvSpPr>
          <p:cNvPr id="3" name="Текст 2"/>
          <p:cNvSpPr>
            <a:spLocks noGrp="1"/>
          </p:cNvSpPr>
          <p:nvPr>
            <p:ph type="body" idx="1"/>
          </p:nvPr>
        </p:nvSpPr>
        <p:spPr>
          <a:xfrm>
            <a:off x="381000" y="2158409"/>
            <a:ext cx="4041648" cy="1435396"/>
          </a:xfrm>
        </p:spPr>
        <p:txBody>
          <a:bodyPr/>
          <a:lstStyle/>
          <a:p>
            <a:pPr algn="ctr"/>
            <a:r>
              <a:rPr lang="ru-RU" sz="2800" dirty="0" smtClean="0"/>
              <a:t>Базовый уровень </a:t>
            </a:r>
          </a:p>
          <a:p>
            <a:pPr algn="ctr"/>
            <a:r>
              <a:rPr lang="ru-RU" sz="2800" dirty="0" smtClean="0"/>
              <a:t>3 </a:t>
            </a:r>
            <a:r>
              <a:rPr lang="ru-RU" sz="2800" dirty="0"/>
              <a:t>часа </a:t>
            </a:r>
          </a:p>
        </p:txBody>
      </p:sp>
      <p:sp>
        <p:nvSpPr>
          <p:cNvPr id="4" name="Текст 3"/>
          <p:cNvSpPr>
            <a:spLocks noGrp="1"/>
          </p:cNvSpPr>
          <p:nvPr>
            <p:ph type="body" sz="half" idx="3"/>
          </p:nvPr>
        </p:nvSpPr>
        <p:spPr>
          <a:xfrm>
            <a:off x="4721224" y="2158409"/>
            <a:ext cx="4041775" cy="1435396"/>
          </a:xfrm>
        </p:spPr>
        <p:txBody>
          <a:bodyPr/>
          <a:lstStyle/>
          <a:p>
            <a:pPr algn="ctr"/>
            <a:r>
              <a:rPr lang="ru-RU" sz="2800" dirty="0" smtClean="0"/>
              <a:t>Профильный уровень </a:t>
            </a:r>
          </a:p>
          <a:p>
            <a:pPr algn="ctr"/>
            <a:r>
              <a:rPr lang="ru-RU" sz="2800" dirty="0" smtClean="0"/>
              <a:t>3 </a:t>
            </a:r>
            <a:r>
              <a:rPr lang="ru-RU" sz="2800" dirty="0"/>
              <a:t>часа 55 мин.</a:t>
            </a:r>
          </a:p>
        </p:txBody>
      </p:sp>
      <p:sp>
        <p:nvSpPr>
          <p:cNvPr id="5" name="Содержимое 4"/>
          <p:cNvSpPr>
            <a:spLocks noGrp="1"/>
          </p:cNvSpPr>
          <p:nvPr>
            <p:ph sz="quarter" idx="2"/>
          </p:nvPr>
        </p:nvSpPr>
        <p:spPr>
          <a:xfrm>
            <a:off x="381000" y="3742659"/>
            <a:ext cx="4041648" cy="2725299"/>
          </a:xfrm>
        </p:spPr>
        <p:txBody>
          <a:bodyPr>
            <a:normAutofit/>
          </a:bodyPr>
          <a:lstStyle/>
          <a:p>
            <a:r>
              <a:rPr lang="ru-RU" sz="2800" dirty="0" smtClean="0"/>
              <a:t>20 заданий с краткой записью ответов</a:t>
            </a:r>
            <a:endParaRPr lang="ru-RU" sz="2800" dirty="0"/>
          </a:p>
        </p:txBody>
      </p:sp>
      <p:sp>
        <p:nvSpPr>
          <p:cNvPr id="6" name="Содержимое 5"/>
          <p:cNvSpPr>
            <a:spLocks noGrp="1"/>
          </p:cNvSpPr>
          <p:nvPr>
            <p:ph sz="quarter" idx="4"/>
          </p:nvPr>
        </p:nvSpPr>
        <p:spPr>
          <a:xfrm>
            <a:off x="4721224" y="3689497"/>
            <a:ext cx="4041775" cy="3120389"/>
          </a:xfrm>
        </p:spPr>
        <p:txBody>
          <a:bodyPr/>
          <a:lstStyle/>
          <a:p>
            <a:r>
              <a:rPr lang="ru-RU" sz="2800" dirty="0" smtClean="0"/>
              <a:t>19 заданий: из них 12 с краткой записью ответа и 6 заданий с развернутым решением</a:t>
            </a:r>
            <a:endParaRPr lang="ru-RU" sz="2800" dirty="0"/>
          </a:p>
        </p:txBody>
      </p:sp>
      <p:pic>
        <p:nvPicPr>
          <p:cNvPr id="7" name="Picture 4" descr="ГербКубани"/>
          <p:cNvPicPr>
            <a:picLocks noChangeAspect="1" noChangeArrowheads="1"/>
          </p:cNvPicPr>
          <p:nvPr/>
        </p:nvPicPr>
        <p:blipFill>
          <a:blip r:embed="rId3"/>
          <a:stretch>
            <a:fillRect/>
          </a:stretch>
        </p:blipFill>
        <p:spPr bwMode="auto">
          <a:xfrm>
            <a:off x="161804" y="137625"/>
            <a:ext cx="518679" cy="639007"/>
          </a:xfrm>
          <a:prstGeom prst="rect">
            <a:avLst/>
          </a:prstGeom>
          <a:noFill/>
          <a:ln>
            <a:noFill/>
          </a:ln>
          <a:effectLst>
            <a:outerShdw blurRad="50800" dist="38100" dir="2700000" algn="tl" rotWithShape="0">
              <a:prstClr val="black">
                <a:alpha val="40000"/>
              </a:prstClr>
            </a:outerShdw>
          </a:effectLst>
        </p:spPr>
      </p:pic>
      <p:sp>
        <p:nvSpPr>
          <p:cNvPr id="10" name="Прямоугольник 9"/>
          <p:cNvSpPr/>
          <p:nvPr/>
        </p:nvSpPr>
        <p:spPr>
          <a:xfrm>
            <a:off x="1592382" y="224688"/>
            <a:ext cx="6063070" cy="523220"/>
          </a:xfrm>
          <a:prstGeom prst="rect">
            <a:avLst/>
          </a:prstGeom>
        </p:spPr>
        <p:txBody>
          <a:bodyPr wrap="none">
            <a:spAutoFit/>
          </a:bodyPr>
          <a:lstStyle/>
          <a:p>
            <a:pPr algn="ctr"/>
            <a:r>
              <a:rPr lang="ru-RU" sz="2800" b="1" dirty="0" smtClean="0">
                <a:solidFill>
                  <a:schemeClr val="bg2">
                    <a:lumMod val="50000"/>
                  </a:schemeClr>
                </a:solidFill>
              </a:rPr>
              <a:t>Краевое родительское собрание</a:t>
            </a:r>
            <a:endParaRPr lang="ru-RU" sz="2800" b="1" dirty="0">
              <a:solidFill>
                <a:schemeClr val="bg2">
                  <a:lumMod val="50000"/>
                </a:schemeClr>
              </a:solidFill>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41176" y="1020725"/>
            <a:ext cx="8388424" cy="659219"/>
          </a:xfrm>
        </p:spPr>
        <p:txBody>
          <a:bodyPr/>
          <a:lstStyle/>
          <a:p>
            <a:r>
              <a:rPr lang="ru-RU" dirty="0" smtClean="0"/>
              <a:t>Структура оценивания</a:t>
            </a:r>
            <a:endParaRPr lang="ru-RU" dirty="0"/>
          </a:p>
        </p:txBody>
      </p:sp>
      <p:sp>
        <p:nvSpPr>
          <p:cNvPr id="3" name="Объект 2"/>
          <p:cNvSpPr>
            <a:spLocks noGrp="1"/>
          </p:cNvSpPr>
          <p:nvPr>
            <p:ph idx="1"/>
          </p:nvPr>
        </p:nvSpPr>
        <p:spPr>
          <a:xfrm>
            <a:off x="457200" y="1010093"/>
            <a:ext cx="8229600" cy="5314507"/>
          </a:xfrm>
        </p:spPr>
        <p:txBody>
          <a:bodyPr/>
          <a:lstStyle/>
          <a:p>
            <a:endParaRPr lang="ru-RU" dirty="0" smtClean="0"/>
          </a:p>
          <a:p>
            <a:r>
              <a:rPr lang="ru-RU" dirty="0" smtClean="0"/>
              <a:t>Базовый уровень:</a:t>
            </a:r>
          </a:p>
          <a:p>
            <a:endParaRPr lang="ru-RU" dirty="0"/>
          </a:p>
          <a:p>
            <a:endParaRPr lang="ru-RU" dirty="0" smtClean="0"/>
          </a:p>
          <a:p>
            <a:endParaRPr lang="ru-RU" dirty="0"/>
          </a:p>
          <a:p>
            <a:r>
              <a:rPr lang="ru-RU" dirty="0" smtClean="0"/>
              <a:t>Профильный уровень:</a:t>
            </a:r>
          </a:p>
        </p:txBody>
      </p:sp>
      <p:graphicFrame>
        <p:nvGraphicFramePr>
          <p:cNvPr id="4" name="Таблица 3"/>
          <p:cNvGraphicFramePr>
            <a:graphicFrameLocks noGrp="1"/>
          </p:cNvGraphicFramePr>
          <p:nvPr>
            <p:extLst>
              <p:ext uri="{D42A27DB-BD31-4B8C-83A1-F6EECF244321}">
                <p14:modId xmlns="" xmlns:p14="http://schemas.microsoft.com/office/powerpoint/2010/main" val="3483764897"/>
              </p:ext>
            </p:extLst>
          </p:nvPr>
        </p:nvGraphicFramePr>
        <p:xfrm>
          <a:off x="895952" y="2137144"/>
          <a:ext cx="7420465" cy="1446028"/>
        </p:xfrm>
        <a:graphic>
          <a:graphicData uri="http://schemas.openxmlformats.org/drawingml/2006/table">
            <a:tbl>
              <a:tblPr firstRow="1" bandRow="1">
                <a:tableStyleId>{21E4AEA4-8DFA-4A89-87EB-49C32662AFE0}</a:tableStyleId>
              </a:tblPr>
              <a:tblGrid>
                <a:gridCol w="1686203"/>
                <a:gridCol w="1493857"/>
                <a:gridCol w="1564156"/>
                <a:gridCol w="1476282"/>
                <a:gridCol w="1199967"/>
              </a:tblGrid>
              <a:tr h="524539">
                <a:tc>
                  <a:txBody>
                    <a:bodyPr/>
                    <a:lstStyle/>
                    <a:p>
                      <a:pPr algn="ctr"/>
                      <a:r>
                        <a:rPr lang="ru-RU" sz="2000" dirty="0" smtClean="0"/>
                        <a:t>Отметка</a:t>
                      </a:r>
                      <a:endParaRPr lang="ru-RU" sz="2000" dirty="0"/>
                    </a:p>
                  </a:txBody>
                  <a:tcPr marL="68580" marR="68580" marT="34290" marB="34290"/>
                </a:tc>
                <a:tc>
                  <a:txBody>
                    <a:bodyPr/>
                    <a:lstStyle/>
                    <a:p>
                      <a:pPr algn="ctr"/>
                      <a:r>
                        <a:rPr lang="ru-RU" sz="2000" dirty="0" smtClean="0"/>
                        <a:t>«2»</a:t>
                      </a:r>
                      <a:endParaRPr lang="ru-RU" sz="2000" dirty="0"/>
                    </a:p>
                  </a:txBody>
                  <a:tcPr marL="68580" marR="68580" marT="34290" marB="34290"/>
                </a:tc>
                <a:tc>
                  <a:txBody>
                    <a:bodyPr/>
                    <a:lstStyle/>
                    <a:p>
                      <a:pPr algn="ctr"/>
                      <a:r>
                        <a:rPr lang="ru-RU" sz="2000" dirty="0" smtClean="0"/>
                        <a:t>«3»</a:t>
                      </a:r>
                      <a:endParaRPr lang="ru-RU" sz="2000" dirty="0"/>
                    </a:p>
                  </a:txBody>
                  <a:tcPr marL="68580" marR="68580" marT="34290" marB="34290"/>
                </a:tc>
                <a:tc>
                  <a:txBody>
                    <a:bodyPr/>
                    <a:lstStyle/>
                    <a:p>
                      <a:pPr algn="ctr"/>
                      <a:r>
                        <a:rPr lang="ru-RU" sz="2000" dirty="0" smtClean="0"/>
                        <a:t>«4»</a:t>
                      </a:r>
                      <a:endParaRPr lang="ru-RU" sz="2000" dirty="0"/>
                    </a:p>
                  </a:txBody>
                  <a:tcPr marL="68580" marR="68580" marT="34290" marB="34290"/>
                </a:tc>
                <a:tc>
                  <a:txBody>
                    <a:bodyPr/>
                    <a:lstStyle/>
                    <a:p>
                      <a:pPr algn="ctr"/>
                      <a:r>
                        <a:rPr lang="ru-RU" sz="2000" dirty="0" smtClean="0"/>
                        <a:t>«5»</a:t>
                      </a:r>
                      <a:endParaRPr lang="ru-RU" sz="2000" dirty="0"/>
                    </a:p>
                  </a:txBody>
                  <a:tcPr marL="68580" marR="68580" marT="34290" marB="34290"/>
                </a:tc>
              </a:tr>
              <a:tr h="921489">
                <a:tc>
                  <a:txBody>
                    <a:bodyPr/>
                    <a:lstStyle/>
                    <a:p>
                      <a:pPr algn="ctr"/>
                      <a:r>
                        <a:rPr lang="ru-RU" sz="2000" dirty="0" smtClean="0"/>
                        <a:t>Первичный</a:t>
                      </a:r>
                      <a:r>
                        <a:rPr lang="ru-RU" sz="2000" baseline="0" dirty="0" smtClean="0"/>
                        <a:t> балл</a:t>
                      </a:r>
                      <a:endParaRPr lang="ru-RU" sz="2000" dirty="0"/>
                    </a:p>
                  </a:txBody>
                  <a:tcPr marL="68580" marR="68580" marT="34290" marB="34290"/>
                </a:tc>
                <a:tc>
                  <a:txBody>
                    <a:bodyPr/>
                    <a:lstStyle/>
                    <a:p>
                      <a:pPr algn="ctr"/>
                      <a:r>
                        <a:rPr lang="ru-RU" sz="2000" dirty="0" smtClean="0"/>
                        <a:t>0-6</a:t>
                      </a:r>
                      <a:endParaRPr lang="ru-RU" sz="2000" dirty="0"/>
                    </a:p>
                  </a:txBody>
                  <a:tcPr marL="68580" marR="68580" marT="34290" marB="34290"/>
                </a:tc>
                <a:tc>
                  <a:txBody>
                    <a:bodyPr/>
                    <a:lstStyle/>
                    <a:p>
                      <a:pPr algn="ctr"/>
                      <a:r>
                        <a:rPr lang="ru-RU" sz="2000" dirty="0" smtClean="0"/>
                        <a:t>7-11</a:t>
                      </a:r>
                      <a:endParaRPr lang="ru-RU" sz="2000" dirty="0"/>
                    </a:p>
                  </a:txBody>
                  <a:tcPr marL="68580" marR="68580" marT="34290" marB="34290"/>
                </a:tc>
                <a:tc>
                  <a:txBody>
                    <a:bodyPr/>
                    <a:lstStyle/>
                    <a:p>
                      <a:pPr algn="ctr"/>
                      <a:r>
                        <a:rPr lang="ru-RU" sz="2000" dirty="0" smtClean="0"/>
                        <a:t>12-16</a:t>
                      </a:r>
                      <a:endParaRPr lang="ru-RU" sz="2000" dirty="0"/>
                    </a:p>
                  </a:txBody>
                  <a:tcPr marL="68580" marR="68580" marT="34290" marB="34290"/>
                </a:tc>
                <a:tc>
                  <a:txBody>
                    <a:bodyPr/>
                    <a:lstStyle/>
                    <a:p>
                      <a:pPr algn="ctr"/>
                      <a:r>
                        <a:rPr lang="ru-RU" sz="2000" dirty="0" smtClean="0"/>
                        <a:t>17-20</a:t>
                      </a:r>
                      <a:endParaRPr lang="ru-RU" sz="2000" dirty="0"/>
                    </a:p>
                  </a:txBody>
                  <a:tcPr marL="68580" marR="68580" marT="34290" marB="34290"/>
                </a:tc>
              </a:tr>
            </a:tbl>
          </a:graphicData>
        </a:graphic>
      </p:graphicFrame>
      <p:graphicFrame>
        <p:nvGraphicFramePr>
          <p:cNvPr id="5" name="Таблица 4"/>
          <p:cNvGraphicFramePr>
            <a:graphicFrameLocks noGrp="1"/>
          </p:cNvGraphicFramePr>
          <p:nvPr>
            <p:extLst>
              <p:ext uri="{D42A27DB-BD31-4B8C-83A1-F6EECF244321}">
                <p14:modId xmlns="" xmlns:p14="http://schemas.microsoft.com/office/powerpoint/2010/main" val="3409389448"/>
              </p:ext>
            </p:extLst>
          </p:nvPr>
        </p:nvGraphicFramePr>
        <p:xfrm>
          <a:off x="927279" y="4231758"/>
          <a:ext cx="7389137" cy="1924493"/>
        </p:xfrm>
        <a:graphic>
          <a:graphicData uri="http://schemas.openxmlformats.org/drawingml/2006/table">
            <a:tbl>
              <a:tblPr firstRow="1" bandRow="1">
                <a:tableStyleId>{21E4AEA4-8DFA-4A89-87EB-49C32662AFE0}</a:tableStyleId>
              </a:tblPr>
              <a:tblGrid>
                <a:gridCol w="3593054"/>
                <a:gridCol w="3796083"/>
              </a:tblGrid>
              <a:tr h="1399990">
                <a:tc>
                  <a:txBody>
                    <a:bodyPr/>
                    <a:lstStyle/>
                    <a:p>
                      <a:pPr algn="ctr"/>
                      <a:r>
                        <a:rPr lang="ru-RU" sz="2000" dirty="0" smtClean="0"/>
                        <a:t>Порог успешности, минимальный порог для подачи</a:t>
                      </a:r>
                      <a:r>
                        <a:rPr lang="ru-RU" sz="2000" baseline="0" dirty="0" smtClean="0"/>
                        <a:t> документов ВУЗ</a:t>
                      </a:r>
                      <a:endParaRPr lang="ru-RU" sz="2000" dirty="0"/>
                    </a:p>
                  </a:txBody>
                  <a:tcPr marL="68580" marR="68580" marT="34290" marB="34290"/>
                </a:tc>
                <a:tc>
                  <a:txBody>
                    <a:bodyPr/>
                    <a:lstStyle/>
                    <a:p>
                      <a:pPr algn="ctr"/>
                      <a:r>
                        <a:rPr lang="ru-RU" sz="2000" dirty="0" smtClean="0"/>
                        <a:t>27</a:t>
                      </a:r>
                      <a:endParaRPr lang="ru-RU" sz="2000" dirty="0"/>
                    </a:p>
                  </a:txBody>
                  <a:tcPr marL="68580" marR="68580" marT="34290" marB="34290"/>
                </a:tc>
              </a:tr>
              <a:tr h="524503">
                <a:tc>
                  <a:txBody>
                    <a:bodyPr/>
                    <a:lstStyle/>
                    <a:p>
                      <a:pPr algn="ctr"/>
                      <a:r>
                        <a:rPr lang="ru-RU" sz="2000" dirty="0" smtClean="0"/>
                        <a:t>Первичный</a:t>
                      </a:r>
                      <a:r>
                        <a:rPr lang="ru-RU" sz="2000" baseline="0" dirty="0" smtClean="0"/>
                        <a:t> балл</a:t>
                      </a:r>
                      <a:endParaRPr lang="ru-RU" sz="2000" dirty="0"/>
                    </a:p>
                  </a:txBody>
                  <a:tcPr marL="68580" marR="68580" marT="34290" marB="34290"/>
                </a:tc>
                <a:tc>
                  <a:txBody>
                    <a:bodyPr/>
                    <a:lstStyle/>
                    <a:p>
                      <a:pPr algn="ctr"/>
                      <a:r>
                        <a:rPr lang="ru-RU" sz="2000" dirty="0" smtClean="0"/>
                        <a:t>6</a:t>
                      </a:r>
                      <a:endParaRPr lang="ru-RU" sz="2000" dirty="0"/>
                    </a:p>
                  </a:txBody>
                  <a:tcPr marL="68580" marR="68580" marT="34290" marB="34290"/>
                </a:tc>
              </a:tr>
            </a:tbl>
          </a:graphicData>
        </a:graphic>
      </p:graphicFrame>
      <p:sp>
        <p:nvSpPr>
          <p:cNvPr id="6" name="Прямоугольник 5"/>
          <p:cNvSpPr/>
          <p:nvPr/>
        </p:nvSpPr>
        <p:spPr>
          <a:xfrm>
            <a:off x="1571116" y="256585"/>
            <a:ext cx="6063071" cy="523220"/>
          </a:xfrm>
          <a:prstGeom prst="rect">
            <a:avLst/>
          </a:prstGeom>
        </p:spPr>
        <p:txBody>
          <a:bodyPr wrap="none">
            <a:spAutoFit/>
          </a:bodyPr>
          <a:lstStyle/>
          <a:p>
            <a:pPr algn="ctr"/>
            <a:r>
              <a:rPr lang="ru-RU" sz="2800" b="1" dirty="0" smtClean="0">
                <a:solidFill>
                  <a:schemeClr val="bg2">
                    <a:lumMod val="50000"/>
                  </a:schemeClr>
                </a:solidFill>
              </a:rPr>
              <a:t>Краевое родительское собрание</a:t>
            </a:r>
            <a:endParaRPr lang="ru-RU" sz="2800" b="1" dirty="0">
              <a:solidFill>
                <a:schemeClr val="bg2">
                  <a:lumMod val="50000"/>
                </a:schemeClr>
              </a:solidFill>
              <a:latin typeface="Calibri" pitchFamily="34" charset="0"/>
              <a:cs typeface="Calibri" pitchFamily="34" charset="0"/>
            </a:endParaRPr>
          </a:p>
        </p:txBody>
      </p:sp>
    </p:spTree>
    <p:extLst>
      <p:ext uri="{BB962C8B-B14F-4D97-AF65-F5344CB8AC3E}">
        <p14:creationId xmlns="" xmlns:p14="http://schemas.microsoft.com/office/powerpoint/2010/main" val="541651957"/>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67562"/>
            <a:ext cx="8229600" cy="637953"/>
          </a:xfrm>
        </p:spPr>
        <p:txBody>
          <a:bodyPr>
            <a:normAutofit/>
          </a:bodyPr>
          <a:lstStyle/>
          <a:p>
            <a:pPr algn="ctr"/>
            <a:r>
              <a:rPr lang="ru-RU" dirty="0" smtClean="0">
                <a:solidFill>
                  <a:srgbClr val="FF0000"/>
                </a:solidFill>
              </a:rPr>
              <a:t>Как помочь своему ребенку?</a:t>
            </a:r>
            <a:endParaRPr lang="ru-RU" dirty="0">
              <a:solidFill>
                <a:srgbClr val="FF0000"/>
              </a:solidFill>
            </a:endParaRPr>
          </a:p>
        </p:txBody>
      </p:sp>
      <p:sp>
        <p:nvSpPr>
          <p:cNvPr id="3" name="Содержимое 2"/>
          <p:cNvSpPr>
            <a:spLocks noGrp="1"/>
          </p:cNvSpPr>
          <p:nvPr>
            <p:ph idx="1"/>
          </p:nvPr>
        </p:nvSpPr>
        <p:spPr>
          <a:xfrm>
            <a:off x="457200" y="1484784"/>
            <a:ext cx="8686800" cy="5089752"/>
          </a:xfrm>
        </p:spPr>
        <p:txBody>
          <a:bodyPr>
            <a:normAutofit/>
          </a:bodyPr>
          <a:lstStyle/>
          <a:p>
            <a:pPr>
              <a:buFont typeface="Wingdings" pitchFamily="2" charset="2"/>
              <a:buChar char="v"/>
            </a:pPr>
            <a:r>
              <a:rPr lang="ru-RU" sz="3200" dirty="0" smtClean="0"/>
              <a:t>  Осознанный </a:t>
            </a:r>
            <a:r>
              <a:rPr lang="ru-RU" sz="3200" dirty="0"/>
              <a:t>выбор  уровня сдаваемого </a:t>
            </a:r>
            <a:r>
              <a:rPr lang="ru-RU" sz="3200" dirty="0" smtClean="0"/>
              <a:t>экзамена</a:t>
            </a:r>
            <a:endParaRPr lang="ru-RU" sz="3200" dirty="0"/>
          </a:p>
          <a:p>
            <a:pPr>
              <a:buFont typeface="Wingdings" pitchFamily="2" charset="2"/>
              <a:buChar char="v"/>
            </a:pPr>
            <a:r>
              <a:rPr lang="ru-RU" sz="3200" dirty="0" smtClean="0"/>
              <a:t>   Контроль успеваемости (электронный дневник, контакт с классным руководителем, учителем математики, завучем)</a:t>
            </a:r>
            <a:endParaRPr lang="en-US" sz="3200" dirty="0" smtClean="0"/>
          </a:p>
          <a:p>
            <a:pPr>
              <a:buFont typeface="Wingdings" pitchFamily="2" charset="2"/>
              <a:buChar char="v"/>
            </a:pPr>
            <a:r>
              <a:rPr lang="ru-RU" sz="3200" dirty="0" smtClean="0"/>
              <a:t>   Систематическое решение заданий с помощью Интернет-ресурсов</a:t>
            </a:r>
          </a:p>
        </p:txBody>
      </p:sp>
      <p:sp>
        <p:nvSpPr>
          <p:cNvPr id="4" name="Прямоугольник 3"/>
          <p:cNvSpPr/>
          <p:nvPr/>
        </p:nvSpPr>
        <p:spPr>
          <a:xfrm>
            <a:off x="1719972" y="256585"/>
            <a:ext cx="6063071" cy="523220"/>
          </a:xfrm>
          <a:prstGeom prst="rect">
            <a:avLst/>
          </a:prstGeom>
        </p:spPr>
        <p:txBody>
          <a:bodyPr wrap="none">
            <a:spAutoFit/>
          </a:bodyPr>
          <a:lstStyle/>
          <a:p>
            <a:pPr algn="ctr"/>
            <a:r>
              <a:rPr lang="ru-RU" sz="2800" b="1" dirty="0" smtClean="0">
                <a:solidFill>
                  <a:schemeClr val="bg2">
                    <a:lumMod val="50000"/>
                  </a:schemeClr>
                </a:solidFill>
              </a:rPr>
              <a:t>Краевое родительское собрание</a:t>
            </a:r>
            <a:endParaRPr lang="ru-RU" sz="2800" b="1" dirty="0">
              <a:solidFill>
                <a:schemeClr val="bg2">
                  <a:lumMod val="50000"/>
                </a:schemeClr>
              </a:solidFill>
              <a:latin typeface="Calibri" pitchFamily="34" charset="0"/>
              <a:cs typeface="Calibri" pitchFamily="34" charset="0"/>
            </a:endParaRPr>
          </a:p>
        </p:txBody>
      </p:sp>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75945" y="197030"/>
            <a:ext cx="4591422" cy="674403"/>
          </a:xfrm>
        </p:spPr>
        <p:txBody>
          <a:bodyPr>
            <a:normAutofit/>
          </a:bodyPr>
          <a:lstStyle/>
          <a:p>
            <a:r>
              <a:rPr lang="ru-RU" dirty="0" smtClean="0">
                <a:solidFill>
                  <a:srgbClr val="FF0000"/>
                </a:solidFill>
              </a:rPr>
              <a:t>Интернет-ресурсы</a:t>
            </a:r>
            <a:endParaRPr lang="ru-RU" dirty="0">
              <a:solidFill>
                <a:srgbClr val="FF0000"/>
              </a:solidFill>
            </a:endParaRPr>
          </a:p>
        </p:txBody>
      </p:sp>
      <p:pic>
        <p:nvPicPr>
          <p:cNvPr id="4" name="Рисунок 3"/>
          <p:cNvPicPr>
            <a:picLocks noChangeAspect="1"/>
          </p:cNvPicPr>
          <p:nvPr/>
        </p:nvPicPr>
        <p:blipFill>
          <a:blip r:embed="rId3"/>
          <a:stretch>
            <a:fillRect/>
          </a:stretch>
        </p:blipFill>
        <p:spPr>
          <a:xfrm>
            <a:off x="166298" y="1575838"/>
            <a:ext cx="8654173" cy="1358896"/>
          </a:xfrm>
          <a:prstGeom prst="rect">
            <a:avLst/>
          </a:prstGeom>
        </p:spPr>
      </p:pic>
      <p:sp>
        <p:nvSpPr>
          <p:cNvPr id="5" name="Прямоугольник 4"/>
          <p:cNvSpPr/>
          <p:nvPr/>
        </p:nvSpPr>
        <p:spPr>
          <a:xfrm>
            <a:off x="166298" y="980728"/>
            <a:ext cx="8977702" cy="461665"/>
          </a:xfrm>
          <a:prstGeom prst="rect">
            <a:avLst/>
          </a:prstGeom>
        </p:spPr>
        <p:txBody>
          <a:bodyPr wrap="square">
            <a:spAutoFit/>
          </a:bodyPr>
          <a:lstStyle/>
          <a:p>
            <a:r>
              <a:rPr lang="ru-RU" sz="2400" b="1" dirty="0"/>
              <a:t>http://www.fipi.ru/content/otkrytyy-bank-zadaniy-ege</a:t>
            </a:r>
          </a:p>
        </p:txBody>
      </p:sp>
      <p:sp>
        <p:nvSpPr>
          <p:cNvPr id="6" name="Прямоугольник 5"/>
          <p:cNvSpPr/>
          <p:nvPr/>
        </p:nvSpPr>
        <p:spPr>
          <a:xfrm>
            <a:off x="166298" y="3044026"/>
            <a:ext cx="6637841" cy="523220"/>
          </a:xfrm>
          <a:prstGeom prst="rect">
            <a:avLst/>
          </a:prstGeom>
        </p:spPr>
        <p:txBody>
          <a:bodyPr wrap="square">
            <a:spAutoFit/>
          </a:bodyPr>
          <a:lstStyle/>
          <a:p>
            <a:r>
              <a:rPr lang="ru-RU" sz="2800" b="1" dirty="0"/>
              <a:t>http://mathege.ru/or/ege/Main</a:t>
            </a:r>
          </a:p>
        </p:txBody>
      </p:sp>
      <p:pic>
        <p:nvPicPr>
          <p:cNvPr id="7" name="Рисунок 6"/>
          <p:cNvPicPr>
            <a:picLocks noChangeAspect="1"/>
          </p:cNvPicPr>
          <p:nvPr/>
        </p:nvPicPr>
        <p:blipFill>
          <a:blip r:embed="rId4"/>
          <a:stretch>
            <a:fillRect/>
          </a:stretch>
        </p:blipFill>
        <p:spPr>
          <a:xfrm>
            <a:off x="217176" y="3567246"/>
            <a:ext cx="6994559" cy="965077"/>
          </a:xfrm>
          <a:prstGeom prst="rect">
            <a:avLst/>
          </a:prstGeom>
        </p:spPr>
      </p:pic>
      <p:sp>
        <p:nvSpPr>
          <p:cNvPr id="8" name="Прямоугольник 7"/>
          <p:cNvSpPr/>
          <p:nvPr/>
        </p:nvSpPr>
        <p:spPr>
          <a:xfrm>
            <a:off x="166298" y="4620588"/>
            <a:ext cx="4714908" cy="523220"/>
          </a:xfrm>
          <a:prstGeom prst="rect">
            <a:avLst/>
          </a:prstGeom>
        </p:spPr>
        <p:txBody>
          <a:bodyPr wrap="square">
            <a:spAutoFit/>
          </a:bodyPr>
          <a:lstStyle/>
          <a:p>
            <a:r>
              <a:rPr lang="ru-RU" sz="2800" b="1" dirty="0"/>
              <a:t>https://ege.sdamgia.ru</a:t>
            </a:r>
          </a:p>
        </p:txBody>
      </p:sp>
      <p:pic>
        <p:nvPicPr>
          <p:cNvPr id="9" name="Рисунок 8"/>
          <p:cNvPicPr>
            <a:picLocks noChangeAspect="1"/>
          </p:cNvPicPr>
          <p:nvPr/>
        </p:nvPicPr>
        <p:blipFill>
          <a:blip r:embed="rId5"/>
          <a:stretch>
            <a:fillRect/>
          </a:stretch>
        </p:blipFill>
        <p:spPr>
          <a:xfrm>
            <a:off x="197229" y="5143808"/>
            <a:ext cx="8413541" cy="1053342"/>
          </a:xfrm>
          <a:prstGeom prst="rect">
            <a:avLst/>
          </a:prstGeom>
        </p:spPr>
      </p:pic>
    </p:spTree>
    <p:extLst>
      <p:ext uri="{BB962C8B-B14F-4D97-AF65-F5344CB8AC3E}">
        <p14:creationId xmlns="" xmlns:p14="http://schemas.microsoft.com/office/powerpoint/2010/main" val="750041182"/>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p:cNvPicPr>
            <a:picLocks noChangeAspect="1" noChangeArrowheads="1"/>
          </p:cNvPicPr>
          <p:nvPr/>
        </p:nvPicPr>
        <p:blipFill>
          <a:blip r:embed="rId3" cstate="print"/>
          <a:srcRect/>
          <a:stretch>
            <a:fillRect/>
          </a:stretch>
        </p:blipFill>
        <p:spPr bwMode="auto">
          <a:xfrm>
            <a:off x="574158" y="1679944"/>
            <a:ext cx="8102010" cy="4965406"/>
          </a:xfrm>
          <a:prstGeom prst="rect">
            <a:avLst/>
          </a:prstGeom>
          <a:noFill/>
          <a:ln w="9525">
            <a:noFill/>
            <a:miter lim="800000"/>
            <a:headEnd/>
            <a:tailEnd/>
          </a:ln>
        </p:spPr>
      </p:pic>
      <p:sp>
        <p:nvSpPr>
          <p:cNvPr id="6" name="Овал 5"/>
          <p:cNvSpPr/>
          <p:nvPr/>
        </p:nvSpPr>
        <p:spPr>
          <a:xfrm>
            <a:off x="723013" y="2369389"/>
            <a:ext cx="861237" cy="288032"/>
          </a:xfrm>
          <a:prstGeom prst="ellipse">
            <a:avLst/>
          </a:prstGeom>
          <a:solidFill>
            <a:srgbClr val="00B050">
              <a:alpha val="25000"/>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3047211" y="999773"/>
            <a:ext cx="1836204" cy="646331"/>
          </a:xfrm>
          <a:prstGeom prst="rect">
            <a:avLst/>
          </a:prstGeom>
          <a:noFill/>
          <a:ln>
            <a:solidFill>
              <a:schemeClr val="accent1">
                <a:shade val="50000"/>
              </a:schemeClr>
            </a:solidFill>
          </a:ln>
        </p:spPr>
        <p:txBody>
          <a:bodyPr wrap="square" rtlCol="0">
            <a:spAutoFit/>
          </a:bodyPr>
          <a:lstStyle/>
          <a:p>
            <a:r>
              <a:rPr lang="ru-RU" b="1" dirty="0">
                <a:solidFill>
                  <a:srgbClr val="FF0000"/>
                </a:solidFill>
              </a:rPr>
              <a:t>Базовый</a:t>
            </a:r>
            <a:r>
              <a:rPr lang="ru-RU" dirty="0">
                <a:solidFill>
                  <a:srgbClr val="FF0000"/>
                </a:solidFill>
              </a:rPr>
              <a:t> </a:t>
            </a:r>
            <a:r>
              <a:rPr lang="ru-RU" b="1" dirty="0">
                <a:solidFill>
                  <a:srgbClr val="FF0000"/>
                </a:solidFill>
              </a:rPr>
              <a:t>уровень</a:t>
            </a:r>
          </a:p>
        </p:txBody>
      </p:sp>
      <p:sp>
        <p:nvSpPr>
          <p:cNvPr id="8" name="TextBox 7"/>
          <p:cNvSpPr txBox="1"/>
          <p:nvPr/>
        </p:nvSpPr>
        <p:spPr>
          <a:xfrm>
            <a:off x="639584" y="999772"/>
            <a:ext cx="2322258" cy="646331"/>
          </a:xfrm>
          <a:prstGeom prst="rect">
            <a:avLst/>
          </a:prstGeom>
          <a:noFill/>
          <a:ln>
            <a:solidFill>
              <a:schemeClr val="accent1">
                <a:shade val="60000"/>
                <a:satMod val="110000"/>
              </a:schemeClr>
            </a:solidFill>
          </a:ln>
        </p:spPr>
        <p:txBody>
          <a:bodyPr wrap="square" rtlCol="0">
            <a:spAutoFit/>
          </a:bodyPr>
          <a:lstStyle/>
          <a:p>
            <a:r>
              <a:rPr lang="ru-RU" b="1" dirty="0">
                <a:solidFill>
                  <a:srgbClr val="FF0000"/>
                </a:solidFill>
              </a:rPr>
              <a:t>Профильный уровень</a:t>
            </a:r>
          </a:p>
        </p:txBody>
      </p:sp>
      <p:cxnSp>
        <p:nvCxnSpPr>
          <p:cNvPr id="10" name="Прямая со стрелкой 9"/>
          <p:cNvCxnSpPr>
            <a:endCxn id="6" idx="7"/>
          </p:cNvCxnSpPr>
          <p:nvPr/>
        </p:nvCxnSpPr>
        <p:spPr>
          <a:xfrm rot="16200000" flipH="1">
            <a:off x="1091579" y="2045024"/>
            <a:ext cx="731626" cy="1465"/>
          </a:xfrm>
          <a:prstGeom prst="straightConnector1">
            <a:avLst/>
          </a:prstGeom>
          <a:ln w="34925">
            <a:solidFill>
              <a:schemeClr val="bg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a:stCxn id="7" idx="2"/>
            <a:endCxn id="6" idx="7"/>
          </p:cNvCxnSpPr>
          <p:nvPr/>
        </p:nvCxnSpPr>
        <p:spPr>
          <a:xfrm rot="5400000">
            <a:off x="2328986" y="775243"/>
            <a:ext cx="765466" cy="25071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21" name="Прямоугольник 20"/>
          <p:cNvSpPr/>
          <p:nvPr/>
        </p:nvSpPr>
        <p:spPr>
          <a:xfrm>
            <a:off x="1837402" y="245953"/>
            <a:ext cx="6513386" cy="523220"/>
          </a:xfrm>
          <a:prstGeom prst="rect">
            <a:avLst/>
          </a:prstGeom>
        </p:spPr>
        <p:txBody>
          <a:bodyPr wrap="none">
            <a:spAutoFit/>
          </a:bodyPr>
          <a:lstStyle/>
          <a:p>
            <a:r>
              <a:rPr lang="ru-RU" sz="2800" b="1" dirty="0" smtClean="0">
                <a:solidFill>
                  <a:schemeClr val="bg2">
                    <a:lumMod val="50000"/>
                  </a:schemeClr>
                </a:solidFill>
              </a:rPr>
              <a:t>Использование Интернет-ресурсов</a:t>
            </a:r>
            <a:endParaRPr lang="ru-RU" sz="2800" b="1" dirty="0">
              <a:solidFill>
                <a:schemeClr val="bg2">
                  <a:lumMod val="50000"/>
                </a:schemeClr>
              </a:solidFill>
            </a:endParaRPr>
          </a:p>
        </p:txBody>
      </p:sp>
    </p:spTree>
    <p:extLst>
      <p:ext uri="{BB962C8B-B14F-4D97-AF65-F5344CB8AC3E}">
        <p14:creationId xmlns="" xmlns:p14="http://schemas.microsoft.com/office/powerpoint/2010/main" val="2308770968"/>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a:srcRect l="3027" r="9598"/>
          <a:stretch>
            <a:fillRect/>
          </a:stretch>
        </p:blipFill>
        <p:spPr>
          <a:xfrm>
            <a:off x="850605" y="941107"/>
            <a:ext cx="7740502" cy="5808849"/>
          </a:xfrm>
          <a:prstGeom prst="rect">
            <a:avLst/>
          </a:prstGeom>
        </p:spPr>
      </p:pic>
      <p:sp>
        <p:nvSpPr>
          <p:cNvPr id="4" name="Заголовок 1"/>
          <p:cNvSpPr txBox="1">
            <a:spLocks/>
          </p:cNvSpPr>
          <p:nvPr/>
        </p:nvSpPr>
        <p:spPr>
          <a:xfrm>
            <a:off x="1244009" y="308344"/>
            <a:ext cx="6539024" cy="563526"/>
          </a:xfrm>
          <a:prstGeom prst="rect">
            <a:avLst/>
          </a:prstGeom>
        </p:spPr>
        <p:txBody>
          <a:bodyPr>
            <a:normAutofit fontScale="97500"/>
          </a:bodyPr>
          <a:lstStyle>
            <a:lvl1pPr algn="l" rtl="0" eaLnBrk="1" latinLnBrk="0" hangingPunct="1">
              <a:spcBef>
                <a:spcPct val="0"/>
              </a:spcBef>
              <a:buNone/>
              <a:defRPr kumimoji="0" sz="4000" kern="1200">
                <a:solidFill>
                  <a:schemeClr val="tx2"/>
                </a:solidFill>
                <a:latin typeface="+mj-lt"/>
                <a:ea typeface="+mj-ea"/>
                <a:cs typeface="+mj-cs"/>
              </a:defRPr>
            </a:lvl1pPr>
          </a:lstStyle>
          <a:p>
            <a:r>
              <a:rPr lang="ru-RU" sz="2800" b="1" dirty="0" smtClean="0">
                <a:solidFill>
                  <a:schemeClr val="bg2">
                    <a:lumMod val="50000"/>
                  </a:schemeClr>
                </a:solidFill>
                <a:latin typeface="Arial" pitchFamily="34" charset="0"/>
                <a:cs typeface="Arial" pitchFamily="34" charset="0"/>
              </a:rPr>
              <a:t>Использование интернет ресурсов</a:t>
            </a:r>
            <a:endParaRPr lang="ru-RU" sz="2800" b="1" dirty="0">
              <a:solidFill>
                <a:schemeClr val="bg2">
                  <a:lumMod val="50000"/>
                </a:schemeClr>
              </a:solidFill>
              <a:latin typeface="Arial" pitchFamily="34" charset="0"/>
              <a:cs typeface="Arial" pitchFamily="34" charset="0"/>
            </a:endParaRPr>
          </a:p>
        </p:txBody>
      </p:sp>
      <p:pic>
        <p:nvPicPr>
          <p:cNvPr id="5" name="Picture 4" descr="ГербКубани"/>
          <p:cNvPicPr>
            <a:picLocks noChangeAspect="1" noChangeArrowheads="1"/>
          </p:cNvPicPr>
          <p:nvPr/>
        </p:nvPicPr>
        <p:blipFill>
          <a:blip r:embed="rId4"/>
          <a:stretch>
            <a:fillRect/>
          </a:stretch>
        </p:blipFill>
        <p:spPr bwMode="auto">
          <a:xfrm>
            <a:off x="278763" y="138224"/>
            <a:ext cx="550577" cy="678305"/>
          </a:xfrm>
          <a:prstGeom prst="rect">
            <a:avLst/>
          </a:prstGeom>
          <a:noFill/>
          <a:ln>
            <a:noFill/>
          </a:ln>
          <a:effectLst>
            <a:outerShdw blurRad="50800" dist="38100" dir="2700000" algn="tl" rotWithShape="0">
              <a:prstClr val="black">
                <a:alpha val="40000"/>
              </a:prstClr>
            </a:outerShdw>
          </a:effectLst>
        </p:spPr>
      </p:pic>
      <p:sp>
        <p:nvSpPr>
          <p:cNvPr id="6" name="Овал 5"/>
          <p:cNvSpPr/>
          <p:nvPr/>
        </p:nvSpPr>
        <p:spPr>
          <a:xfrm>
            <a:off x="3125972" y="5656521"/>
            <a:ext cx="903768" cy="29771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p:cNvSpPr/>
          <p:nvPr/>
        </p:nvSpPr>
        <p:spPr>
          <a:xfrm>
            <a:off x="6060558" y="6103087"/>
            <a:ext cx="404038" cy="29771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smtClean="0"/>
              <a:t>Использование Интернет-ресурсов</a:t>
            </a:r>
            <a:endParaRPr lang="ru-RU" dirty="0"/>
          </a:p>
        </p:txBody>
      </p:sp>
      <p:pic>
        <p:nvPicPr>
          <p:cNvPr id="4" name="Содержимое 3" descr="Для выступления на род собрании 003.jpg"/>
          <p:cNvPicPr>
            <a:picLocks noGrp="1" noChangeAspect="1"/>
          </p:cNvPicPr>
          <p:nvPr>
            <p:ph idx="1"/>
          </p:nvPr>
        </p:nvPicPr>
        <p:blipFill>
          <a:blip r:embed="rId3"/>
          <a:srcRect l="15491" t="5242" r="16485" b="47571"/>
          <a:stretch>
            <a:fillRect/>
          </a:stretch>
        </p:blipFill>
        <p:spPr>
          <a:xfrm>
            <a:off x="489097" y="967719"/>
            <a:ext cx="8250866" cy="5741426"/>
          </a:xfrm>
          <a:prstGeom prst="rect">
            <a:avLst/>
          </a:prstGeom>
        </p:spPr>
      </p:pic>
      <p:sp>
        <p:nvSpPr>
          <p:cNvPr id="5" name="Овал 4"/>
          <p:cNvSpPr/>
          <p:nvPr/>
        </p:nvSpPr>
        <p:spPr>
          <a:xfrm>
            <a:off x="5613991" y="5390707"/>
            <a:ext cx="2434856" cy="3721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Овал 5"/>
          <p:cNvSpPr/>
          <p:nvPr/>
        </p:nvSpPr>
        <p:spPr>
          <a:xfrm>
            <a:off x="2881423" y="5369442"/>
            <a:ext cx="882503" cy="34024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p:cNvSpPr/>
          <p:nvPr/>
        </p:nvSpPr>
        <p:spPr>
          <a:xfrm>
            <a:off x="7389628" y="6092456"/>
            <a:ext cx="457200" cy="30834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cdb2004c029gl">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sample">
      <a:majorFont>
        <a:latin typeface="Verdana"/>
        <a:ea typeface=""/>
        <a:cs typeface=""/>
      </a:majorFont>
      <a:minorFont>
        <a:latin typeface="Verdan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sample 1">
        <a:dk1>
          <a:srgbClr val="003366"/>
        </a:dk1>
        <a:lt1>
          <a:srgbClr val="FFFFFF"/>
        </a:lt1>
        <a:dk2>
          <a:srgbClr val="000000"/>
        </a:dk2>
        <a:lt2>
          <a:srgbClr val="C0C0C0"/>
        </a:lt2>
        <a:accent1>
          <a:srgbClr val="3556A7"/>
        </a:accent1>
        <a:accent2>
          <a:srgbClr val="C78DD7"/>
        </a:accent2>
        <a:accent3>
          <a:srgbClr val="FFFFFF"/>
        </a:accent3>
        <a:accent4>
          <a:srgbClr val="002A56"/>
        </a:accent4>
        <a:accent5>
          <a:srgbClr val="AEB4D0"/>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sample 2">
        <a:dk1>
          <a:srgbClr val="1D528D"/>
        </a:dk1>
        <a:lt1>
          <a:srgbClr val="FFFFFF"/>
        </a:lt1>
        <a:dk2>
          <a:srgbClr val="000000"/>
        </a:dk2>
        <a:lt2>
          <a:srgbClr val="C0C0C0"/>
        </a:lt2>
        <a:accent1>
          <a:srgbClr val="399D72"/>
        </a:accent1>
        <a:accent2>
          <a:srgbClr val="FF9900"/>
        </a:accent2>
        <a:accent3>
          <a:srgbClr val="FFFFFF"/>
        </a:accent3>
        <a:accent4>
          <a:srgbClr val="174578"/>
        </a:accent4>
        <a:accent5>
          <a:srgbClr val="AECCBC"/>
        </a:accent5>
        <a:accent6>
          <a:srgbClr val="E78A00"/>
        </a:accent6>
        <a:hlink>
          <a:srgbClr val="9999FF"/>
        </a:hlink>
        <a:folHlink>
          <a:srgbClr val="969696"/>
        </a:folHlink>
      </a:clrScheme>
      <a:clrMap bg1="lt1" tx1="dk1" bg2="lt2" tx2="dk2" accent1="accent1" accent2="accent2" accent3="accent3" accent4="accent4" accent5="accent5" accent6="accent6" hlink="hlink" folHlink="folHlink"/>
    </a:extraClrScheme>
    <a:extraClrScheme>
      <a:clrScheme name="sample 3">
        <a:dk1>
          <a:srgbClr val="1D528D"/>
        </a:dk1>
        <a:lt1>
          <a:srgbClr val="FFFFFF"/>
        </a:lt1>
        <a:dk2>
          <a:srgbClr val="000000"/>
        </a:dk2>
        <a:lt2>
          <a:srgbClr val="C0C0C0"/>
        </a:lt2>
        <a:accent1>
          <a:srgbClr val="1B9AD9"/>
        </a:accent1>
        <a:accent2>
          <a:srgbClr val="E4A04E"/>
        </a:accent2>
        <a:accent3>
          <a:srgbClr val="FFFFFF"/>
        </a:accent3>
        <a:accent4>
          <a:srgbClr val="174578"/>
        </a:accent4>
        <a:accent5>
          <a:srgbClr val="ABCAE9"/>
        </a:accent5>
        <a:accent6>
          <a:srgbClr val="CF9146"/>
        </a:accent6>
        <a:hlink>
          <a:srgbClr val="66CCFF"/>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23136</TotalTime>
  <Words>814</Words>
  <Application>Microsoft Office PowerPoint</Application>
  <PresentationFormat>Экран (4:3)</PresentationFormat>
  <Paragraphs>89</Paragraphs>
  <Slides>10</Slides>
  <Notes>9</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cdb2004c029gl</vt:lpstr>
      <vt:lpstr>Слайд 1</vt:lpstr>
      <vt:lpstr>До 1 февраля необходимо сделать выбор</vt:lpstr>
      <vt:lpstr>Структура КИМов ЕГЭ-2017 по математике</vt:lpstr>
      <vt:lpstr>Структура оценивания</vt:lpstr>
      <vt:lpstr>Как помочь своему ребенку?</vt:lpstr>
      <vt:lpstr>Интернет-ресурсы</vt:lpstr>
      <vt:lpstr>Слайд 7</vt:lpstr>
      <vt:lpstr>Слайд 8</vt:lpstr>
      <vt:lpstr>Использование Интернет-ресурсов</vt:lpstr>
      <vt:lpstr>Краевое родительское собрание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Барышев</dc:creator>
  <cp:lastModifiedBy>Windows7</cp:lastModifiedBy>
  <cp:revision>1491</cp:revision>
  <cp:lastPrinted>2016-01-13T15:29:13Z</cp:lastPrinted>
  <dcterms:created xsi:type="dcterms:W3CDTF">2011-11-26T13:57:31Z</dcterms:created>
  <dcterms:modified xsi:type="dcterms:W3CDTF">2017-01-16T18:44:35Z</dcterms:modified>
</cp:coreProperties>
</file>