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1510" r:id="rId3"/>
    <p:sldId id="1511" r:id="rId4"/>
    <p:sldId id="1512" r:id="rId5"/>
    <p:sldId id="1514" r:id="rId6"/>
    <p:sldId id="1513" r:id="rId7"/>
    <p:sldId id="1515" r:id="rId8"/>
    <p:sldId id="1516" r:id="rId9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97DFE27-F5E1-4093-97DA-213648F3BBF9}">
          <p14:sldIdLst>
            <p14:sldId id="256"/>
            <p14:sldId id="1510"/>
            <p14:sldId id="1511"/>
            <p14:sldId id="1512"/>
            <p14:sldId id="1514"/>
            <p14:sldId id="1513"/>
            <p14:sldId id="1515"/>
            <p14:sldId id="151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9900"/>
    <a:srgbClr val="5B4205"/>
    <a:srgbClr val="FF9999"/>
    <a:srgbClr val="73A4DF"/>
    <a:srgbClr val="FF0000"/>
    <a:srgbClr val="FFFFFF"/>
    <a:srgbClr val="007A37"/>
    <a:srgbClr val="376091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72" autoAdjust="0"/>
    <p:restoredTop sz="94665" autoAdjust="0"/>
  </p:normalViewPr>
  <p:slideViewPr>
    <p:cSldViewPr snapToGrid="0">
      <p:cViewPr>
        <p:scale>
          <a:sx n="70" d="100"/>
          <a:sy n="70" d="100"/>
        </p:scale>
        <p:origin x="-1266" y="-90"/>
      </p:cViewPr>
      <p:guideLst>
        <p:guide orient="horz" pos="2880"/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363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pPr>
              <a:defRPr/>
            </a:pPr>
            <a:fld id="{ADAC082E-DB33-4030-B56B-502CE510A322}" type="datetimeFigureOut">
              <a:rPr lang="ru-RU"/>
              <a:pPr>
                <a:defRPr/>
              </a:pPr>
              <a:t>16.01.2017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1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9" y="9429751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pPr>
              <a:defRPr/>
            </a:pPr>
            <a:fld id="{BFB6E227-B24C-48F7-AD9B-42D677444F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9545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pPr>
              <a:defRPr/>
            </a:pPr>
            <a:fld id="{C0A8B461-9E40-496D-BD74-3C7BA955978B}" type="datetimeFigureOut">
              <a:rPr lang="ru-RU"/>
              <a:pPr>
                <a:defRPr/>
              </a:pPr>
              <a:t>16.01.2017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5" rIns="91429" bIns="45715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6464"/>
            <a:ext cx="5438775" cy="4467225"/>
          </a:xfrm>
          <a:prstGeom prst="rect">
            <a:avLst/>
          </a:prstGeom>
        </p:spPr>
        <p:txBody>
          <a:bodyPr vert="horz" lIns="91429" tIns="45715" rIns="91429" bIns="45715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1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9" y="9429751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pPr>
              <a:defRPr/>
            </a:pPr>
            <a:fld id="{004CE4C1-93C8-4D1D-A906-08DECAA85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9957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78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78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46B683E-75D1-4C50-95F2-67B5B463DA78}" type="slidenum">
              <a:rPr lang="ru-RU" smtClean="0"/>
              <a:pPr/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570338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4"/>
          <p:cNvSpPr/>
          <p:nvPr userDrawn="1"/>
        </p:nvSpPr>
        <p:spPr>
          <a:xfrm>
            <a:off x="9526" y="0"/>
            <a:ext cx="9134475" cy="685800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white">
          <a:xfrm>
            <a:off x="1635072" y="2869769"/>
            <a:ext cx="5638800" cy="1752600"/>
          </a:xfrm>
        </p:spPr>
        <p:txBody>
          <a:bodyPr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 userDrawn="1"/>
        </p:nvSpPr>
        <p:spPr>
          <a:xfrm>
            <a:off x="0" y="11"/>
            <a:ext cx="9129600" cy="6843713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176" y="11"/>
            <a:ext cx="8388424" cy="975204"/>
          </a:xfrm>
        </p:spPr>
        <p:txBody>
          <a:bodyPr/>
          <a:lstStyle>
            <a:lvl1pPr algn="ctr">
              <a:def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Wingdings" pitchFamily="2" charset="2"/>
              <a:buNone/>
              <a:defRPr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Courier New" pitchFamily="49" charset="0"/>
              <a:buChar char="o"/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605713" y="6561137"/>
            <a:ext cx="1528762" cy="258763"/>
          </a:xfrm>
        </p:spPr>
        <p:txBody>
          <a:bodyPr/>
          <a:lstStyle>
            <a:lvl1pPr algn="r">
              <a:defRPr sz="1200"/>
            </a:lvl1pPr>
          </a:lstStyle>
          <a:p>
            <a:pPr>
              <a:defRPr/>
            </a:pPr>
            <a:fld id="{0EFA6CDE-2ECA-4568-8647-1AA95A0FD0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4" descr="ГербКубани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28994" y="112378"/>
            <a:ext cx="635276" cy="78265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Rectangle 16"/>
          <p:cNvSpPr>
            <a:spLocks noChangeArrowheads="1"/>
          </p:cNvSpPr>
          <p:nvPr/>
        </p:nvSpPr>
        <p:spPr bwMode="ltGray">
          <a:xfrm>
            <a:off x="0" y="6737350"/>
            <a:ext cx="9144000" cy="12065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5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76325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0" y="0"/>
            <a:ext cx="2133600" cy="228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508806"/>
            <a:ext cx="2895600" cy="2905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537325"/>
            <a:ext cx="2133600" cy="2587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latin typeface="+mn-lt"/>
              </a:defRPr>
            </a:lvl1pPr>
          </a:lstStyle>
          <a:p>
            <a:pPr>
              <a:defRPr/>
            </a:pPr>
            <a:fld id="{63059FD3-8F7A-46A2-9A08-5F5F74C346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57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19089"/>
            <a:ext cx="82296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375" t="1" r="8695" b="77383"/>
          <a:stretch/>
        </p:blipFill>
        <p:spPr bwMode="auto">
          <a:xfrm>
            <a:off x="0" y="0"/>
            <a:ext cx="9144000" cy="984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ransition spd="med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9129713" cy="685800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970860" y="4277912"/>
            <a:ext cx="515885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Докладчик: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Учитель русского языка и литературы 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МОБУ СОШ № 15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Старший преподаватель 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кафедры филологического образования ГБОУ ИРО Краснодарского края</a:t>
            </a:r>
          </a:p>
          <a:p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Каян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Татьяна Анатольевна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311" name="TextBox 2"/>
          <p:cNvSpPr txBox="1">
            <a:spLocks noChangeArrowheads="1"/>
          </p:cNvSpPr>
          <p:nvPr/>
        </p:nvSpPr>
        <p:spPr bwMode="auto">
          <a:xfrm>
            <a:off x="1466288" y="1167176"/>
            <a:ext cx="72409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Calibri"/>
                <a:cs typeface="Calibri" pitchFamily="34" charset="0"/>
              </a:rPr>
              <a:t>«Краевое родительское собрание»</a:t>
            </a:r>
            <a:endParaRPr lang="ru-RU" sz="3600" b="1" dirty="0" smtClean="0">
              <a:solidFill>
                <a:schemeClr val="accent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307" name="Rectangle 17"/>
          <p:cNvSpPr>
            <a:spLocks noChangeArrowheads="1"/>
          </p:cNvSpPr>
          <p:nvPr/>
        </p:nvSpPr>
        <p:spPr bwMode="gray">
          <a:xfrm>
            <a:off x="7938" y="6524681"/>
            <a:ext cx="91217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46094" y="268941"/>
            <a:ext cx="69013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Министерство образования, науки и молодёжной политики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Picture 4" descr="ГербКубани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5479" y="112377"/>
            <a:ext cx="1118488" cy="137796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873457" y="2074460"/>
            <a:ext cx="764153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Calibri" pitchFamily="34" charset="0"/>
                <a:cs typeface="Calibri" pitchFamily="34" charset="0"/>
              </a:rPr>
              <a:t>Готовимся к ЕГЭ по русскому языку</a:t>
            </a:r>
            <a:endParaRPr lang="ru-RU" sz="66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Краевое родительское собрание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4717" y="2065844"/>
            <a:ext cx="8824082" cy="1659995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marL="268288" indent="-268288"/>
            <a:r>
              <a:rPr lang="ru-RU" sz="3200" b="1" dirty="0">
                <a:latin typeface="Calibri" pitchFamily="34" charset="0"/>
                <a:cs typeface="Calibri" pitchFamily="34" charset="0"/>
              </a:rPr>
              <a:t>Минимальное количество баллов по русскому языку для получения аттестата — </a:t>
            </a:r>
            <a:r>
              <a:rPr lang="ru-RU" sz="4000" b="1" u="sng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24 балла</a:t>
            </a:r>
            <a:endParaRPr lang="ru-RU" sz="4000" b="1" u="sng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4717" y="4563703"/>
            <a:ext cx="8845823" cy="1277539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lvl="1"/>
            <a:r>
              <a:rPr lang="ru-RU" sz="3200" b="1" dirty="0">
                <a:latin typeface="Calibri" pitchFamily="34" charset="0"/>
                <a:cs typeface="Calibri" pitchFamily="34" charset="0"/>
              </a:rPr>
              <a:t>М</a:t>
            </a:r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инимальное </a:t>
            </a:r>
            <a:r>
              <a:rPr lang="ru-RU" sz="3200" b="1" dirty="0">
                <a:latin typeface="Calibri" pitchFamily="34" charset="0"/>
                <a:cs typeface="Calibri" pitchFamily="34" charset="0"/>
              </a:rPr>
              <a:t>количество баллов для поступления в вуз — </a:t>
            </a:r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не ниже </a:t>
            </a:r>
            <a:r>
              <a:rPr lang="ru-RU" sz="3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36 </a:t>
            </a:r>
            <a:r>
              <a:rPr lang="ru-RU" sz="36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баллов. </a:t>
            </a:r>
            <a:endParaRPr lang="ru-RU" sz="3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Загнутый угол 14"/>
          <p:cNvSpPr/>
          <p:nvPr/>
        </p:nvSpPr>
        <p:spPr>
          <a:xfrm>
            <a:off x="387861" y="1049979"/>
            <a:ext cx="8684419" cy="817353"/>
          </a:xfrm>
          <a:prstGeom prst="foldedCorner">
            <a:avLst/>
          </a:prstGeom>
          <a:solidFill>
            <a:sysClr val="window" lastClr="FFFFFF"/>
          </a:solidFill>
          <a:ln w="6350" cap="flat" cmpd="sng" algn="ctr">
            <a:solidFill>
              <a:srgbClr val="A379BB">
                <a:lumMod val="75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kern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ПОРОГ УСПЕШНОСТИ</a:t>
            </a:r>
            <a:endParaRPr lang="ru-RU" sz="2800" b="1" kern="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047785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Краевое родительское собрание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4717" y="2065844"/>
            <a:ext cx="8824082" cy="1817564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marL="268288" indent="-268288"/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 часть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– задания с кратким ответом</a:t>
            </a:r>
          </a:p>
          <a:p>
            <a:pPr marL="268288" indent="-268288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Общее количество баллов за 1 часть – </a:t>
            </a:r>
            <a:r>
              <a:rPr lang="ru-RU" sz="3200" b="1" u="sng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33 балла</a:t>
            </a:r>
            <a:endParaRPr lang="ru-RU" sz="3200" b="1" u="sng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2975" y="4195214"/>
            <a:ext cx="8867565" cy="1873811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marL="457200" indent="-457200" algn="ctr">
              <a:buAutoNum type="arabicPlain" startAt="2"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Часть </a:t>
            </a:r>
            <a:r>
              <a:rPr lang="ru-RU" sz="4000" b="1" dirty="0" smtClean="0">
                <a:latin typeface="Calibri" pitchFamily="34" charset="0"/>
                <a:cs typeface="Calibri" pitchFamily="34" charset="0"/>
              </a:rPr>
              <a:t>– СОЧИНЕНИЕ.</a:t>
            </a:r>
          </a:p>
          <a:p>
            <a:pPr algn="ctr"/>
            <a:r>
              <a:rPr lang="ru-RU" sz="4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ОБЯЗАТЕЛЬНО ПИСАТЬ!</a:t>
            </a:r>
          </a:p>
          <a:p>
            <a:pPr algn="ctr"/>
            <a:r>
              <a:rPr lang="ru-RU" sz="4000" b="1" dirty="0" smtClean="0">
                <a:latin typeface="Calibri" pitchFamily="34" charset="0"/>
                <a:cs typeface="Calibri" pitchFamily="34" charset="0"/>
              </a:rPr>
              <a:t>Общее количество баллов - </a:t>
            </a:r>
            <a:r>
              <a:rPr lang="ru-RU" sz="4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24</a:t>
            </a:r>
            <a:endParaRPr lang="ru-RU" sz="48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Загнутый угол 14"/>
          <p:cNvSpPr/>
          <p:nvPr/>
        </p:nvSpPr>
        <p:spPr>
          <a:xfrm>
            <a:off x="387861" y="1049979"/>
            <a:ext cx="8684419" cy="817353"/>
          </a:xfrm>
          <a:prstGeom prst="foldedCorner">
            <a:avLst/>
          </a:prstGeom>
          <a:solidFill>
            <a:sysClr val="window" lastClr="FFFFFF"/>
          </a:solidFill>
          <a:ln w="6350" cap="flat" cmpd="sng" algn="ctr">
            <a:solidFill>
              <a:srgbClr val="A379BB">
                <a:lumMod val="75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kern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СТРУКТУРА </a:t>
            </a:r>
            <a:r>
              <a:rPr lang="ru-RU" sz="3200" b="1" kern="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КИМа</a:t>
            </a:r>
            <a:r>
              <a:rPr lang="ru-RU" sz="3200" b="1" kern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 РУССКОМУ ЯЗЫКУ</a:t>
            </a:r>
            <a:endParaRPr lang="ru-RU" sz="2800" b="1" kern="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554781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Краевое родительское собрание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4717" y="2065843"/>
            <a:ext cx="8824082" cy="718299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marL="268288" indent="-268288"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Важно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правильно распределить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время! </a:t>
            </a:r>
            <a:endParaRPr lang="ru-RU" sz="28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6456" y="3913962"/>
            <a:ext cx="8867565" cy="1127413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На задание с кратким ответом можно выделить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3 – 4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минуты в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среднем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( то есть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 час 30 минут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).</a:t>
            </a:r>
          </a:p>
        </p:txBody>
      </p:sp>
      <p:sp>
        <p:nvSpPr>
          <p:cNvPr id="15" name="Загнутый угол 14"/>
          <p:cNvSpPr/>
          <p:nvPr/>
        </p:nvSpPr>
        <p:spPr>
          <a:xfrm>
            <a:off x="387861" y="1049979"/>
            <a:ext cx="8684419" cy="817353"/>
          </a:xfrm>
          <a:prstGeom prst="foldedCorner">
            <a:avLst/>
          </a:prstGeom>
          <a:solidFill>
            <a:sysClr val="window" lastClr="FFFFFF"/>
          </a:solidFill>
          <a:ln w="6350" cap="flat" cmpd="sng" algn="ctr">
            <a:solidFill>
              <a:srgbClr val="A379BB">
                <a:lumMod val="75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kern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Несколько советов</a:t>
            </a:r>
            <a:endParaRPr lang="ru-RU" sz="2800" b="1" kern="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8198" y="2875124"/>
            <a:ext cx="8824082" cy="923501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marL="268288" indent="-268288"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Время экзамена –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210 минут (3 ч. 30 мин.)</a:t>
            </a:r>
            <a:endParaRPr lang="ru-RU" sz="28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4715" y="5340824"/>
            <a:ext cx="8867565" cy="1127413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На работу с сочинением необходимо отвести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 час 50 минут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326191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Выноска со стрелкой вправо 15"/>
          <p:cNvSpPr/>
          <p:nvPr/>
        </p:nvSpPr>
        <p:spPr>
          <a:xfrm>
            <a:off x="163774" y="1555844"/>
            <a:ext cx="5746332" cy="5003519"/>
          </a:xfrm>
          <a:prstGeom prst="rightArrowCallout">
            <a:avLst>
              <a:gd name="adj1" fmla="val 25000"/>
              <a:gd name="adj2" fmla="val 25244"/>
              <a:gd name="adj3" fmla="val 12813"/>
              <a:gd name="adj4" fmla="val 8092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Краевое родительское собрание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910105" y="3252417"/>
            <a:ext cx="3233895" cy="1414200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marL="268288" indent="-268288"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Обязательные элементы сочинения ЕГЭ.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41194" y="1987466"/>
            <a:ext cx="473577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Проблема</a:t>
            </a:r>
          </a:p>
          <a:p>
            <a:pPr marL="457200" indent="-457200">
              <a:buAutoNum type="arabicPeriod"/>
            </a:pPr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Комментарий</a:t>
            </a:r>
          </a:p>
          <a:p>
            <a:pPr marL="457200" indent="-457200">
              <a:buAutoNum type="arabicPeriod"/>
            </a:pPr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Позиция автора</a:t>
            </a:r>
          </a:p>
          <a:p>
            <a:pPr marL="457200" indent="-457200">
              <a:buAutoNum type="arabicPeriod"/>
            </a:pPr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Собственная аргументация</a:t>
            </a:r>
          </a:p>
          <a:p>
            <a:pPr marL="457200" indent="-457200">
              <a:buAutoNum type="arabicPeriod"/>
            </a:pPr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Выводы, связанные с проблемой</a:t>
            </a:r>
            <a:endParaRPr lang="ru-RU" sz="3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Загнутый угол 13"/>
          <p:cNvSpPr/>
          <p:nvPr/>
        </p:nvSpPr>
        <p:spPr>
          <a:xfrm>
            <a:off x="459581" y="893933"/>
            <a:ext cx="8684419" cy="661911"/>
          </a:xfrm>
          <a:prstGeom prst="foldedCorner">
            <a:avLst/>
          </a:prstGeom>
          <a:solidFill>
            <a:sysClr val="window" lastClr="FFFFFF"/>
          </a:solidFill>
          <a:ln w="6350" cap="flat" cmpd="sng" algn="ctr">
            <a:solidFill>
              <a:srgbClr val="A379BB">
                <a:lumMod val="75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План-памятка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01790" y="5294227"/>
            <a:ext cx="42371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</a:rPr>
              <a:t>И последний этап – редактируем, исправляем ошибки и переписываем в бланк.</a:t>
            </a:r>
            <a:endParaRPr lang="ru-RU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452306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Краевое родительское собрание</a:t>
            </a:r>
          </a:p>
        </p:txBody>
      </p:sp>
      <p:sp>
        <p:nvSpPr>
          <p:cNvPr id="15" name="Загнутый угол 14"/>
          <p:cNvSpPr/>
          <p:nvPr/>
        </p:nvSpPr>
        <p:spPr>
          <a:xfrm>
            <a:off x="274548" y="914401"/>
            <a:ext cx="8684419" cy="1187354"/>
          </a:xfrm>
          <a:prstGeom prst="foldedCorner">
            <a:avLst/>
          </a:prstGeom>
          <a:solidFill>
            <a:sysClr val="window" lastClr="FFFFFF"/>
          </a:solidFill>
          <a:ln w="6350" cap="flat" cmpd="sng" algn="ctr">
            <a:solidFill>
              <a:srgbClr val="A379BB">
                <a:lumMod val="75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kern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Как родителям помочь подготовиться к экзаменам</a:t>
            </a:r>
            <a:endParaRPr lang="ru-RU" sz="3200" b="1" kern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4549" y="2117130"/>
            <a:ext cx="8684418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1. Контролировать </a:t>
            </a:r>
            <a:r>
              <a:rPr lang="ru-RU" sz="2800" b="1" dirty="0">
                <a:latin typeface="Calibri" pitchFamily="34" charset="0"/>
                <a:cs typeface="Calibri" pitchFamily="34" charset="0"/>
              </a:rPr>
              <a:t>уровень подготовки к экзамену, для этого необходимо поддерживать связь с классным руководителем и учителями-предметниками.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4549" y="4102121"/>
            <a:ext cx="8684418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2. Систематическое </a:t>
            </a:r>
            <a:r>
              <a:rPr lang="ru-RU" sz="2800" b="1" dirty="0">
                <a:latin typeface="Calibri" pitchFamily="34" charset="0"/>
                <a:cs typeface="Calibri" pitchFamily="34" charset="0"/>
              </a:rPr>
              <a:t>решение заданий с помощью Интернет-ресурсов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4548" y="5167684"/>
            <a:ext cx="8684418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latin typeface="Calibri" pitchFamily="34" charset="0"/>
                <a:cs typeface="Calibri" pitchFamily="34" charset="0"/>
              </a:rPr>
              <a:t>3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. Заранее во время тренировки по тестовым заданиям приучайте ребенка ориентироваться во времени и уметь его распределять.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818141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Краевое родительское собрание</a:t>
            </a:r>
          </a:p>
        </p:txBody>
      </p:sp>
      <p:sp>
        <p:nvSpPr>
          <p:cNvPr id="15" name="Загнутый угол 14"/>
          <p:cNvSpPr/>
          <p:nvPr/>
        </p:nvSpPr>
        <p:spPr>
          <a:xfrm>
            <a:off x="274548" y="914401"/>
            <a:ext cx="8684419" cy="600500"/>
          </a:xfrm>
          <a:prstGeom prst="foldedCorner">
            <a:avLst/>
          </a:prstGeom>
          <a:solidFill>
            <a:sysClr val="window" lastClr="FFFFFF"/>
          </a:solidFill>
          <a:ln w="6350" cap="flat" cmpd="sng" algn="ctr">
            <a:solidFill>
              <a:srgbClr val="A379BB">
                <a:lumMod val="75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Интернет-ресурсы</a:t>
            </a:r>
            <a:endParaRPr lang="ru-RU" sz="3600" b="1" kern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10342" b="54938"/>
          <a:stretch/>
        </p:blipFill>
        <p:spPr bwMode="auto">
          <a:xfrm>
            <a:off x="2380747" y="2811820"/>
            <a:ext cx="6763253" cy="1214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" t="10821" r="5490" b="67164"/>
          <a:stretch/>
        </p:blipFill>
        <p:spPr bwMode="auto">
          <a:xfrm>
            <a:off x="93329" y="1514901"/>
            <a:ext cx="7658599" cy="1187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93329" y="4244831"/>
            <a:ext cx="6188456" cy="1218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/>
          <p:cNvPicPr/>
          <p:nvPr/>
        </p:nvPicPr>
        <p:blipFill>
          <a:blip r:embed="rId5" cstate="print"/>
          <a:srcRect t="10887" r="87288" b="75446"/>
          <a:stretch>
            <a:fillRect/>
          </a:stretch>
        </p:blipFill>
        <p:spPr bwMode="auto">
          <a:xfrm>
            <a:off x="4634121" y="5552146"/>
            <a:ext cx="1647664" cy="1180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281785" y="5910518"/>
            <a:ext cx="2659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СДО Кубани</a:t>
            </a:r>
          </a:p>
        </p:txBody>
      </p:sp>
    </p:spTree>
    <p:extLst>
      <p:ext uri="{BB962C8B-B14F-4D97-AF65-F5344CB8AC3E}">
        <p14:creationId xmlns:p14="http://schemas.microsoft.com/office/powerpoint/2010/main" val="3583702591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Краевое родительское собрание</a:t>
            </a:r>
          </a:p>
        </p:txBody>
      </p:sp>
      <p:sp>
        <p:nvSpPr>
          <p:cNvPr id="15" name="Загнутый угол 14"/>
          <p:cNvSpPr/>
          <p:nvPr/>
        </p:nvSpPr>
        <p:spPr>
          <a:xfrm>
            <a:off x="274548" y="2279176"/>
            <a:ext cx="8684419" cy="2060811"/>
          </a:xfrm>
          <a:prstGeom prst="foldedCorner">
            <a:avLst/>
          </a:prstGeom>
          <a:solidFill>
            <a:sysClr val="window" lastClr="FFFFFF"/>
          </a:solidFill>
          <a:ln w="6350" cap="flat" cmpd="sng" algn="ctr">
            <a:solidFill>
              <a:srgbClr val="A379BB">
                <a:lumMod val="75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Желаем успеха!</a:t>
            </a:r>
            <a:endParaRPr lang="ru-RU" sz="5400" b="1" kern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380076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cdb2004c029gl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E4A04E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CF9146"/>
        </a:accent6>
        <a:hlink>
          <a:srgbClr val="66CC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23277</TotalTime>
  <Words>261</Words>
  <Application>Microsoft Office PowerPoint</Application>
  <PresentationFormat>Экран (4:3)</PresentationFormat>
  <Paragraphs>46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cdb2004c029gl</vt:lpstr>
      <vt:lpstr>Презентация PowerPoint</vt:lpstr>
      <vt:lpstr>Краевое родительское собрание</vt:lpstr>
      <vt:lpstr>Краевое родительское собрание</vt:lpstr>
      <vt:lpstr>Краевое родительское собрание</vt:lpstr>
      <vt:lpstr>Краевое родительское собрание</vt:lpstr>
      <vt:lpstr>Краевое родительское собрание</vt:lpstr>
      <vt:lpstr>Краевое родительское собрание</vt:lpstr>
      <vt:lpstr>Краевое родительское собрание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Барышев</dc:creator>
  <cp:lastModifiedBy>Татьяна</cp:lastModifiedBy>
  <cp:revision>1478</cp:revision>
  <cp:lastPrinted>2016-01-13T15:29:13Z</cp:lastPrinted>
  <dcterms:created xsi:type="dcterms:W3CDTF">2011-11-26T13:57:31Z</dcterms:created>
  <dcterms:modified xsi:type="dcterms:W3CDTF">2017-01-17T00:05:50Z</dcterms:modified>
</cp:coreProperties>
</file>