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6" r:id="rId2"/>
    <p:sldId id="258" r:id="rId3"/>
    <p:sldId id="285" r:id="rId4"/>
    <p:sldId id="259" r:id="rId5"/>
    <p:sldId id="260" r:id="rId6"/>
    <p:sldId id="284" r:id="rId7"/>
    <p:sldId id="262" r:id="rId8"/>
    <p:sldId id="280" r:id="rId9"/>
    <p:sldId id="290" r:id="rId10"/>
    <p:sldId id="289" r:id="rId11"/>
    <p:sldId id="263" r:id="rId12"/>
    <p:sldId id="283" r:id="rId13"/>
    <p:sldId id="291" r:id="rId14"/>
    <p:sldId id="281" r:id="rId15"/>
    <p:sldId id="292" r:id="rId16"/>
  </p:sldIdLst>
  <p:sldSz cx="12192000" cy="6858000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CC"/>
    <a:srgbClr val="008000"/>
    <a:srgbClr val="A50021"/>
    <a:srgbClr val="006666"/>
    <a:srgbClr val="DAA600"/>
    <a:srgbClr val="729E86"/>
    <a:srgbClr val="FFF2CC"/>
    <a:srgbClr val="FFCC99"/>
    <a:srgbClr val="3F5B4C"/>
    <a:srgbClr val="4E725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96" y="-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912680B-13EB-4C97-A734-32B2C998FDD5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18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3B11C4F-3627-4801-B308-EA1F4A04A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6FCE5AD-0C80-4F3A-ACA7-BE080B66E17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ADC35-556D-49FB-8C88-D4C3FF23110A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7D8AC-1DF9-4208-B5E0-86F56F9B6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0478F-D19B-4B40-92D1-C8AD70D39DA4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20442-7639-46EC-8AC4-DFEE1D547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2DAD1-926B-40C7-8451-4E3E6F5EEDED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13471-D1A1-4A42-B039-039CFB6B8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49D17-6B20-40F9-AB00-CF4C21B228AB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56628-F6AA-4B8B-9C45-20C09BD1F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941E5-6288-4F82-B755-97618B2B9AE3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7233C-0FF6-426D-8BAF-A6CB51BE0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E958A-22CC-4585-9893-280AC6770398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5A828-3ADF-4F58-B6B5-0E9B0A34D3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D9299-A8E3-4076-AA06-D59F68C36E36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04B25-D23D-496E-90EC-38EFB297F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97AF5-E566-4A4A-8388-BE41651B13B0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9B32C-A01E-495F-8760-ECB6891AAC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BE95B-3F53-4C48-9ECC-907CF3963E0E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A2BAE-FFEE-408A-B550-B2D75D289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4B65C-FAF8-4B42-848C-C47BD0501DDF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456E2-B62E-4073-93A3-B6292E2053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AA48C-9B3C-469F-B1E0-5D9B1AECEB8C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5D77C-8162-42F7-8D1E-6DDB08E60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6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1D05B8-17C0-43FE-B7D4-CD7C6079D852}" type="datetimeFigureOut">
              <a:rPr lang="ru-RU"/>
              <a:pPr>
                <a:defRPr/>
              </a:pPr>
              <a:t>18.10.2018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F2AA34-A450-4504-B61F-D5F8C5AC16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pi.ru/content/otkrytyy-bank-zadaniy-ege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0" Type="http://schemas.openxmlformats.org/officeDocument/2006/relationships/image" Target="../media/image17.gif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4"/>
          <p:cNvPicPr>
            <a:picLocks noChangeAspect="1"/>
          </p:cNvPicPr>
          <p:nvPr/>
        </p:nvPicPr>
        <p:blipFill>
          <a:blip r:embed="rId2" cstate="print"/>
          <a:srcRect l="9898" b="19447"/>
          <a:stretch>
            <a:fillRect/>
          </a:stretch>
        </p:blipFill>
        <p:spPr bwMode="auto">
          <a:xfrm>
            <a:off x="293688" y="5910263"/>
            <a:ext cx="22923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6188075" y="18208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46250" y="1820863"/>
            <a:ext cx="7837488" cy="3046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проведения ГИА-11 и итогового сочинения (изложения)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75" y="0"/>
            <a:ext cx="12180888" cy="1050925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FFFFFF"/>
                </a:solidFill>
                <a:latin typeface="+mn-lt"/>
                <a:cs typeface="Arial"/>
              </a:rPr>
              <a:t>	</a:t>
            </a:r>
            <a:r>
              <a:rPr lang="ru-RU" sz="20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Министерство образования, науки и молодёжной политики Краснодарского края</a:t>
            </a:r>
          </a:p>
        </p:txBody>
      </p:sp>
      <p:pic>
        <p:nvPicPr>
          <p:cNvPr id="26630" name="Рисунок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88925" y="1187450"/>
            <a:ext cx="5802313" cy="12398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Бланки для ответов в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будут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чёрно-белые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0" y="-11113"/>
            <a:ext cx="12180888" cy="105092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ЗАПИСИ НА ЧЕРНОВИКАХ И НА СТРАНИЦАХ КИМ НЕ ПРОВЕРЯЮТСЯ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kern="0" dirty="0">
              <a:solidFill>
                <a:srgbClr val="4F81BD">
                  <a:lumMod val="75000"/>
                </a:srgbClr>
              </a:solidFill>
              <a:latin typeface="+mn-lt"/>
              <a:cs typeface="Arial"/>
            </a:endParaRPr>
          </a:p>
        </p:txBody>
      </p:sp>
      <p:pic>
        <p:nvPicPr>
          <p:cNvPr id="38915" name="Рисунок 6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Скругленный прямоугольник 39"/>
          <p:cNvSpPr/>
          <p:nvPr/>
        </p:nvSpPr>
        <p:spPr>
          <a:xfrm>
            <a:off x="369888" y="2695575"/>
            <a:ext cx="5394325" cy="3967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новых бланках часть полей уже будут заполнены, что позволит сократить количество ошибок и, как следствие, апелляций.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школьников появится больше времени, которое они будут тратить на сами ответы ЕГЭ, а не на заполнение бланков.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917" name="Рисунок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3763" y="1050925"/>
            <a:ext cx="4014787" cy="540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3"/>
          <p:cNvPicPr>
            <a:picLocks noChangeAspect="1"/>
          </p:cNvPicPr>
          <p:nvPr/>
        </p:nvPicPr>
        <p:blipFill>
          <a:blip r:embed="rId2" cstate="print"/>
          <a:srcRect l="9898" b="19447"/>
          <a:stretch>
            <a:fillRect/>
          </a:stretch>
        </p:blipFill>
        <p:spPr bwMode="auto">
          <a:xfrm>
            <a:off x="5248275" y="6205538"/>
            <a:ext cx="167005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Прямоугольник 4"/>
          <p:cNvSpPr>
            <a:spLocks noChangeArrowheads="1"/>
          </p:cNvSpPr>
          <p:nvPr/>
        </p:nvSpPr>
        <p:spPr bwMode="auto">
          <a:xfrm>
            <a:off x="201613" y="1155700"/>
            <a:ext cx="12344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Открытый банк заданий для подготовки к ГИА обучающихся: </a:t>
            </a:r>
          </a:p>
          <a:p>
            <a:pPr algn="ctr"/>
            <a:r>
              <a:rPr lang="en-US" altLang="ru-RU" sz="2800" b="1">
                <a:latin typeface="Times New Roman" pitchFamily="18" charset="0"/>
                <a:cs typeface="Times New Roman" pitchFamily="18" charset="0"/>
                <a:hlinkClick r:id="rId3"/>
              </a:rPr>
              <a:t>http://www.fipi.ru/content/otkrytyy-bank-zadaniy-ege</a:t>
            </a:r>
            <a:endParaRPr lang="ru-RU" alt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848725" y="1851025"/>
            <a:ext cx="3016250" cy="6254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/>
          <a:srcRect t="9152" r="1361" b="3707"/>
          <a:stretch/>
        </p:blipFill>
        <p:spPr>
          <a:xfrm>
            <a:off x="308508" y="2004970"/>
            <a:ext cx="5774429" cy="4058315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/>
            </a:extLst>
          </a:blip>
          <a:srcRect l="29490" t="6084" r="30243" b="3819"/>
          <a:stretch/>
        </p:blipFill>
        <p:spPr>
          <a:xfrm>
            <a:off x="7002809" y="2163446"/>
            <a:ext cx="3693111" cy="4648111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2" name="Прямоугольник 11"/>
          <p:cNvSpPr/>
          <p:nvPr/>
        </p:nvSpPr>
        <p:spPr>
          <a:xfrm>
            <a:off x="0" y="-11113"/>
            <a:ext cx="12180888" cy="105092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КАК ПОМОЧЬ РЕБЁНКУ?</a:t>
            </a:r>
          </a:p>
        </p:txBody>
      </p:sp>
      <p:pic>
        <p:nvPicPr>
          <p:cNvPr id="39943" name="Рисунок 1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Рисунок 4"/>
          <p:cNvPicPr>
            <a:picLocks noChangeAspect="1"/>
          </p:cNvPicPr>
          <p:nvPr/>
        </p:nvPicPr>
        <p:blipFill>
          <a:blip r:embed="rId2" cstate="print"/>
          <a:srcRect l="9898" b="19447"/>
          <a:stretch>
            <a:fillRect/>
          </a:stretch>
        </p:blipFill>
        <p:spPr bwMode="auto">
          <a:xfrm>
            <a:off x="5248275" y="6205538"/>
            <a:ext cx="167005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817"/>
          <a:stretch>
            <a:fillRect/>
          </a:stretch>
        </p:blipFill>
        <p:spPr bwMode="auto">
          <a:xfrm>
            <a:off x="263525" y="5284788"/>
            <a:ext cx="12922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D0E8EA"/>
              </a:clrFrom>
              <a:clrTo>
                <a:srgbClr val="D0E8E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8213" y="1519238"/>
            <a:ext cx="2281237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1096963" y="3963988"/>
            <a:ext cx="668337" cy="1233487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4925" y="3040063"/>
            <a:ext cx="1751013" cy="1327150"/>
          </a:xfrm>
          <a:prstGeom prst="round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Обратиться к организатору в аудитории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/>
            </a:extLst>
          </a:blip>
          <a:srcRect l="11130" t="5642" r="11130" b="5642"/>
          <a:stretch/>
        </p:blipFill>
        <p:spPr>
          <a:xfrm>
            <a:off x="4066905" y="2055224"/>
            <a:ext cx="970211" cy="17457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546600" y="2378075"/>
            <a:ext cx="74613" cy="2873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4424363" y="2481263"/>
            <a:ext cx="312737" cy="793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435225" y="3268663"/>
            <a:ext cx="1504950" cy="0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495550" y="2560638"/>
            <a:ext cx="1511300" cy="714375"/>
          </a:xfrm>
          <a:prstGeom prst="round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 в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мед.пункт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71" name="Рисунок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0175" y="1966913"/>
            <a:ext cx="642938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Прямая со стрелкой 20"/>
          <p:cNvCxnSpPr/>
          <p:nvPr/>
        </p:nvCxnSpPr>
        <p:spPr>
          <a:xfrm flipV="1">
            <a:off x="5032375" y="3373438"/>
            <a:ext cx="1504950" cy="0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089525" y="2366963"/>
            <a:ext cx="1512888" cy="1022350"/>
          </a:xfrm>
          <a:prstGeom prst="round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 окажет помощь</a:t>
            </a:r>
          </a:p>
        </p:txBody>
      </p:sp>
      <p:pic>
        <p:nvPicPr>
          <p:cNvPr id="40974" name="Рисунок 2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416" t="1271" r="54861" b="51714"/>
          <a:stretch>
            <a:fillRect/>
          </a:stretch>
        </p:blipFill>
        <p:spPr bwMode="auto">
          <a:xfrm>
            <a:off x="9245600" y="2122488"/>
            <a:ext cx="869950" cy="161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5" name="Прямая со стрелкой 24"/>
          <p:cNvCxnSpPr/>
          <p:nvPr/>
        </p:nvCxnSpPr>
        <p:spPr>
          <a:xfrm flipV="1">
            <a:off x="7407275" y="3573463"/>
            <a:ext cx="1579563" cy="15875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373938" y="2481263"/>
            <a:ext cx="1712912" cy="409575"/>
          </a:xfrm>
          <a:prstGeom prst="round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Холодильник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9910763" y="3844925"/>
            <a:ext cx="971550" cy="736600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78" name="Рисунок 31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33163" y="4672013"/>
            <a:ext cx="722312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9" name="Рисунок 32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09325" y="2187575"/>
            <a:ext cx="106362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11196638" y="5375275"/>
            <a:ext cx="995362" cy="407988"/>
          </a:xfrm>
          <a:prstGeom prst="round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10115550" y="3041650"/>
            <a:ext cx="1208088" cy="357188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0783888" y="3184525"/>
            <a:ext cx="1408112" cy="407988"/>
          </a:xfrm>
          <a:prstGeom prst="round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723563" y="4330700"/>
            <a:ext cx="1468437" cy="407988"/>
          </a:xfrm>
          <a:prstGeom prst="round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Бутерброд</a:t>
            </a: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10115550" y="3660775"/>
            <a:ext cx="1081088" cy="234950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5" name="TextBox 49"/>
          <p:cNvSpPr txBox="1">
            <a:spLocks noChangeArrowheads="1"/>
          </p:cNvSpPr>
          <p:nvPr/>
        </p:nvSpPr>
        <p:spPr bwMode="auto">
          <a:xfrm>
            <a:off x="7881938" y="1279525"/>
            <a:ext cx="42783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Можно принести с собой и оставить в мед.пункте обед</a:t>
            </a:r>
          </a:p>
        </p:txBody>
      </p:sp>
      <p:pic>
        <p:nvPicPr>
          <p:cNvPr id="40986" name="Рисунок 50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5141913"/>
            <a:ext cx="25463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51"/>
          <p:cNvSpPr txBox="1"/>
          <p:nvPr/>
        </p:nvSpPr>
        <p:spPr>
          <a:xfrm>
            <a:off x="6410325" y="5081588"/>
            <a:ext cx="2214563" cy="1327150"/>
          </a:xfrm>
          <a:prstGeom prst="round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плохого самочувствия вызовут скорую помощь</a:t>
            </a:r>
          </a:p>
        </p:txBody>
      </p:sp>
      <p:cxnSp>
        <p:nvCxnSpPr>
          <p:cNvPr id="53" name="Прямая со стрелкой 52"/>
          <p:cNvCxnSpPr/>
          <p:nvPr/>
        </p:nvCxnSpPr>
        <p:spPr>
          <a:xfrm>
            <a:off x="7296150" y="3733800"/>
            <a:ext cx="569913" cy="1408113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H="1" flipV="1">
            <a:off x="4756150" y="5646738"/>
            <a:ext cx="1658938" cy="12700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0" name="Рисунок 38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71250" y="3554413"/>
            <a:ext cx="84613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1" name="TextBox 46"/>
          <p:cNvSpPr txBox="1">
            <a:spLocks noChangeArrowheads="1"/>
          </p:cNvSpPr>
          <p:nvPr/>
        </p:nvSpPr>
        <p:spPr bwMode="auto">
          <a:xfrm>
            <a:off x="8391525" y="5608638"/>
            <a:ext cx="3663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Можно попросить в мед.пункте горячие напитки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0" y="-11113"/>
            <a:ext cx="12180888" cy="105092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КАК СБЕРЕЧЬ ХОРОШЕЕ САМОЧУВСТВИЕ НА ЭКЗАМЕНЕ?</a:t>
            </a:r>
          </a:p>
        </p:txBody>
      </p:sp>
      <p:pic>
        <p:nvPicPr>
          <p:cNvPr id="40993" name="Рисунок 36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wnloads\Calend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064" y="299897"/>
            <a:ext cx="11127873" cy="6258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73025" y="1485900"/>
            <a:ext cx="12096750" cy="5095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«Горячая» линия по вопросам ЕГЭ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151906" y="1995488"/>
            <a:ext cx="10379034" cy="441642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ru-RU" altLang="ru-RU" sz="1000" dirty="0" smtClean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8(86130)3-63-48 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(МБОУ СОШ № 6)</a:t>
            </a:r>
          </a:p>
          <a:p>
            <a:pPr marL="0" indent="0" algn="ctr" fontAlgn="auto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altLang="ru-RU" sz="1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ru-RU" altLang="ru-RU" sz="4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ru-RU" altLang="ru-RU" sz="4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8(86130)4-01-10</a:t>
            </a:r>
            <a:endParaRPr lang="ru-RU" altLang="ru-RU" sz="4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(управление образования МО </a:t>
            </a:r>
            <a:r>
              <a:rPr lang="ru-RU" alt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район)</a:t>
            </a:r>
          </a:p>
          <a:p>
            <a:pPr marL="0" indent="0" algn="ctr" fontAlgn="auto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altLang="ru-RU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alt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alt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3600" dirty="0"/>
          </a:p>
        </p:txBody>
      </p:sp>
      <p:pic>
        <p:nvPicPr>
          <p:cNvPr id="43011" name="Рисунок 4"/>
          <p:cNvPicPr>
            <a:picLocks noChangeAspect="1"/>
          </p:cNvPicPr>
          <p:nvPr/>
        </p:nvPicPr>
        <p:blipFill>
          <a:blip r:embed="rId2" cstate="print"/>
          <a:srcRect l="9898" b="19447"/>
          <a:stretch>
            <a:fillRect/>
          </a:stretch>
        </p:blipFill>
        <p:spPr bwMode="auto">
          <a:xfrm>
            <a:off x="5511800" y="5834063"/>
            <a:ext cx="167005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-11113"/>
            <a:ext cx="12180888" cy="105092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ДЛЯ ПОЛУЧЕНИЯ АКТУАЛЬНОЙ ИНФОРМАЦИИ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ПО ВОПРОСАМ ЕГЭ ЗВОНИТЕ ПО ТЕЛЕФОНАМ: </a:t>
            </a:r>
          </a:p>
        </p:txBody>
      </p:sp>
      <p:pic>
        <p:nvPicPr>
          <p:cNvPr id="43013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4"/>
          <p:cNvPicPr>
            <a:picLocks noChangeAspect="1"/>
          </p:cNvPicPr>
          <p:nvPr/>
        </p:nvPicPr>
        <p:blipFill>
          <a:blip r:embed="rId2" cstate="print"/>
          <a:srcRect l="9898" b="19447"/>
          <a:stretch>
            <a:fillRect/>
          </a:stretch>
        </p:blipFill>
        <p:spPr bwMode="auto">
          <a:xfrm>
            <a:off x="1558028" y="1656551"/>
            <a:ext cx="9075945" cy="3544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6188075" y="18208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75" y="0"/>
            <a:ext cx="12180888" cy="1050925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kern="0" dirty="0">
              <a:solidFill>
                <a:srgbClr val="4F81BD">
                  <a:lumMod val="75000"/>
                </a:srgbClr>
              </a:solidFill>
              <a:latin typeface="+mn-lt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3"/>
          <p:cNvPicPr>
            <a:picLocks noChangeAspect="1"/>
          </p:cNvPicPr>
          <p:nvPr/>
        </p:nvPicPr>
        <p:blipFill>
          <a:blip r:embed="rId2" cstate="print"/>
          <a:srcRect l="9898" b="19447"/>
          <a:stretch>
            <a:fillRect/>
          </a:stretch>
        </p:blipFill>
        <p:spPr bwMode="auto">
          <a:xfrm>
            <a:off x="3940175" y="6092825"/>
            <a:ext cx="16700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7625" y="1354138"/>
            <a:ext cx="12101513" cy="4397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 по математике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базовом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профильном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уровнях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25" y="1893888"/>
            <a:ext cx="12099925" cy="4397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Иностранный язык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состоит из двух частей: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часть и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устная (говорение)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925" y="2433638"/>
            <a:ext cx="12099925" cy="4397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получить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допуск к ГИА нужно получить зачёт по сочинению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(изложению)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2413" y="3021013"/>
            <a:ext cx="3649662" cy="228282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 тем итогового сочинения на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2018-2019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год: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Отцы и дети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Мечта и реальность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Месть и великодушие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и ремесло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 и жестокость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54525" y="4305300"/>
            <a:ext cx="7602538" cy="557213"/>
          </a:xfrm>
          <a:prstGeom prst="roundRect">
            <a:avLst/>
          </a:prstGeom>
          <a:solidFill>
            <a:srgbClr val="729E86"/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трансляция из всех аудиторий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48325" y="5580063"/>
            <a:ext cx="6486525" cy="12239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полного индивидуального комплекта ( бланки ответов и контрольные измерительные материалы (задания) осуществляется в аудиториях в присутствии участников ЕГЭ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454525" y="4965700"/>
            <a:ext cx="7602538" cy="512763"/>
          </a:xfrm>
          <a:prstGeom prst="roundRect">
            <a:avLst/>
          </a:prstGeom>
          <a:solidFill>
            <a:srgbClr val="729E86"/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 экзаменационных материалов в Штабе ППЭ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день проведения экзаменов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175" y="0"/>
            <a:ext cx="12180888" cy="1050925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ЕГЭ В </a:t>
            </a:r>
            <a:r>
              <a:rPr lang="ru-RU" sz="4400" b="1" kern="0" dirty="0" smtClean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2019 </a:t>
            </a:r>
            <a:r>
              <a:rPr lang="ru-RU" sz="44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ГОДУ</a:t>
            </a:r>
          </a:p>
        </p:txBody>
      </p:sp>
      <p:pic>
        <p:nvPicPr>
          <p:cNvPr id="27658" name="Рисунок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Скругленный прямоугольник 20"/>
          <p:cNvSpPr/>
          <p:nvPr/>
        </p:nvSpPr>
        <p:spPr>
          <a:xfrm>
            <a:off x="4075113" y="3040063"/>
            <a:ext cx="8074025" cy="113506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с выбором ответа остались только в письменной части ЕГЭ по иностранным языкам. ЕГЭ по иностранным языкам станет обязательным экзаменом с 2022 года 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52413" y="5451475"/>
            <a:ext cx="3649662" cy="13525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2018/19 учебном году итоговое сочинение пройдет 5 декабря,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и 8 мая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4"/>
          <p:cNvPicPr>
            <a:picLocks noChangeAspect="1"/>
          </p:cNvPicPr>
          <p:nvPr/>
        </p:nvPicPr>
        <p:blipFill>
          <a:blip r:embed="rId2" cstate="print"/>
          <a:srcRect l="9898" b="19447"/>
          <a:stretch>
            <a:fillRect/>
          </a:stretch>
        </p:blipFill>
        <p:spPr bwMode="auto">
          <a:xfrm>
            <a:off x="9728200" y="5856288"/>
            <a:ext cx="22923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Подзаголовок 2"/>
          <p:cNvSpPr txBox="1">
            <a:spLocks/>
          </p:cNvSpPr>
          <p:nvPr/>
        </p:nvSpPr>
        <p:spPr bwMode="auto">
          <a:xfrm>
            <a:off x="7469188" y="5097463"/>
            <a:ext cx="4714875" cy="17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endParaRPr lang="ru-RU" sz="1600" b="1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6188075" y="18208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350"/>
            <a:ext cx="12180888" cy="1050925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/>
              </a:rPr>
              <a:t>              В ПОРЯДКЕ </a:t>
            </a:r>
            <a:r>
              <a:rPr lang="ru-RU" sz="2800" b="1" i="1" kern="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/>
              </a:rPr>
              <a:t>ПРОВЕДЕНИЯ</a:t>
            </a:r>
            <a:r>
              <a:rPr lang="ru-RU" sz="2800" b="1" kern="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/>
              </a:rPr>
              <a:t> ИТОГОВОГО СОЧИНЕНИЯ ИЗМЕНЕНИЙ НЕТ</a:t>
            </a:r>
            <a:endParaRPr lang="ru-RU" sz="2400" b="1" kern="0" dirty="0">
              <a:solidFill>
                <a:schemeClr val="accent1">
                  <a:lumMod val="50000"/>
                </a:schemeClr>
              </a:solidFill>
              <a:latin typeface="+mn-lt"/>
              <a:cs typeface="Arial"/>
            </a:endParaRPr>
          </a:p>
        </p:txBody>
      </p:sp>
      <p:pic>
        <p:nvPicPr>
          <p:cNvPr id="28677" name="Рисунок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50" y="-15875"/>
            <a:ext cx="1071563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354013" y="1271588"/>
            <a:ext cx="11666537" cy="472916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alt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оценивания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итогового сочинения (изложения) в 2019 году</a:t>
            </a:r>
          </a:p>
          <a:p>
            <a:pPr marL="0" indent="0" algn="ctr" fontAlgn="auto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Проверка и оценивание итогового сочинения (изложения) организовано 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 в школе, </a:t>
            </a:r>
            <a:r>
              <a:rPr lang="ru-RU" alt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на муниципальном уровне</a:t>
            </a:r>
            <a:endParaRPr lang="ru-RU" altLang="ru-RU" sz="2400" dirty="0" smtClean="0">
              <a:solidFill>
                <a:srgbClr val="21596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Управление образования обеспечивает отбор и подготовку учителей, привлекаемых к проверке итогового сочинения (изложения) в соответствии с установленными требованиями.</a:t>
            </a: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 решению министерства повторная проверка может проводиться на региональном уровне.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Удаление участника при нарушении им действующих федеральных и региональных документов.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altLang="ru-RU" sz="2400" dirty="0" smtClean="0">
              <a:solidFill>
                <a:srgbClr val="21596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altLang="ru-RU" sz="2000" dirty="0" smtClean="0">
              <a:solidFill>
                <a:srgbClr val="C00000"/>
              </a:solidFill>
            </a:endParaRPr>
          </a:p>
          <a:p>
            <a:pPr marL="0" indent="0" fontAlgn="auto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altLang="ru-RU" sz="20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4"/>
          <p:cNvPicPr>
            <a:picLocks noChangeAspect="1"/>
          </p:cNvPicPr>
          <p:nvPr/>
        </p:nvPicPr>
        <p:blipFill>
          <a:blip r:embed="rId2" cstate="print"/>
          <a:srcRect l="9898" b="19447"/>
          <a:stretch>
            <a:fillRect/>
          </a:stretch>
        </p:blipFill>
        <p:spPr bwMode="auto">
          <a:xfrm>
            <a:off x="10198100" y="1098550"/>
            <a:ext cx="1668463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ятиугольник 5"/>
          <p:cNvSpPr/>
          <p:nvPr/>
        </p:nvSpPr>
        <p:spPr>
          <a:xfrm>
            <a:off x="130175" y="2012950"/>
            <a:ext cx="3875088" cy="992188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и русский язык  - обязательные  учебные предметы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92575" y="1984375"/>
            <a:ext cx="8091488" cy="11001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EDD417"/>
              </a:buCl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</a:rPr>
              <a:t>Для получения аттестата необходимо сдать два обязательных предмета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EDD417"/>
              </a:buCl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</a:rPr>
              <a:t>(русский и математику).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EDD417"/>
              </a:buCl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</a:rPr>
              <a:t>Если с первого раза не сдан только один из обязательных предметов, выпускник имеет право прийти на его пересдачу в текущем году в резервный день в июне.</a:t>
            </a:r>
          </a:p>
        </p:txBody>
      </p:sp>
      <p:sp>
        <p:nvSpPr>
          <p:cNvPr id="8" name="Пятиугольник 7"/>
          <p:cNvSpPr/>
          <p:nvPr/>
        </p:nvSpPr>
        <p:spPr>
          <a:xfrm>
            <a:off x="0" y="3341688"/>
            <a:ext cx="3875088" cy="1524000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Экзамены по другим учебным предметам</a:t>
            </a: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сдают добровольно,  по своему выбору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3063" y="3230563"/>
            <a:ext cx="3822700" cy="18843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</a:rPr>
              <a:t>Минимальное количество баллов, необходимое для получения аттестата: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50742"/>
              </a:buCl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</a:rPr>
              <a:t>- по русскому языку – 24 балла;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50742"/>
              </a:buCl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</a:rPr>
              <a:t>- по математике (ПУ) – 27 баллов;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C50742"/>
              </a:buCl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</a:rPr>
              <a:t>- по математике (БУ) – отметка 3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134350" y="3251200"/>
            <a:ext cx="3876675" cy="989013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EDD417"/>
              </a:buClr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Баллы, полученные на ЕГЭ, никаким образом </a:t>
            </a:r>
            <a:r>
              <a:rPr lang="ru-RU" sz="14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не влияют на отметки в аттестате.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EDD417"/>
              </a:buClr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Главное – преодолеть минимальный порог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139113" y="4308475"/>
            <a:ext cx="3871912" cy="831850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EDD417"/>
              </a:buClr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Максимально возможный балл на любом предмете – 100 баллов. Исключение  - математика (базовая) – отметка «5»</a:t>
            </a:r>
            <a:endParaRPr lang="ru-RU" sz="1400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0" y="5476875"/>
            <a:ext cx="12199938" cy="12112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EDD417"/>
              </a:buCl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</a:rPr>
              <a:t>Перечень учебных предметов по выбору устанавливает </a:t>
            </a:r>
            <a:r>
              <a:rPr lang="ru-RU" sz="1600" b="1" i="1" u="sng" dirty="0">
                <a:solidFill>
                  <a:srgbClr val="FF0000"/>
                </a:solidFill>
                <a:latin typeface="Times New Roman" pitchFamily="18" charset="0"/>
              </a:rPr>
              <a:t>исключительно </a:t>
            </a:r>
            <a:r>
              <a:rPr lang="ru-RU" sz="1600" b="1" u="sng" dirty="0">
                <a:solidFill>
                  <a:srgbClr val="FF0000"/>
                </a:solidFill>
                <a:latin typeface="Times New Roman" pitchFamily="18" charset="0"/>
              </a:rPr>
              <a:t>САМ </a:t>
            </a:r>
            <a:r>
              <a:rPr lang="ru-RU" sz="1600" b="1" i="1" u="sng" dirty="0">
                <a:solidFill>
                  <a:srgbClr val="FF0000"/>
                </a:solidFill>
                <a:latin typeface="Times New Roman" pitchFamily="18" charset="0"/>
              </a:rPr>
              <a:t>выпускник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</a:rPr>
              <a:t>в соответствии со своими предпочтениями и планами на будущее. Заявление со списком предметов, нужно написать до 1 февраля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</a:rPr>
              <a:t>2019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</a:rPr>
              <a:t>года в школе.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Clr>
                <a:srgbClr val="EDD417"/>
              </a:buClr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</a:rPr>
              <a:t>Помните, что от экзаменов по выбору можно отказаться. Можно просто не приходить на экзамен. Рекомендуем выбирать предметы с учетом «страховки».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12180888" cy="1050925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СКОЛЬКО ЭКЗАМЕНОВ НУЖНО СДАТЬ?</a:t>
            </a:r>
          </a:p>
        </p:txBody>
      </p:sp>
      <p:pic>
        <p:nvPicPr>
          <p:cNvPr id="29706" name="Рисунок 1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34975" y="1208088"/>
            <a:ext cx="11399838" cy="137318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сайтах вузов 1 октября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в разделе «Абитуриенту» опубликованы правила приема, перечень вступительных испытаний, контрольные цифры приема.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выбрать предметы для сдачи ЕГЭ 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целенаправленно готовиться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4975" y="2759075"/>
            <a:ext cx="11423650" cy="11144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Перечень вступительных испытаний должен быть взят только из надёжного источника – с сайта выбранного ВУЗа. Убедитесь в этом сами своевременно.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4338" y="4005263"/>
            <a:ext cx="11420475" cy="95567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1 февраля 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изменить выбор учебных предметов нельзя,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выбирайте «запасные предметы» заранее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 ВУЗов, по 3 направления в каждом)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4" name="Рисунок 12"/>
          <p:cNvPicPr>
            <a:picLocks noChangeAspect="1"/>
          </p:cNvPicPr>
          <p:nvPr/>
        </p:nvPicPr>
        <p:blipFill>
          <a:blip r:embed="rId2" cstate="print"/>
          <a:srcRect l="9898" b="19447"/>
          <a:stretch>
            <a:fillRect/>
          </a:stretch>
        </p:blipFill>
        <p:spPr bwMode="auto">
          <a:xfrm>
            <a:off x="5105400" y="6146800"/>
            <a:ext cx="167005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328613" y="5105400"/>
            <a:ext cx="11612562" cy="1041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Заявление на ЕГЭ нужно подать в школе до 1 февраля </a:t>
            </a:r>
            <a:r>
              <a:rPr lang="ru-RU" alt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alt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 (включительно)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-11113"/>
            <a:ext cx="12180888" cy="105092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ВЫБИРАЕМ ПРЕДМЕТЫ ДЛЯ ПОДГОТОВКИ</a:t>
            </a:r>
          </a:p>
        </p:txBody>
      </p:sp>
      <p:pic>
        <p:nvPicPr>
          <p:cNvPr id="307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41313" y="3322638"/>
            <a:ext cx="11499850" cy="13668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Поступающим на творческие специальности  нужно учесть риск возможного </a:t>
            </a:r>
            <a:r>
              <a:rPr lang="ru-RU" alt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прохождения дополнительных вступительных испытаний творческой направленности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Поэтому включите в заявление перечень выбранных «запасных» предметов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ним тоже нужно готовиться!!!!!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3375" y="4899025"/>
            <a:ext cx="11499850" cy="12477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Поступающим в военные (пожарные, МЧС, ФСБ и т.д.) ВУЗы  нужно учесть возможность отрицательного результата оценки уровня физической подготовки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(Поэтому включите в перечень выбранных предметов «запасные»,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чтобы сохранить возможность поступить в ВУЗ гражданский)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Рисунок 12"/>
          <p:cNvPicPr>
            <a:picLocks noChangeAspect="1"/>
          </p:cNvPicPr>
          <p:nvPr/>
        </p:nvPicPr>
        <p:blipFill>
          <a:blip r:embed="rId3" cstate="print"/>
          <a:srcRect l="9898" b="19447"/>
          <a:stretch>
            <a:fillRect/>
          </a:stretch>
        </p:blipFill>
        <p:spPr bwMode="auto">
          <a:xfrm>
            <a:off x="5241925" y="6146800"/>
            <a:ext cx="167005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333375" y="1176338"/>
            <a:ext cx="11485563" cy="93027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Порядок приема в вузы для абитуриентов </a:t>
            </a:r>
            <a:r>
              <a:rPr lang="ru-RU" b="1" dirty="0" smtClean="0">
                <a:solidFill>
                  <a:schemeClr val="tx1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2019 </a:t>
            </a:r>
            <a:r>
              <a:rPr lang="ru-RU" b="1" dirty="0">
                <a:solidFill>
                  <a:schemeClr val="tx1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года существенно не изменился.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Абитуриент может направить документы в пять вузов, выбрав для поступления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по 3 направления подготовки в каждом из них.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3375" y="2314575"/>
            <a:ext cx="11485563" cy="84296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Порядок приема сохраняет особые права (преимущества) для победителей и призеров предметных олимпиад. Сохраняется возможность для поступающих получать дополнительные баллы за индивидуальные достижения. Всего суммарно до 10 баллов (их распределение – компетенция вуза).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-11113"/>
            <a:ext cx="12180888" cy="105092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ПЛАНИРУЕМ ЗАПАСНЫЕ ВАРИАНТЫ</a:t>
            </a:r>
          </a:p>
        </p:txBody>
      </p:sp>
      <p:pic>
        <p:nvPicPr>
          <p:cNvPr id="31751" name="Рисунок 1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930400" y="1173163"/>
            <a:ext cx="2235200" cy="71596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2263" y="2068513"/>
            <a:ext cx="2725737" cy="138747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78175" y="2068513"/>
            <a:ext cx="2786063" cy="138747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Профильный уровень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1243013" y="3436938"/>
            <a:ext cx="238125" cy="300037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811713" y="3457575"/>
            <a:ext cx="231775" cy="300038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8" name="Прямоугольник 11"/>
          <p:cNvSpPr>
            <a:spLocks noChangeArrowheads="1"/>
          </p:cNvSpPr>
          <p:nvPr/>
        </p:nvSpPr>
        <p:spPr bwMode="auto">
          <a:xfrm>
            <a:off x="322263" y="2886075"/>
            <a:ext cx="25161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ctr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      </a:t>
            </a:r>
          </a:p>
        </p:txBody>
      </p:sp>
      <p:pic>
        <p:nvPicPr>
          <p:cNvPr id="33799" name="Рисунок 64"/>
          <p:cNvPicPr>
            <a:picLocks noChangeAspect="1"/>
          </p:cNvPicPr>
          <p:nvPr/>
        </p:nvPicPr>
        <p:blipFill>
          <a:blip r:embed="rId2" cstate="print"/>
          <a:srcRect l="9898" b="19447"/>
          <a:stretch>
            <a:fillRect/>
          </a:stretch>
        </p:blipFill>
        <p:spPr bwMode="auto">
          <a:xfrm>
            <a:off x="2343150" y="6134100"/>
            <a:ext cx="16700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Прямоугольник 40"/>
          <p:cNvSpPr/>
          <p:nvPr/>
        </p:nvSpPr>
        <p:spPr>
          <a:xfrm>
            <a:off x="0" y="-11113"/>
            <a:ext cx="12180888" cy="105092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             ДЛЯ ПОСТУПЛЕНИЯ В ВУЗ – ТОЛЬКО ПРОФИЛЬНАЯ МАТЕМАТИКА</a:t>
            </a:r>
          </a:p>
        </p:txBody>
      </p:sp>
      <p:pic>
        <p:nvPicPr>
          <p:cNvPr id="33801" name="Рисунок 4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Скругленный прямоугольник 42"/>
          <p:cNvSpPr/>
          <p:nvPr/>
        </p:nvSpPr>
        <p:spPr>
          <a:xfrm>
            <a:off x="192088" y="3776663"/>
            <a:ext cx="2855912" cy="22844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получения аттестата о среднем общем образовании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178175" y="3776663"/>
            <a:ext cx="2857500" cy="226695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поступления в организации высшего образования </a:t>
            </a:r>
          </a:p>
        </p:txBody>
      </p:sp>
      <p:pic>
        <p:nvPicPr>
          <p:cNvPr id="33804" name="Рисунок 4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1238" y="2151063"/>
            <a:ext cx="603567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Скругленный прямоугольник 45"/>
          <p:cNvSpPr/>
          <p:nvPr/>
        </p:nvSpPr>
        <p:spPr>
          <a:xfrm>
            <a:off x="6253163" y="1327150"/>
            <a:ext cx="5808662" cy="8239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Минимальные пороги по предметам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поступления в вуз не изменились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161088" y="5024438"/>
            <a:ext cx="5900737" cy="16113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(оба уровня) – количество заданий, критерии оценивания – все, как в прошлом году, без изменений.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ятиугольник 5"/>
          <p:cNvSpPr/>
          <p:nvPr/>
        </p:nvSpPr>
        <p:spPr>
          <a:xfrm>
            <a:off x="152647" y="3158611"/>
            <a:ext cx="2286000" cy="449262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223899" y="1676729"/>
            <a:ext cx="1908175" cy="644525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58636" y="2866366"/>
            <a:ext cx="101333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Уточнены критерии оценивания выполнения заданий с развернутым ответом: внесены исправления в оценивание заданий 8 и 15 (формулировка критерия 1 с описанием требований к ответу на 2 балла, правила подсчёта фактических ошибок в критерии 2), заданий 9 и 16 (в критериях 1 и 2 учтены возможные варианты изъянов в ответе), заданий 17.1–17.4 (в критерий 4 добавлен подсчёт логических ошибок).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-11113"/>
            <a:ext cx="12180888" cy="105092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КАК ИЗМЕНЯТСЯ ЗАДАНИЯ – КИМы в </a:t>
            </a:r>
            <a:r>
              <a:rPr lang="ru-RU" sz="2800" b="1" kern="0" dirty="0" smtClean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2019 </a:t>
            </a:r>
            <a:r>
              <a:rPr lang="ru-RU" sz="28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году</a:t>
            </a:r>
          </a:p>
        </p:txBody>
      </p:sp>
      <p:pic>
        <p:nvPicPr>
          <p:cNvPr id="36874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Прямоугольник 7"/>
          <p:cNvSpPr>
            <a:spLocks noChangeArrowheads="1"/>
          </p:cNvSpPr>
          <p:nvPr/>
        </p:nvSpPr>
        <p:spPr bwMode="auto">
          <a:xfrm>
            <a:off x="1841624" y="1063171"/>
            <a:ext cx="1035037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Увеличено количество заданий в экзаменационной работе с 26 до 27 за счёт введения нового задания (21), проверяющего умение проводить пунктуационный анализ текста.</a:t>
            </a:r>
          </a:p>
          <a:p>
            <a:pPr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Изменён формат заданий 2, 9–12.</a:t>
            </a:r>
          </a:p>
          <a:p>
            <a:pPr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Расширен диапазон проверяемых орфографических и пунктуационных умений.</a:t>
            </a:r>
          </a:p>
          <a:p>
            <a:pPr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Уточнён уровень сложности отдельных заданий.</a:t>
            </a:r>
          </a:p>
          <a:p>
            <a:pPr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Уточнена формулировка задания 27 с развёрнутым ответом.</a:t>
            </a:r>
          </a:p>
          <a:p>
            <a:pPr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Уточнены критерии оценивания задания 27. </a:t>
            </a:r>
          </a:p>
        </p:txBody>
      </p:sp>
      <p:sp>
        <p:nvSpPr>
          <p:cNvPr id="16" name="Пятиугольник 15"/>
          <p:cNvSpPr/>
          <p:nvPr/>
        </p:nvSpPr>
        <p:spPr>
          <a:xfrm>
            <a:off x="212023" y="4203453"/>
            <a:ext cx="1908175" cy="530225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9"/>
          <p:cNvSpPr>
            <a:spLocks noChangeArrowheads="1"/>
          </p:cNvSpPr>
          <p:nvPr/>
        </p:nvSpPr>
        <p:spPr bwMode="auto">
          <a:xfrm>
            <a:off x="1811441" y="4067238"/>
            <a:ext cx="1038055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AutoNum type="arabicPeriod"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</a:rPr>
              <a:t> Изменена модель задания в линии 2 (вместо двухбалльного задания с множественным выбором предложено </a:t>
            </a:r>
            <a:r>
              <a:rPr lang="ru-RU" sz="1600" b="1" dirty="0" err="1" smtClean="0">
                <a:solidFill>
                  <a:srgbClr val="000000"/>
                </a:solidFill>
                <a:latin typeface="Times New Roman" pitchFamily="18" charset="0"/>
              </a:rPr>
              <a:t>однобалльное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</a:rPr>
              <a:t> задание на работу с таблицей). </a:t>
            </a:r>
          </a:p>
          <a:p>
            <a:pPr>
              <a:buFontTx/>
              <a:buAutoNum type="arabicPeriod"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</a:rPr>
              <a:t>Максимальный первичный балл за выполнение всей работы уменьшен с 59 до 58. 	</a:t>
            </a:r>
          </a:p>
        </p:txBody>
      </p:sp>
      <p:sp>
        <p:nvSpPr>
          <p:cNvPr id="22" name="Пятиугольник 21"/>
          <p:cNvSpPr/>
          <p:nvPr/>
        </p:nvSpPr>
        <p:spPr>
          <a:xfrm>
            <a:off x="166254" y="5281757"/>
            <a:ext cx="1908175" cy="560903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Иностранные языки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9"/>
          <p:cNvSpPr>
            <a:spLocks noChangeArrowheads="1"/>
          </p:cNvSpPr>
          <p:nvPr/>
        </p:nvSpPr>
        <p:spPr bwMode="auto">
          <a:xfrm>
            <a:off x="2030682" y="5159768"/>
            <a:ext cx="1016131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AutoNum type="arabicPeriod"/>
            </a:pPr>
            <a:r>
              <a:rPr lang="ru-RU" sz="1600" b="1" dirty="0" smtClean="0">
                <a:solidFill>
                  <a:srgbClr val="0000CC"/>
                </a:solidFill>
                <a:latin typeface="Times New Roman" pitchFamily="18" charset="0"/>
              </a:rPr>
              <a:t> Изменения структуры и содержания КИМ отсутствуют. </a:t>
            </a:r>
          </a:p>
          <a:p>
            <a:pPr>
              <a:buFontTx/>
              <a:buAutoNum type="arabicPeriod"/>
            </a:pPr>
            <a:r>
              <a:rPr lang="ru-RU" sz="1600" b="1" dirty="0" smtClean="0">
                <a:solidFill>
                  <a:srgbClr val="0000CC"/>
                </a:solidFill>
                <a:latin typeface="Times New Roman" pitchFamily="18" charset="0"/>
              </a:rPr>
              <a:t>Уточнены критерии оценивания выполнения задания 40 раздела «Письмо» в письменной части экзамена, а также формулировка задания 40, в котором участнику экзамена предлагаются на выбор две темы развернутого письменного высказывания с элементами рассуждения «Мое мнение». 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ятиугольник 5"/>
          <p:cNvSpPr/>
          <p:nvPr/>
        </p:nvSpPr>
        <p:spPr>
          <a:xfrm>
            <a:off x="200148" y="2814226"/>
            <a:ext cx="2286000" cy="449262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259525" y="1557976"/>
            <a:ext cx="1908175" cy="644525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15688" y="2593233"/>
            <a:ext cx="98763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Детализирована формулировка и переработана система оценивания задания 25. Максимальный балл за выполнение задания 25 увеличен с 3 до 4.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Детализированы формулировки заданий 28, 29, и усовершенствованы системы их оценивания.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Максимальный первичный балл за выполнение всей работы увеличен с 64 до 65. 	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-11113"/>
            <a:ext cx="12180888" cy="1050926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КАК ИЗМЕНЯТСЯ ЗАДАНИЯ – КИМы в </a:t>
            </a:r>
            <a:r>
              <a:rPr lang="ru-RU" sz="2800" b="1" kern="0" dirty="0" smtClean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2019 </a:t>
            </a:r>
            <a:r>
              <a:rPr lang="ru-RU" sz="2800" b="1" kern="0" dirty="0">
                <a:solidFill>
                  <a:srgbClr val="4F81BD">
                    <a:lumMod val="75000"/>
                  </a:srgbClr>
                </a:solidFill>
                <a:latin typeface="+mn-lt"/>
                <a:cs typeface="Arial"/>
              </a:rPr>
              <a:t>году</a:t>
            </a:r>
          </a:p>
        </p:txBody>
      </p:sp>
      <p:pic>
        <p:nvPicPr>
          <p:cNvPr id="36874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638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Блок-схема: знак завершения 18"/>
          <p:cNvSpPr/>
          <p:nvPr/>
        </p:nvSpPr>
        <p:spPr>
          <a:xfrm>
            <a:off x="195140" y="4963886"/>
            <a:ext cx="11661775" cy="1488395"/>
          </a:xfrm>
          <a:prstGeom prst="flowChartTerminator">
            <a:avLst/>
          </a:prstGeom>
          <a:solidFill>
            <a:srgbClr val="FFCC99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экзаменах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математике, географии, физике, химии, информатике и ИКТ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6866" name="Прямоугольник 7"/>
          <p:cNvSpPr>
            <a:spLocks noChangeArrowheads="1"/>
          </p:cNvSpPr>
          <p:nvPr/>
        </p:nvSpPr>
        <p:spPr bwMode="auto">
          <a:xfrm>
            <a:off x="1841624" y="1229425"/>
            <a:ext cx="103503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Изменения структуры и содержания КИМ отсутствуют. </a:t>
            </a:r>
          </a:p>
          <a:p>
            <a:pPr marL="342900" indent="-342900"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задание 21 добавлено дополнительное условие, определяющее требование к оформлению ответа. Соответственно, дополнены критерии оценивания задания 21. 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2052</TotalTime>
  <Words>1230</Words>
  <Application>Microsoft Office PowerPoint</Application>
  <PresentationFormat>Произвольный</PresentationFormat>
  <Paragraphs>134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Smart</dc:creator>
  <cp:lastModifiedBy>УВР</cp:lastModifiedBy>
  <cp:revision>172</cp:revision>
  <cp:lastPrinted>2016-10-14T12:50:51Z</cp:lastPrinted>
  <dcterms:created xsi:type="dcterms:W3CDTF">2016-10-11T11:07:55Z</dcterms:created>
  <dcterms:modified xsi:type="dcterms:W3CDTF">2018-10-18T16:43:01Z</dcterms:modified>
</cp:coreProperties>
</file>