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5" r:id="rId4"/>
    <p:sldId id="266" r:id="rId5"/>
    <p:sldId id="261" r:id="rId6"/>
    <p:sldId id="272" r:id="rId7"/>
    <p:sldId id="273" r:id="rId8"/>
    <p:sldId id="267" r:id="rId9"/>
    <p:sldId id="268" r:id="rId10"/>
    <p:sldId id="274" r:id="rId11"/>
    <p:sldId id="276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8072494" cy="4143404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7030A0"/>
                </a:solidFill>
              </a:rPr>
              <a:t>Морфология. Самостоятельные части речи.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Ну а с морфологическими признаками глагола мы скоро познакомимся.</a:t>
            </a:r>
            <a:endParaRPr lang="ru-RU" sz="3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88640"/>
            <a:ext cx="9144000" cy="114300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tx1"/>
                </a:solidFill>
              </a:rPr>
              <a:t>Морфологические признаки глагола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4509120"/>
            <a:ext cx="5842992" cy="161704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7" name="Picture 2" descr="C:\Users\Лена\Downloads\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74" r="10988" b="16328"/>
          <a:stretch/>
        </p:blipFill>
        <p:spPr bwMode="auto">
          <a:xfrm>
            <a:off x="323528" y="2852935"/>
            <a:ext cx="8280920" cy="378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215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41440" cy="1143008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Морфология – это…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раздел лингвистики, который изучает строение слова.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раздел лингвистики, который изучает правописание слов.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раздел лингвистики, который изучает части речи и их признаки.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/>
              <a:t>раздел лингвистики, который изучает звуки речи.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mtClean="0"/>
              <a:t>3. раздел </a:t>
            </a:r>
            <a:r>
              <a:rPr lang="ru-RU"/>
              <a:t>лингвистики, который изучает части речи и их признаки.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Морфология – это…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61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8720013" cy="5184576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ru-RU" sz="3200" b="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defRPr/>
            </a:pPr>
            <a:r>
              <a:rPr lang="ru-RU" sz="3200" b="0" dirty="0" smtClean="0">
                <a:solidFill>
                  <a:schemeClr val="tx1"/>
                </a:solidFill>
                <a:latin typeface="Arial Narrow" pitchFamily="34" charset="0"/>
              </a:rPr>
              <a:t>                 </a:t>
            </a:r>
          </a:p>
          <a:p>
            <a:pPr algn="ctr">
              <a:defRPr/>
            </a:pPr>
            <a:r>
              <a:rPr lang="ru-RU" sz="3200" b="0" dirty="0" smtClean="0">
                <a:solidFill>
                  <a:schemeClr val="tx1"/>
                </a:solidFill>
                <a:latin typeface="Arial Narrow" pitchFamily="34" charset="0"/>
              </a:rPr>
              <a:t>Какие  разделы  науки  о  языке  вы  знаете?</a:t>
            </a:r>
          </a:p>
          <a:p>
            <a:pPr marL="457200" indent="-457200">
              <a:defRPr/>
            </a:pP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b="0" dirty="0" smtClean="0">
                <a:solidFill>
                  <a:schemeClr val="tx1"/>
                </a:solidFill>
              </a:rPr>
              <a:t> Звуки речи изучает… </a:t>
            </a:r>
            <a:r>
              <a:rPr lang="ru-RU" sz="3600" dirty="0" smtClean="0">
                <a:solidFill>
                  <a:schemeClr val="tx1"/>
                </a:solidFill>
              </a:rPr>
              <a:t>фонетика.</a:t>
            </a:r>
            <a:r>
              <a:rPr lang="ru-RU" sz="3600" b="0" dirty="0" smtClean="0">
                <a:solidFill>
                  <a:schemeClr val="tx1"/>
                </a:solidFill>
              </a:rPr>
              <a:t> </a:t>
            </a:r>
          </a:p>
          <a:p>
            <a:pPr marL="742950" indent="-742950">
              <a:defRPr/>
            </a:pPr>
            <a:r>
              <a:rPr lang="ru-RU" sz="3600" b="0" dirty="0" smtClean="0">
                <a:solidFill>
                  <a:schemeClr val="tx1"/>
                </a:solidFill>
              </a:rPr>
              <a:t>2. Слова, их лексическое значение изучает...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лексика.</a:t>
            </a:r>
            <a:endParaRPr lang="ru-RU" sz="3600" b="0" dirty="0" smtClean="0">
              <a:solidFill>
                <a:schemeClr val="tx1"/>
              </a:solidFill>
            </a:endParaRPr>
          </a:p>
          <a:p>
            <a:pPr marL="742950" indent="-742950">
              <a:defRPr/>
            </a:pP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0" dirty="0" smtClean="0">
                <a:solidFill>
                  <a:schemeClr val="tx1"/>
                </a:solidFill>
              </a:rPr>
              <a:t>Грамматические значения слов (и многие другие вопросы ) изучает…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грамматика.</a:t>
            </a:r>
          </a:p>
          <a:p>
            <a:pPr algn="just"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Грамматика – самый большой раздел науки о языке. Он состоит из двух частей: </a:t>
            </a:r>
            <a:r>
              <a:rPr lang="ru-RU" sz="3600" dirty="0" smtClean="0">
                <a:solidFill>
                  <a:srgbClr val="C00000"/>
                </a:solidFill>
              </a:rPr>
              <a:t>морфология</a:t>
            </a:r>
            <a:r>
              <a:rPr lang="ru-RU" sz="3600" dirty="0" smtClean="0">
                <a:solidFill>
                  <a:schemeClr val="tx1"/>
                </a:solidFill>
              </a:rPr>
              <a:t> и </a:t>
            </a:r>
            <a:r>
              <a:rPr lang="ru-RU" sz="3600" dirty="0" smtClean="0">
                <a:solidFill>
                  <a:srgbClr val="C00000"/>
                </a:solidFill>
              </a:rPr>
              <a:t>синтаксис.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rgbClr val="C00000"/>
                </a:solidFill>
              </a:rPr>
              <a:t>Синтаксис</a:t>
            </a:r>
            <a:r>
              <a:rPr lang="ru-RU" sz="3600" dirty="0" smtClean="0">
                <a:solidFill>
                  <a:schemeClr val="tx1"/>
                </a:solidFill>
              </a:rPr>
              <a:t> изучает словосочетания и предложения. </a:t>
            </a:r>
            <a:r>
              <a:rPr lang="ru-RU" sz="3600" dirty="0" smtClean="0">
                <a:solidFill>
                  <a:srgbClr val="C00000"/>
                </a:solidFill>
              </a:rPr>
              <a:t>                           </a:t>
            </a:r>
          </a:p>
          <a:p>
            <a:pPr algn="just">
              <a:defRPr/>
            </a:pPr>
            <a:r>
              <a:rPr lang="ru-RU" sz="3600" dirty="0" smtClean="0">
                <a:solidFill>
                  <a:srgbClr val="C00000"/>
                </a:solidFill>
              </a:rPr>
              <a:t>     Морфология  изучает  слово  как  часть  речи</a:t>
            </a:r>
            <a:r>
              <a:rPr lang="ru-RU" sz="3600" dirty="0" smtClean="0">
                <a:solidFill>
                  <a:srgbClr val="FFC000"/>
                </a:solidFill>
              </a:rPr>
              <a:t>.</a:t>
            </a:r>
          </a:p>
          <a:p>
            <a:pPr algn="just">
              <a:defRPr/>
            </a:pPr>
            <a:endParaRPr lang="ru-RU" sz="3600" dirty="0" smtClean="0">
              <a:solidFill>
                <a:srgbClr val="FFC000"/>
              </a:solidFill>
            </a:endParaRPr>
          </a:p>
          <a:p>
            <a:pPr algn="just">
              <a:defRPr/>
            </a:pPr>
            <a:endParaRPr lang="ru-RU" sz="3600" dirty="0" smtClean="0">
              <a:solidFill>
                <a:srgbClr val="FFC000"/>
              </a:solidFill>
            </a:endParaRPr>
          </a:p>
          <a:p>
            <a:pPr marL="742950" indent="-742950">
              <a:buAutoNum type="arabicPeriod" startAt="2"/>
              <a:defRPr/>
            </a:pPr>
            <a:endParaRPr lang="ru-RU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Морфология  - это раздел науки о языке, который изучает части речи.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                            </a:t>
            </a:r>
            <a:r>
              <a:rPr lang="ru-RU" sz="3800" dirty="0" smtClean="0"/>
              <a:t>существительное</a:t>
            </a:r>
          </a:p>
          <a:p>
            <a:pPr>
              <a:buNone/>
            </a:pPr>
            <a:r>
              <a:rPr lang="ru-RU" sz="3800" dirty="0" smtClean="0"/>
              <a:t>                                                                    прилагательное</a:t>
            </a:r>
          </a:p>
          <a:p>
            <a:pPr>
              <a:buNone/>
            </a:pPr>
            <a:r>
              <a:rPr lang="ru-RU" sz="4500" dirty="0" smtClean="0"/>
              <a:t>Самостоятельные</a:t>
            </a:r>
            <a:r>
              <a:rPr lang="ru-RU" sz="3800" dirty="0" smtClean="0"/>
              <a:t>                               числительное</a:t>
            </a:r>
          </a:p>
          <a:p>
            <a:pPr>
              <a:buNone/>
            </a:pPr>
            <a:r>
              <a:rPr lang="ru-RU" sz="3800" dirty="0" smtClean="0"/>
              <a:t>                                                                    глагол</a:t>
            </a:r>
          </a:p>
          <a:p>
            <a:pPr>
              <a:buNone/>
            </a:pPr>
            <a:r>
              <a:rPr lang="ru-RU" sz="3800" dirty="0" smtClean="0"/>
              <a:t>                                                                    местоимение</a:t>
            </a:r>
          </a:p>
          <a:p>
            <a:pPr>
              <a:buNone/>
            </a:pPr>
            <a:r>
              <a:rPr lang="ru-RU" sz="3800" dirty="0" smtClean="0"/>
              <a:t>                                                                    наречие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предлоги</a:t>
            </a:r>
          </a:p>
          <a:p>
            <a:pPr>
              <a:buNone/>
            </a:pPr>
            <a:r>
              <a:rPr lang="ru-RU" sz="4500" dirty="0" smtClean="0"/>
              <a:t>Служебные  </a:t>
            </a:r>
            <a:r>
              <a:rPr lang="ru-RU" dirty="0" smtClean="0"/>
              <a:t>                                                частицы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союзы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4500" dirty="0" smtClean="0"/>
              <a:t>Междометия</a:t>
            </a:r>
          </a:p>
          <a:p>
            <a:pPr>
              <a:buNone/>
            </a:pPr>
            <a:r>
              <a:rPr lang="ru-RU" sz="4500" dirty="0" smtClean="0"/>
              <a:t> </a:t>
            </a:r>
          </a:p>
          <a:p>
            <a:endParaRPr lang="ru-RU" dirty="0"/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3491880" y="1700808"/>
            <a:ext cx="1355042" cy="12976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3563888" y="2060848"/>
            <a:ext cx="1355042" cy="606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3563888" y="2348880"/>
            <a:ext cx="1355042" cy="13546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3563888" y="2708920"/>
            <a:ext cx="1355042" cy="1383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3563888" y="3068960"/>
            <a:ext cx="1355042" cy="691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3563888" y="3356992"/>
            <a:ext cx="1355042" cy="14287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2699792" y="4365104"/>
            <a:ext cx="922994" cy="14914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2699792" y="4653136"/>
            <a:ext cx="995002" cy="15142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2627784" y="4941168"/>
            <a:ext cx="1080120" cy="720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95288" y="1484313"/>
            <a:ext cx="9505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66"/>
                </a:solidFill>
              </a:rPr>
              <a:t>Самостоятельные части речи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27313" y="2133600"/>
            <a:ext cx="4033837" cy="649288"/>
            <a:chOff x="1655" y="1570"/>
            <a:chExt cx="2541" cy="409"/>
          </a:xfrm>
        </p:grpSpPr>
        <p:sp>
          <p:nvSpPr>
            <p:cNvPr id="4111" name="Line 7"/>
            <p:cNvSpPr>
              <a:spLocks noChangeShapeType="1"/>
            </p:cNvSpPr>
            <p:nvPr/>
          </p:nvSpPr>
          <p:spPr bwMode="auto">
            <a:xfrm flipH="1">
              <a:off x="1655" y="1570"/>
              <a:ext cx="954" cy="409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Line 8"/>
            <p:cNvSpPr>
              <a:spLocks noChangeShapeType="1"/>
            </p:cNvSpPr>
            <p:nvPr/>
          </p:nvSpPr>
          <p:spPr bwMode="auto">
            <a:xfrm>
              <a:off x="3243" y="1570"/>
              <a:ext cx="953" cy="409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258888" y="2852738"/>
            <a:ext cx="2568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>
                <a:solidFill>
                  <a:srgbClr val="000066"/>
                </a:solidFill>
              </a:rPr>
              <a:t>изменяемые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126163" y="2852738"/>
            <a:ext cx="30178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>
                <a:solidFill>
                  <a:srgbClr val="000066"/>
                </a:solidFill>
              </a:rPr>
              <a:t>неизменяемые</a:t>
            </a: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7812088" y="3357563"/>
            <a:ext cx="0" cy="719137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79613" y="3644900"/>
            <a:ext cx="2520950" cy="649288"/>
            <a:chOff x="521" y="2387"/>
            <a:chExt cx="1588" cy="409"/>
          </a:xfrm>
        </p:grpSpPr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 flipH="1">
              <a:off x="521" y="2387"/>
              <a:ext cx="545" cy="408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1565" y="2387"/>
              <a:ext cx="544" cy="409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4365625"/>
            <a:ext cx="3559175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3300"/>
                </a:solidFill>
              </a:rPr>
              <a:t>Склоняемые</a:t>
            </a:r>
          </a:p>
          <a:p>
            <a:pPr eaLnBrk="1" hangingPunct="1"/>
            <a:r>
              <a:rPr lang="ru-RU" altLang="ru-RU" sz="2400" b="1"/>
              <a:t>имя существительное</a:t>
            </a:r>
          </a:p>
          <a:p>
            <a:pPr eaLnBrk="1" hangingPunct="1"/>
            <a:r>
              <a:rPr lang="ru-RU" altLang="ru-RU" sz="2400" b="1"/>
              <a:t>имя прилагательное</a:t>
            </a:r>
          </a:p>
          <a:p>
            <a:pPr eaLnBrk="1" hangingPunct="1"/>
            <a:r>
              <a:rPr lang="ru-RU" altLang="ru-RU" sz="2400" b="1"/>
              <a:t>имя числительное</a:t>
            </a:r>
          </a:p>
          <a:p>
            <a:pPr eaLnBrk="1" hangingPunct="1"/>
            <a:r>
              <a:rPr lang="ru-RU" altLang="ru-RU" sz="2400" b="1"/>
              <a:t>местоимение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779838" y="4365625"/>
            <a:ext cx="23907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3300"/>
                </a:solidFill>
              </a:rPr>
              <a:t>Спрягаемые</a:t>
            </a:r>
          </a:p>
          <a:p>
            <a:pPr eaLnBrk="1" hangingPunct="1"/>
            <a:r>
              <a:rPr lang="ru-RU" altLang="ru-RU" sz="2400" b="1"/>
              <a:t>глагол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7092950" y="4437063"/>
            <a:ext cx="142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/>
              <a:t>наречие</a:t>
            </a:r>
          </a:p>
        </p:txBody>
      </p:sp>
    </p:spTree>
    <p:extLst>
      <p:ext uri="{BB962C8B-B14F-4D97-AF65-F5344CB8AC3E}">
        <p14:creationId xmlns:p14="http://schemas.microsoft.com/office/powerpoint/2010/main" val="48882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1000"/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9" grpId="0"/>
      <p:bldP spid="2060" grpId="0" animBg="1"/>
      <p:bldP spid="2064" grpId="0"/>
      <p:bldP spid="20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692275" y="91985"/>
            <a:ext cx="581614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3600" b="1" i="1" dirty="0" smtClean="0">
              <a:solidFill>
                <a:srgbClr val="660033"/>
              </a:solidFill>
            </a:endParaRPr>
          </a:p>
          <a:p>
            <a:pPr eaLnBrk="1" hangingPunct="1"/>
            <a:endParaRPr lang="ru-RU" altLang="ru-RU" sz="3600" b="1" i="1" dirty="0" smtClean="0">
              <a:solidFill>
                <a:srgbClr val="660033"/>
              </a:solidFill>
            </a:endParaRPr>
          </a:p>
          <a:p>
            <a:pPr eaLnBrk="1" hangingPunct="1"/>
            <a:r>
              <a:rPr lang="ru-RU" altLang="ru-RU" sz="3600" b="1" i="1" dirty="0" smtClean="0">
                <a:solidFill>
                  <a:srgbClr val="660033"/>
                </a:solidFill>
              </a:rPr>
              <a:t>Служебные  </a:t>
            </a:r>
            <a:r>
              <a:rPr lang="ru-RU" altLang="ru-RU" sz="3600" b="1" i="1" dirty="0">
                <a:solidFill>
                  <a:srgbClr val="660033"/>
                </a:solidFill>
              </a:rPr>
              <a:t>части речи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17183" y="2371725"/>
            <a:ext cx="5184775" cy="1008062"/>
            <a:chOff x="1156" y="845"/>
            <a:chExt cx="3266" cy="635"/>
          </a:xfrm>
        </p:grpSpPr>
        <p:sp>
          <p:nvSpPr>
            <p:cNvPr id="5128" name="Line 4"/>
            <p:cNvSpPr>
              <a:spLocks noChangeShapeType="1"/>
            </p:cNvSpPr>
            <p:nvPr/>
          </p:nvSpPr>
          <p:spPr bwMode="auto">
            <a:xfrm flipH="1">
              <a:off x="1156" y="845"/>
              <a:ext cx="544" cy="589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 flipH="1">
              <a:off x="2835" y="845"/>
              <a:ext cx="0" cy="635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Line 6"/>
            <p:cNvSpPr>
              <a:spLocks noChangeShapeType="1"/>
            </p:cNvSpPr>
            <p:nvPr/>
          </p:nvSpPr>
          <p:spPr bwMode="auto">
            <a:xfrm>
              <a:off x="3969" y="845"/>
              <a:ext cx="453" cy="635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11188" y="2420938"/>
            <a:ext cx="2627312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660033"/>
                </a:solidFill>
              </a:rPr>
              <a:t>предлог</a:t>
            </a:r>
          </a:p>
          <a:p>
            <a:pPr eaLnBrk="1" hangingPunct="1"/>
            <a:endParaRPr lang="ru-RU" altLang="ru-RU" sz="3200" b="1">
              <a:solidFill>
                <a:srgbClr val="660033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из-под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из-за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для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около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при…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779838" y="2371725"/>
            <a:ext cx="244475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/>
              <a:t> </a:t>
            </a:r>
            <a:r>
              <a:rPr lang="ru-RU" altLang="ru-RU" sz="3200" b="1">
                <a:solidFill>
                  <a:srgbClr val="660033"/>
                </a:solidFill>
              </a:rPr>
              <a:t>союз</a:t>
            </a:r>
            <a:r>
              <a:rPr lang="ru-RU" altLang="ru-RU" sz="3600" b="1">
                <a:solidFill>
                  <a:srgbClr val="660033"/>
                </a:solidFill>
              </a:rPr>
              <a:t> </a:t>
            </a:r>
          </a:p>
          <a:p>
            <a:pPr eaLnBrk="1" hangingPunct="1"/>
            <a:endParaRPr lang="ru-RU" altLang="ru-RU" sz="3200" b="1">
              <a:solidFill>
                <a:srgbClr val="660033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и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или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потому что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так как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чтобы 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но…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516688" y="2398713"/>
            <a:ext cx="1903412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660033"/>
                </a:solidFill>
              </a:rPr>
              <a:t>частица</a:t>
            </a:r>
          </a:p>
          <a:p>
            <a:pPr eaLnBrk="1" hangingPunct="1"/>
            <a:endParaRPr lang="ru-RU" altLang="ru-RU" sz="3200" b="1">
              <a:solidFill>
                <a:srgbClr val="660033"/>
              </a:solidFill>
            </a:endParaRP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разве 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неужели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не 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ни 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лишь </a:t>
            </a:r>
          </a:p>
          <a:p>
            <a:pPr eaLnBrk="1" hangingPunct="1"/>
            <a:r>
              <a:rPr lang="ru-RU" altLang="ru-RU" sz="3200" b="1">
                <a:solidFill>
                  <a:srgbClr val="FF3300"/>
                </a:solidFill>
              </a:rPr>
              <a:t>только</a:t>
            </a:r>
          </a:p>
        </p:txBody>
      </p:sp>
    </p:spTree>
    <p:extLst>
      <p:ext uri="{BB962C8B-B14F-4D97-AF65-F5344CB8AC3E}">
        <p14:creationId xmlns:p14="http://schemas.microsoft.com/office/powerpoint/2010/main" val="87820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52" grpId="0"/>
      <p:bldP spid="6154" grpId="0"/>
      <p:bldP spid="61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Что такое МОРФОЛОГИЧЕСКИЕ ПРИЗНАКИ слова?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Род</a:t>
            </a:r>
          </a:p>
          <a:p>
            <a:r>
              <a:rPr lang="ru-RU" sz="4800" dirty="0" smtClean="0"/>
              <a:t>Склонение</a:t>
            </a:r>
          </a:p>
          <a:p>
            <a:r>
              <a:rPr lang="ru-RU" sz="4800" dirty="0" smtClean="0"/>
              <a:t>Число</a:t>
            </a:r>
          </a:p>
          <a:p>
            <a:r>
              <a:rPr lang="ru-RU" sz="4800" dirty="0" smtClean="0"/>
              <a:t>Падеж</a:t>
            </a:r>
          </a:p>
          <a:p>
            <a:r>
              <a:rPr lang="ru-RU" sz="4800" dirty="0" smtClean="0"/>
              <a:t>Спряжение…</a:t>
            </a:r>
          </a:p>
          <a:p>
            <a:endParaRPr lang="ru-RU" sz="4800" dirty="0"/>
          </a:p>
        </p:txBody>
      </p:sp>
      <p:pic>
        <p:nvPicPr>
          <p:cNvPr id="6146" name="Picture 2" descr="D:\МОИ ДОКУМЕНТЫ\Мои документы1\Мои рисунки\Для презентации\вопрос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071678"/>
            <a:ext cx="3389325" cy="3956451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1571612"/>
            <a:ext cx="8286808" cy="47069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5000"/>
              <a:tabLst/>
              <a:defRPr/>
            </a:pPr>
            <a:r>
              <a:rPr kumimoji="0" lang="ru-RU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Морфологические признаки</a:t>
            </a:r>
            <a:r>
              <a:rPr kumimoji="0" lang="ru-RU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это признаки слова как части речи.</a:t>
            </a:r>
            <a:endParaRPr kumimoji="0" lang="ru-RU" sz="6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Морфологические признаки имени существительного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70C0"/>
                </a:solidFill>
              </a:rPr>
              <a:t>П.п.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57158" y="2174875"/>
            <a:ext cx="4140230" cy="318295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solidFill>
                  <a:srgbClr val="3B3B3B"/>
                </a:solidFill>
              </a:rPr>
              <a:t>собственное или нарицательное;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solidFill>
                  <a:srgbClr val="3B3B3B"/>
                </a:solidFill>
              </a:rPr>
              <a:t>одушевлённость;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solidFill>
                  <a:srgbClr val="3B3B3B"/>
                </a:solidFill>
              </a:rPr>
              <a:t>род;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solidFill>
                  <a:srgbClr val="3B3B3B"/>
                </a:solidFill>
              </a:rPr>
              <a:t>склонение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Н.п.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3439" y="2174875"/>
            <a:ext cx="4043362" cy="28971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rgbClr val="3B3B3B"/>
                </a:solidFill>
              </a:rPr>
              <a:t>падеж;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solidFill>
                  <a:srgbClr val="3B3B3B"/>
                </a:solidFill>
              </a:rPr>
              <a:t>число</a:t>
            </a:r>
            <a:endParaRPr lang="ru-RU" sz="3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20" y="1857364"/>
            <a:ext cx="8229600" cy="900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Wingdings" pitchFamily="2" charset="2"/>
              <a:buChar char="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000636"/>
            <a:ext cx="8429684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6EA0B0"/>
              </a:buClr>
              <a:buSzPct val="75000"/>
            </a:pPr>
            <a:r>
              <a:rPr lang="ru-RU" sz="3600" b="1" dirty="0" smtClean="0">
                <a:solidFill>
                  <a:srgbClr val="0070C0"/>
                </a:solidFill>
              </a:rPr>
              <a:t>собственное или нарицательное; падеж; одушевлённость; род; число; склонение 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Постоянные признаки имени прилагательного в начальной школе не изучаются!!!</a:t>
            </a:r>
            <a:endParaRPr lang="ru-RU" sz="3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C:\Users\Лена\Downloads\img4 (1)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45"/>
          <a:stretch/>
        </p:blipFill>
        <p:spPr bwMode="auto">
          <a:xfrm>
            <a:off x="2555775" y="2621383"/>
            <a:ext cx="6579485" cy="4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8740" y="7818"/>
            <a:ext cx="9144000" cy="13329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tx1"/>
                </a:solidFill>
              </a:rPr>
              <a:t>Морфологические признаки имени прилагательного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116066"/>
      </p:ext>
    </p:extLst>
  </p:cSld>
  <p:clrMapOvr>
    <a:masterClrMapping/>
  </p:clrMapOvr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87</TotalTime>
  <Words>278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TS030007630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такое МОРФОЛОГИЧЕСКИЕ ПРИЗНАКИ слова?</vt:lpstr>
      <vt:lpstr>Морфологические признаки имени существительного</vt:lpstr>
      <vt:lpstr>    Постоянные признаки имени прилагательного в начальной школе не изучаются!!!</vt:lpstr>
      <vt:lpstr>    Ну а с морфологическими признаками глагола мы скоро познакомимся.</vt:lpstr>
      <vt:lpstr> Морфология – это…</vt:lpstr>
      <vt:lpstr> Морфология – это…</vt:lpstr>
    </vt:vector>
  </TitlesOfParts>
  <Company>WAINAKH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Minutka15</dc:creator>
  <cp:keywords/>
  <dc:description/>
  <cp:lastModifiedBy>Лена</cp:lastModifiedBy>
  <cp:revision>12</cp:revision>
  <dcterms:created xsi:type="dcterms:W3CDTF">2012-07-11T21:59:14Z</dcterms:created>
  <dcterms:modified xsi:type="dcterms:W3CDTF">2022-03-29T16:31:00Z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