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82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83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5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506" autoAdjust="0"/>
  </p:normalViewPr>
  <p:slideViewPr>
    <p:cSldViewPr>
      <p:cViewPr varScale="1">
        <p:scale>
          <a:sx n="91" d="100"/>
          <a:sy n="91" d="100"/>
        </p:scale>
        <p:origin x="-8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 userDrawn="1"/>
        </p:nvSpPr>
        <p:spPr>
          <a:xfrm>
            <a:off x="251520" y="260648"/>
            <a:ext cx="8640960" cy="6264696"/>
          </a:xfrm>
          <a:prstGeom prst="round2DiagRect">
            <a:avLst/>
          </a:prstGeom>
          <a:noFill/>
          <a:ln w="19050"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2" descr="http://cs10460.vk.me/u110898563/-6/x_30854016.jpg"/>
          <p:cNvPicPr>
            <a:picLocks noChangeAspect="1" noChangeArrowheads="1"/>
          </p:cNvPicPr>
          <p:nvPr userDrawn="1"/>
        </p:nvPicPr>
        <p:blipFill>
          <a:blip r:embed="rId2" cstate="screen">
            <a:extLst/>
          </a:blip>
          <a:srcRect/>
          <a:stretch>
            <a:fillRect/>
          </a:stretch>
        </p:blipFill>
        <p:spPr bwMode="auto">
          <a:xfrm rot="9928198">
            <a:off x="7372474" y="94717"/>
            <a:ext cx="1637222" cy="1637222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/>
        </p:spPr>
      </p:pic>
      <p:pic>
        <p:nvPicPr>
          <p:cNvPr id="6" name="Picture 2" descr="http://cs10460.vk.me/u110898563/-6/x_30854016.jpg"/>
          <p:cNvPicPr>
            <a:picLocks noChangeAspect="1" noChangeArrowheads="1"/>
          </p:cNvPicPr>
          <p:nvPr userDrawn="1"/>
        </p:nvPicPr>
        <p:blipFill>
          <a:blip r:embed="rId3" cstate="screen">
            <a:extLst/>
          </a:blip>
          <a:srcRect/>
          <a:stretch>
            <a:fillRect/>
          </a:stretch>
        </p:blipFill>
        <p:spPr bwMode="auto">
          <a:xfrm rot="10500244">
            <a:off x="6929905" y="970813"/>
            <a:ext cx="1288303" cy="1288303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/>
        </p:spPr>
      </p:pic>
      <p:pic>
        <p:nvPicPr>
          <p:cNvPr id="7" name="Picture 2" descr="http://cs10460.vk.me/u110898563/-6/x_30854016.jpg"/>
          <p:cNvPicPr>
            <a:picLocks noChangeAspect="1" noChangeArrowheads="1"/>
          </p:cNvPicPr>
          <p:nvPr userDrawn="1"/>
        </p:nvPicPr>
        <p:blipFill>
          <a:blip r:embed="rId4" cstate="screen">
            <a:extLst/>
          </a:blip>
          <a:srcRect/>
          <a:stretch>
            <a:fillRect/>
          </a:stretch>
        </p:blipFill>
        <p:spPr bwMode="auto">
          <a:xfrm rot="12140529">
            <a:off x="6426230" y="-59197"/>
            <a:ext cx="1550745" cy="1550745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/>
        </p:spPr>
      </p:pic>
      <p:pic>
        <p:nvPicPr>
          <p:cNvPr id="8" name="Picture 3" descr="C:\Documents and Settings\Lidija\Рабочий стол\мульты\62594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2781300"/>
            <a:ext cx="3543300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067" y="6206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870" y="203083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323528" y="260648"/>
            <a:ext cx="8568952" cy="6120680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2" descr="C:\Documents and Settings\Lidija\Рабочий стол\мульты\10698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25" y="3644900"/>
            <a:ext cx="2447925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cs10460.vk.me/u110898563/-6/x_30854016.jpg"/>
          <p:cNvPicPr>
            <a:picLocks noChangeAspect="1" noChangeArrowheads="1"/>
          </p:cNvPicPr>
          <p:nvPr userDrawn="1"/>
        </p:nvPicPr>
        <p:blipFill>
          <a:blip r:embed="rId3" cstate="screen">
            <a:extLst/>
          </a:blip>
          <a:srcRect/>
          <a:stretch>
            <a:fillRect/>
          </a:stretch>
        </p:blipFill>
        <p:spPr bwMode="auto">
          <a:xfrm rot="10500244">
            <a:off x="378720" y="721971"/>
            <a:ext cx="994375" cy="994375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/>
        </p:spPr>
      </p:pic>
      <p:pic>
        <p:nvPicPr>
          <p:cNvPr id="7" name="Picture 2" descr="http://cs10460.vk.me/u110898563/-6/x_30854016.jpg"/>
          <p:cNvPicPr>
            <a:picLocks noChangeAspect="1" noChangeArrowheads="1"/>
          </p:cNvPicPr>
          <p:nvPr userDrawn="1"/>
        </p:nvPicPr>
        <p:blipFill>
          <a:blip r:embed="rId4" cstate="screen">
            <a:extLst/>
          </a:blip>
          <a:srcRect/>
          <a:stretch>
            <a:fillRect/>
          </a:stretch>
        </p:blipFill>
        <p:spPr bwMode="auto">
          <a:xfrm rot="7429470">
            <a:off x="769456" y="78142"/>
            <a:ext cx="1288303" cy="1288303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/>
        </p:spPr>
      </p:pic>
      <p:pic>
        <p:nvPicPr>
          <p:cNvPr id="8" name="Picture 2" descr="http://cs10460.vk.me/u110898563/-6/x_30854016.jpg"/>
          <p:cNvPicPr>
            <a:picLocks noChangeAspect="1" noChangeArrowheads="1"/>
          </p:cNvPicPr>
          <p:nvPr userDrawn="1"/>
        </p:nvPicPr>
        <p:blipFill>
          <a:blip r:embed="rId5" cstate="screen">
            <a:extLst/>
          </a:blip>
          <a:srcRect/>
          <a:stretch>
            <a:fillRect/>
          </a:stretch>
        </p:blipFill>
        <p:spPr bwMode="auto">
          <a:xfrm rot="11444335">
            <a:off x="191806" y="-46183"/>
            <a:ext cx="1126696" cy="1126696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476672"/>
            <a:ext cx="5586664" cy="6480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323528" y="260648"/>
            <a:ext cx="8568952" cy="6120680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2" descr="http://cs10460.vk.me/u110898563/-6/x_30854016.jpg"/>
          <p:cNvPicPr>
            <a:picLocks noChangeAspect="1" noChangeArrowheads="1"/>
          </p:cNvPicPr>
          <p:nvPr userDrawn="1"/>
        </p:nvPicPr>
        <p:blipFill>
          <a:blip r:embed="rId2" cstate="screen">
            <a:extLst/>
          </a:blip>
          <a:srcRect/>
          <a:stretch>
            <a:fillRect/>
          </a:stretch>
        </p:blipFill>
        <p:spPr bwMode="auto">
          <a:xfrm rot="10500244">
            <a:off x="378720" y="721971"/>
            <a:ext cx="994375" cy="994375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/>
        </p:spPr>
      </p:pic>
      <p:pic>
        <p:nvPicPr>
          <p:cNvPr id="6" name="Picture 2" descr="http://cs10460.vk.me/u110898563/-6/x_30854016.jpg"/>
          <p:cNvPicPr>
            <a:picLocks noChangeAspect="1" noChangeArrowheads="1"/>
          </p:cNvPicPr>
          <p:nvPr userDrawn="1"/>
        </p:nvPicPr>
        <p:blipFill>
          <a:blip r:embed="rId3" cstate="screen">
            <a:extLst/>
          </a:blip>
          <a:srcRect/>
          <a:stretch>
            <a:fillRect/>
          </a:stretch>
        </p:blipFill>
        <p:spPr bwMode="auto">
          <a:xfrm rot="7429470">
            <a:off x="769456" y="78142"/>
            <a:ext cx="1288303" cy="1288303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/>
        </p:spPr>
      </p:pic>
      <p:pic>
        <p:nvPicPr>
          <p:cNvPr id="7" name="Picture 2" descr="http://cs10460.vk.me/u110898563/-6/x_30854016.jpg"/>
          <p:cNvPicPr>
            <a:picLocks noChangeAspect="1" noChangeArrowheads="1"/>
          </p:cNvPicPr>
          <p:nvPr userDrawn="1"/>
        </p:nvPicPr>
        <p:blipFill>
          <a:blip r:embed="rId4" cstate="screen">
            <a:extLst/>
          </a:blip>
          <a:srcRect/>
          <a:stretch>
            <a:fillRect/>
          </a:stretch>
        </p:blipFill>
        <p:spPr bwMode="auto">
          <a:xfrm rot="11444335">
            <a:off x="191806" y="-46183"/>
            <a:ext cx="1126696" cy="1126696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476672"/>
            <a:ext cx="5586664" cy="6480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 userDrawn="1"/>
        </p:nvSpPr>
        <p:spPr>
          <a:xfrm>
            <a:off x="323528" y="188640"/>
            <a:ext cx="8568952" cy="6120680"/>
          </a:xfrm>
          <a:prstGeom prst="snip2DiagRect">
            <a:avLst/>
          </a:prstGeom>
          <a:ln w="28575">
            <a:solidFill>
              <a:srgbClr val="FFC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3" descr="C:\Documents and Settings\Lidija\Рабочий стол\мульты\94265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92650"/>
            <a:ext cx="1116013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Lidija\Рабочий стол\мульты\10698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2924175"/>
            <a:ext cx="2992437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 userDrawn="1"/>
        </p:nvSpPr>
        <p:spPr>
          <a:xfrm>
            <a:off x="323528" y="260648"/>
            <a:ext cx="8640960" cy="6029147"/>
          </a:xfrm>
          <a:prstGeom prst="snipRoundRect">
            <a:avLst/>
          </a:prstGeom>
          <a:ln w="57150">
            <a:solidFill>
              <a:srgbClr val="FFC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Picture 2" descr="http://cs10460.vk.me/u110898563/-6/x_30854016.jpg"/>
          <p:cNvPicPr>
            <a:picLocks noChangeAspect="1" noChangeArrowheads="1"/>
          </p:cNvPicPr>
          <p:nvPr userDrawn="1"/>
        </p:nvPicPr>
        <p:blipFill>
          <a:blip r:embed="rId2" cstate="screen">
            <a:extLst/>
          </a:blip>
          <a:srcRect/>
          <a:stretch>
            <a:fillRect/>
          </a:stretch>
        </p:blipFill>
        <p:spPr bwMode="auto">
          <a:xfrm rot="10500244">
            <a:off x="5944074" y="35408"/>
            <a:ext cx="1288303" cy="1288303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/>
        </p:spPr>
      </p:pic>
      <p:pic>
        <p:nvPicPr>
          <p:cNvPr id="7" name="Picture 2" descr="http://cs10460.vk.me/u110898563/-6/x_30854016.jpg"/>
          <p:cNvPicPr>
            <a:picLocks noChangeAspect="1" noChangeArrowheads="1"/>
          </p:cNvPicPr>
          <p:nvPr userDrawn="1"/>
        </p:nvPicPr>
        <p:blipFill>
          <a:blip r:embed="rId2" cstate="screen">
            <a:extLst/>
          </a:blip>
          <a:srcRect/>
          <a:stretch>
            <a:fillRect/>
          </a:stretch>
        </p:blipFill>
        <p:spPr bwMode="auto">
          <a:xfrm rot="10500244">
            <a:off x="7565756" y="706063"/>
            <a:ext cx="1288303" cy="1288303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/>
        </p:spPr>
      </p:pic>
      <p:pic>
        <p:nvPicPr>
          <p:cNvPr id="8" name="Picture 2" descr="http://cs10460.vk.me/u110898563/-6/x_30854016.jpg"/>
          <p:cNvPicPr>
            <a:picLocks noChangeAspect="1" noChangeArrowheads="1"/>
          </p:cNvPicPr>
          <p:nvPr userDrawn="1"/>
        </p:nvPicPr>
        <p:blipFill>
          <a:blip r:embed="rId2" cstate="screen">
            <a:extLst/>
          </a:blip>
          <a:srcRect/>
          <a:stretch>
            <a:fillRect/>
          </a:stretch>
        </p:blipFill>
        <p:spPr bwMode="auto">
          <a:xfrm rot="12691286">
            <a:off x="6874605" y="-18467"/>
            <a:ext cx="1288303" cy="1288303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/>
        </p:spPr>
      </p:pic>
      <p:pic>
        <p:nvPicPr>
          <p:cNvPr id="9" name="Picture 2" descr="C:\Documents and Settings\Lidija\Рабочий стол\мульты\94265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9375" y="3770313"/>
            <a:ext cx="2087563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581FD-538F-4335-A4F2-9C92C8B4281B}" type="datetimeFigureOut">
              <a:rPr lang="ru-RU"/>
              <a:pPr>
                <a:defRPr/>
              </a:pPr>
              <a:t>11.11.2018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66A11-6050-4898-ACD1-2000D71E30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7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9D7814-97D7-47DB-971F-3908118A778F}" type="datetimeFigureOut">
              <a:rPr lang="ru-RU"/>
              <a:pPr>
                <a:defRPr/>
              </a:pPr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5AB698-F0C8-4211-8A16-F611F7040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243888" y="6581775"/>
            <a:ext cx="900112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solidFill>
                  <a:schemeClr val="bg1">
                    <a:lumMod val="75000"/>
                  </a:schemeClr>
                </a:solidFill>
                <a:latin typeface="Edwardian Script ITC"/>
                <a:ea typeface="Calibri"/>
                <a:cs typeface="Times New Roman"/>
              </a:rPr>
              <a:t>Lidija</a:t>
            </a:r>
            <a:endParaRPr lang="ru-RU" sz="1200" dirty="0">
              <a:solidFill>
                <a:schemeClr val="bg1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G:\&#1056;&#1072;&#1079;&#1074;&#1080;&#1090;&#1080;&#1077;%20&#1090;&#1074;&#1086;&#1088;&#1095;&#1077;&#1089;&#1082;&#1080;&#1093;%20&#1089;&#1087;&#1086;&#1089;&#1086;&#1073;&#1085;&#1086;&#1089;&#1090;&#1077;&#1081;%20&#1076;&#1077;&#1090;&#1077;&#1081;%20&#1087;&#1086;&#1089;&#1088;&#1077;&#1076;&#1089;&#1090;&#1074;&#1086;&#1084;%20&#1084;&#1091;&#1083;&#1100;&#1090;&#1080;&#1087;&#1083;&#1080;&#1082;&#1072;&#1094;&#1080;&#1080;\detskaja-kovjor-samoljot.mp3" TargetMode="Externa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G:\&#1056;&#1072;&#1079;&#1074;&#1080;&#1090;&#1080;&#1077;%20&#1090;&#1074;&#1086;&#1088;&#1095;&#1077;&#1089;&#1082;&#1080;&#1093;%20&#1089;&#1087;&#1086;&#1089;&#1086;&#1073;&#1085;&#1086;&#1089;&#1090;&#1077;&#1081;%20&#1076;&#1077;&#1090;&#1077;&#1081;%20&#1087;&#1086;&#1089;&#1088;&#1077;&#1076;&#1089;&#1090;&#1074;&#1086;&#1084;%20&#1084;&#1091;&#1083;&#1100;&#1090;&#1080;&#1087;&#1083;&#1080;&#1082;&#1072;&#1094;&#1080;&#1080;\detskaja-kovjor-samoljot.mp3" TargetMode="Externa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" Type="http://schemas.openxmlformats.org/officeDocument/2006/relationships/video" Target="file:///C:\Users\&#1057;&#1074;&#1077;&#1090;&#1083;&#1072;&#1085;&#1072;\Desktop\&#1085;&#1072;&#1088;&#1077;&#1079;&#1082;&#1072;\&#1087;&#1077;&#1089;&#1086;&#1095;&#1085;&#1072;&#1103;-&#1072;&#1085;&#1080;&#1084;&#1072;&#1094;&#1080;&#1103;.wmv" TargetMode="Externa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5.xml"/><Relationship Id="rId1" Type="http://schemas.openxmlformats.org/officeDocument/2006/relationships/video" Target="file:///C:\Users\&#1057;&#1074;&#1077;&#1090;&#1083;&#1072;&#1085;&#1072;\Desktop\&#1085;&#1072;&#1088;&#1077;&#1079;&#1082;&#1072;\&#1055;&#1072;&#1087;&#1072;&#1075;&#1077;&#1085;&#1086;.wmv" TargetMode="Externa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67744" y="2060848"/>
            <a:ext cx="6984776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«</a:t>
            </a:r>
            <a:r>
              <a:rPr lang="ru-RU" sz="5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Путешествие </a:t>
            </a:r>
            <a:endParaRPr lang="ru-RU" sz="53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в </a:t>
            </a:r>
            <a:r>
              <a:rPr lang="ru-RU" sz="5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страну </a:t>
            </a:r>
            <a:r>
              <a:rPr lang="ru-RU" sz="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Мультипликацию</a:t>
            </a:r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» </a:t>
            </a:r>
            <a:endParaRPr lang="ru-RU" sz="4800" b="1" i="1" spc="50" dirty="0">
              <a:ln w="11430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b="1" dirty="0" smtClean="0">
                <a:solidFill>
                  <a:srgbClr val="002060"/>
                </a:solidFill>
                <a:latin typeface="Segoe Print" pitchFamily="2" charset="0"/>
              </a:rPr>
              <a:t>Компьютерная анимация</a:t>
            </a:r>
            <a:endParaRPr lang="ru-RU" sz="3600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pic>
        <p:nvPicPr>
          <p:cNvPr id="10242" name="Picture 2" descr="https://historytime.ru/wp-content/uploads/2016/09/masha-i-medv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3869504" cy="2809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6" descr="http://www.cgmeetup.net/home/wp-content/uploads/2016/11/Making-of-Moana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212976"/>
            <a:ext cx="5328592" cy="3063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cs2.gamemodding.net/images/8f8de25d25fb796a8183aaa7291fafa053b4be14d943399559900216bd3f7a9e.jpg"/>
          <p:cNvPicPr>
            <a:picLocks noChangeAspect="1" noChangeArrowheads="1"/>
          </p:cNvPicPr>
          <p:nvPr/>
        </p:nvPicPr>
        <p:blipFill>
          <a:blip r:embed="rId3" cstate="print"/>
          <a:srcRect l="2835" t="7560" r="2666" b="10541"/>
          <a:stretch>
            <a:fillRect/>
          </a:stretch>
        </p:blipFill>
        <p:spPr bwMode="auto">
          <a:xfrm>
            <a:off x="1835696" y="980728"/>
            <a:ext cx="7095558" cy="4612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detskaja-kovjor-samoljo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051720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4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youneed.com.ua/uploads/events/photos/1189/originals/24a878201a0ce2711ebef5cbddf36a4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028" y="1484784"/>
            <a:ext cx="6336704" cy="4741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7544" y="476672"/>
            <a:ext cx="82089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придумывает о ком и о чем будет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мультфильм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создает персонажей и придумывает приключения для них – это называется сюжетом мультфильма  или сценарий.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2195736" y="5229200"/>
            <a:ext cx="6625530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Художник по персонажам создает героев с помощью красок, ткани или пластилина.</a:t>
            </a:r>
            <a:r>
              <a:rPr lang="ru-RU" sz="2000" dirty="0" smtClean="0"/>
              <a:t> </a:t>
            </a:r>
            <a:endParaRPr lang="ru-RU" sz="2000" dirty="0" smtClean="0"/>
          </a:p>
        </p:txBody>
      </p:sp>
      <p:pic>
        <p:nvPicPr>
          <p:cNvPr id="3078" name="Picture 6" descr="http://nashdom.vologda-portal.ru/upload/iblock/0ab/m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5312668" cy="39845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cdn12.img22.ria.ru/images/43705/66/4370566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980728"/>
            <a:ext cx="6291262" cy="3563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Box 1"/>
          <p:cNvSpPr txBox="1">
            <a:spLocks noChangeArrowheads="1"/>
          </p:cNvSpPr>
          <p:nvPr/>
        </p:nvSpPr>
        <p:spPr bwMode="auto">
          <a:xfrm>
            <a:off x="2987824" y="260648"/>
            <a:ext cx="35290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ХУДОЖНИК</a:t>
            </a:r>
          </a:p>
        </p:txBody>
      </p:sp>
      <p:pic>
        <p:nvPicPr>
          <p:cNvPr id="3080" name="Picture 8" descr="http://filmguru.ru/uploads/actors/3a26e83968c4a0ecce78243ea2a4604a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114236"/>
            <a:ext cx="4046166" cy="3743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eterburg.biz/images/space/multozavrik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44824"/>
            <a:ext cx="6192688" cy="4644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2405063" y="260350"/>
            <a:ext cx="35290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ДЕКОРАТОР</a:t>
            </a:r>
          </a:p>
        </p:txBody>
      </p:sp>
      <p:sp>
        <p:nvSpPr>
          <p:cNvPr id="5125" name="TextBox 2"/>
          <p:cNvSpPr txBox="1">
            <a:spLocks noChangeArrowheads="1"/>
          </p:cNvSpPr>
          <p:nvPr/>
        </p:nvSpPr>
        <p:spPr bwMode="auto">
          <a:xfrm>
            <a:off x="1187450" y="849313"/>
            <a:ext cx="61928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художник по декорациям. Он создает план для мультфильма. План – это фон (небо, земля ) и декорации (дома, машины, деревья)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468313" y="260350"/>
            <a:ext cx="7056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065E02"/>
                </a:solidFill>
                <a:latin typeface="Times New Roman" pitchFamily="18" charset="0"/>
                <a:cs typeface="Times New Roman" pitchFamily="18" charset="0"/>
              </a:rPr>
              <a:t>АНИМАТОР И ОПЕРАТОР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47664" y="4941168"/>
            <a:ext cx="4896544" cy="12003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Аниматор и оператор работают вместе. Аниматор передвигает фигурки героев, а оператор кадр за кадром снимает – фотографирует каждое передвижение. </a:t>
            </a:r>
          </a:p>
        </p:txBody>
      </p:sp>
      <p:pic>
        <p:nvPicPr>
          <p:cNvPr id="4098" name="Picture 2" descr="http://kolesnicamasterov.ru/upload/resize_cache/iblock/803/1280_1280_1/QRHMd387N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4412999" cy="2513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://dahar.ru/userfiles/shop/large/2452_sozdanie-multfilma-svoim.jpg"/>
          <p:cNvPicPr>
            <a:picLocks noChangeAspect="1" noChangeArrowheads="1"/>
          </p:cNvPicPr>
          <p:nvPr/>
        </p:nvPicPr>
        <p:blipFill>
          <a:blip r:embed="rId3" cstate="print"/>
          <a:srcRect t="9030"/>
          <a:stretch>
            <a:fillRect/>
          </a:stretch>
        </p:blipFill>
        <p:spPr bwMode="auto">
          <a:xfrm>
            <a:off x="5004048" y="836712"/>
            <a:ext cx="2873162" cy="2613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73016"/>
            <a:ext cx="6408712" cy="119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95536" y="332656"/>
            <a:ext cx="66247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КОМПОЗИТОРЫ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4157451" cy="3118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5" descr="http://www.newyork.ru/ic/images.newsru.com/pict/id/large/814027_200512121315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492896"/>
            <a:ext cx="4416425" cy="3311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9" name="TextBox 3"/>
          <p:cNvSpPr txBox="1">
            <a:spLocks noChangeArrowheads="1"/>
          </p:cNvSpPr>
          <p:nvPr/>
        </p:nvSpPr>
        <p:spPr bwMode="auto">
          <a:xfrm>
            <a:off x="5292080" y="5733256"/>
            <a:ext cx="3024187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Владимир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Шаинский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https://www.film.ru/sites/default/files/styles/thumb_g_674x450/public/photos/151/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772816"/>
            <a:ext cx="4323686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3059832" y="260648"/>
            <a:ext cx="53355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ОЗВУЧКА ГЕРОЕВ</a:t>
            </a:r>
          </a:p>
        </p:txBody>
      </p:sp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1763688" y="831259"/>
            <a:ext cx="69135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Озвучивают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героев мультфильма настоящие актеры.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Персонажи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разговаривают, смеются голосами актеров.</a:t>
            </a:r>
          </a:p>
        </p:txBody>
      </p:sp>
      <p:pic>
        <p:nvPicPr>
          <p:cNvPr id="2050" name="Picture 2" descr="http://www.kino-teatr.ru/news/3724/456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645024"/>
            <a:ext cx="4068520" cy="2710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2405063" y="260350"/>
            <a:ext cx="35290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МОНТАЖЕР</a:t>
            </a:r>
          </a:p>
        </p:txBody>
      </p:sp>
      <p:sp>
        <p:nvSpPr>
          <p:cNvPr id="9220" name="TextBox 1"/>
          <p:cNvSpPr txBox="1">
            <a:spLocks noChangeArrowheads="1"/>
          </p:cNvSpPr>
          <p:nvPr/>
        </p:nvSpPr>
        <p:spPr bwMode="auto">
          <a:xfrm>
            <a:off x="468313" y="968375"/>
            <a:ext cx="68405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Весь мультфильм собирает на компьютере – монтажер. Все фотографии на экране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пролистываются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очень быстро. Герои начинают оживать: улыбаться, моргать, ходить.</a:t>
            </a:r>
          </a:p>
        </p:txBody>
      </p:sp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276872"/>
            <a:ext cx="682285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type="body" idx="1"/>
          </p:nvPr>
        </p:nvSpPr>
        <p:spPr>
          <a:xfrm>
            <a:off x="2915816" y="2060848"/>
            <a:ext cx="5400600" cy="1938992"/>
          </a:xfrm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6000" b="1" dirty="0" smtClean="0">
                <a:solidFill>
                  <a:srgbClr val="FF0000"/>
                </a:solidFill>
                <a:latin typeface="Segoe Print" pitchFamily="2" charset="0"/>
              </a:rPr>
              <a:t>Спасибо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6000" b="1" dirty="0" smtClean="0">
                <a:solidFill>
                  <a:srgbClr val="FF0000"/>
                </a:solidFill>
                <a:latin typeface="Segoe Print" pitchFamily="2" charset="0"/>
              </a:rPr>
              <a:t>за внимание!</a:t>
            </a:r>
            <a:endParaRPr lang="ru-RU" sz="6000" b="1" dirty="0">
              <a:solidFill>
                <a:srgbClr val="FF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td2.mycdn.me/image?id=854055469473&amp;t=20&amp;plc=WEB&amp;tkn=*_X06lz4Rqa1YdW6m43wWre1La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692696"/>
            <a:ext cx="6916941" cy="5187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cs2.gamemodding.net/images/8f8de25d25fb796a8183aaa7291fafa053b4be14d943399559900216bd3f7a9e.jpg"/>
          <p:cNvPicPr>
            <a:picLocks noChangeAspect="1" noChangeArrowheads="1"/>
          </p:cNvPicPr>
          <p:nvPr/>
        </p:nvPicPr>
        <p:blipFill>
          <a:blip r:embed="rId3" cstate="print"/>
          <a:srcRect l="2835" t="7560" r="2666" b="10541"/>
          <a:stretch>
            <a:fillRect/>
          </a:stretch>
        </p:blipFill>
        <p:spPr bwMode="auto">
          <a:xfrm>
            <a:off x="1835696" y="980728"/>
            <a:ext cx="7095558" cy="4612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detskaja-kovjor-samoljo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051720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4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63688" y="260648"/>
            <a:ext cx="6984776" cy="129614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Технологии создания мультфильмов</a:t>
            </a:r>
            <a:endParaRPr lang="ru-RU" sz="36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3" name="Picture 3" descr="C:\Users\Светлана\Desktop\Мультик\Ле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484784"/>
            <a:ext cx="2399094" cy="3014861"/>
          </a:xfrm>
          <a:prstGeom prst="rect">
            <a:avLst/>
          </a:prstGeom>
          <a:noFill/>
        </p:spPr>
      </p:pic>
      <p:pic>
        <p:nvPicPr>
          <p:cNvPr id="4" name="Picture 6" descr="C:\Users\Светлана\Desktop\Мультик\силуэ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3429000" cy="1933575"/>
          </a:xfrm>
          <a:prstGeom prst="rect">
            <a:avLst/>
          </a:prstGeom>
          <a:noFill/>
        </p:spPr>
      </p:pic>
      <p:pic>
        <p:nvPicPr>
          <p:cNvPr id="5" name="Picture 4" descr="C:\Users\Светлана\Desktop\Мультик\лугтик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717032"/>
            <a:ext cx="2448272" cy="2448272"/>
          </a:xfrm>
          <a:prstGeom prst="rect">
            <a:avLst/>
          </a:prstGeom>
          <a:noFill/>
        </p:spPr>
      </p:pic>
      <p:pic>
        <p:nvPicPr>
          <p:cNvPr id="6" name="Picture 7" descr="C:\Users\Светлана\Desktop\Мультик\спокушк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484784"/>
            <a:ext cx="2736304" cy="2051856"/>
          </a:xfrm>
          <a:prstGeom prst="rect">
            <a:avLst/>
          </a:prstGeom>
          <a:noFill/>
        </p:spPr>
      </p:pic>
      <p:pic>
        <p:nvPicPr>
          <p:cNvPr id="7" name="Picture 5" descr="C:\Users\Светлана\Desktop\Мультик\песо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581128"/>
            <a:ext cx="2628900" cy="1733550"/>
          </a:xfrm>
          <a:prstGeom prst="rect">
            <a:avLst/>
          </a:prstGeom>
          <a:noFill/>
        </p:spPr>
      </p:pic>
      <p:pic>
        <p:nvPicPr>
          <p:cNvPr id="8" name="Picture 2" descr="C:\Users\Светлана\Desktop\Мультик\варежк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3645024"/>
            <a:ext cx="194616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6933456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Segoe Print" pitchFamily="2" charset="0"/>
              </a:rPr>
              <a:t>Рисованная анимация</a:t>
            </a:r>
            <a:endParaRPr lang="ru-RU" sz="3600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pic>
        <p:nvPicPr>
          <p:cNvPr id="15362" name="Picture 2" descr="https://lostpic.net/images/4875c4cb444d79f5f59556ed0dc35d6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3672408" cy="293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http://2d.by/wallpapers/g/geroi_multfilm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636912"/>
            <a:ext cx="5334606" cy="3487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002060"/>
                </a:solidFill>
                <a:latin typeface="Segoe Print" pitchFamily="2" charset="0"/>
              </a:rPr>
              <a:t>   Кукольная анимация</a:t>
            </a:r>
            <a:endParaRPr lang="ru-RU" sz="3600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pic>
        <p:nvPicPr>
          <p:cNvPr id="14338" name="Picture 2" descr="http://opticland.kz/blog/wp-content/uploads/2017/05/scrin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4104456" cy="307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http://filmwelt.ru/images/filmwelt_ru/screens/py6xnaa-film-onlayn-cheburash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84984"/>
            <a:ext cx="4320480" cy="2873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b="1" dirty="0" smtClean="0">
                <a:solidFill>
                  <a:srgbClr val="002060"/>
                </a:solidFill>
                <a:latin typeface="Segoe Print" pitchFamily="2" charset="0"/>
              </a:rPr>
              <a:t>Пластилиновая</a:t>
            </a:r>
            <a:r>
              <a:rPr lang="ru-RU" b="1" dirty="0" smtClean="0">
                <a:solidFill>
                  <a:srgbClr val="002060"/>
                </a:solidFill>
                <a:latin typeface="Segoe Print" pitchFamily="2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Segoe Print" pitchFamily="2" charset="0"/>
              </a:rPr>
              <a:t>анимация</a:t>
            </a:r>
            <a:endParaRPr lang="ru-RU" sz="3600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pic>
        <p:nvPicPr>
          <p:cNvPr id="13314" name="Picture 2" descr="http://obruchevskiymedia.ru/upload/iblock/35d/35dd28c4fe034ffc9698bd9a36b567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224944"/>
            <a:ext cx="4825972" cy="2949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https://artintheheartblog.files.wordpress.com/2014/03/wallaceandgromit_2404081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4392488" cy="2744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b="1" dirty="0" smtClean="0">
                <a:solidFill>
                  <a:srgbClr val="002060"/>
                </a:solidFill>
                <a:latin typeface="Segoe Print" pitchFamily="2" charset="0"/>
              </a:rPr>
              <a:t>    Песочная анимация</a:t>
            </a:r>
            <a:endParaRPr lang="ru-RU" sz="3600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	</a:t>
            </a:r>
            <a:endParaRPr lang="ru-RU" sz="2400" dirty="0"/>
          </a:p>
        </p:txBody>
      </p:sp>
      <p:pic>
        <p:nvPicPr>
          <p:cNvPr id="5" name="песочная-анимация.wmv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124744"/>
            <a:ext cx="3570548" cy="2856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 descr="http://school16.edu.tomsk.ru/wp-content/uploads/2018/06/IMG_2463.jpg"/>
          <p:cNvPicPr>
            <a:picLocks noChangeAspect="1" noChangeArrowheads="1"/>
          </p:cNvPicPr>
          <p:nvPr/>
        </p:nvPicPr>
        <p:blipFill>
          <a:blip r:embed="rId4" cstate="print"/>
          <a:srcRect l="10039" t="7649" r="6784" b="6305"/>
          <a:stretch>
            <a:fillRect/>
          </a:stretch>
        </p:blipFill>
        <p:spPr bwMode="auto">
          <a:xfrm>
            <a:off x="4139952" y="2564904"/>
            <a:ext cx="4680520" cy="3631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221488" cy="1143000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002060"/>
                </a:solidFill>
                <a:latin typeface="Segoe Print" pitchFamily="2" charset="0"/>
              </a:rPr>
              <a:t>Силуэтная анимация</a:t>
            </a:r>
            <a:endParaRPr lang="ru-RU" sz="3600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pic>
        <p:nvPicPr>
          <p:cNvPr id="5" name="Папагено.wmv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196752"/>
            <a:ext cx="3420381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https://i18.servimg.com/u/f18/11/98/84/39/snapsh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492896"/>
            <a:ext cx="4608512" cy="3686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167</Words>
  <Application>Microsoft Office PowerPoint</Application>
  <PresentationFormat>Экран (4:3)</PresentationFormat>
  <Paragraphs>25</Paragraphs>
  <Slides>19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Рисованная анимация</vt:lpstr>
      <vt:lpstr>   Кукольная анимация</vt:lpstr>
      <vt:lpstr>Пластилиновая анимация</vt:lpstr>
      <vt:lpstr>    Песочная анимация</vt:lpstr>
      <vt:lpstr>Силуэтная анимация</vt:lpstr>
      <vt:lpstr>Компьютерная анимация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Компас</dc:creator>
  <cp:lastModifiedBy>asd4</cp:lastModifiedBy>
  <cp:revision>53</cp:revision>
  <dcterms:modified xsi:type="dcterms:W3CDTF">2018-11-11T14:28:06Z</dcterms:modified>
</cp:coreProperties>
</file>