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60" r:id="rId2"/>
    <p:sldId id="257" r:id="rId3"/>
    <p:sldId id="276" r:id="rId4"/>
    <p:sldId id="277" r:id="rId5"/>
    <p:sldId id="275" r:id="rId6"/>
    <p:sldId id="274" r:id="rId7"/>
    <p:sldId id="262" r:id="rId8"/>
    <p:sldId id="264" r:id="rId9"/>
    <p:sldId id="265" r:id="rId10"/>
    <p:sldId id="280" r:id="rId11"/>
    <p:sldId id="273" r:id="rId12"/>
    <p:sldId id="278" r:id="rId13"/>
    <p:sldId id="268" r:id="rId14"/>
    <p:sldId id="270" r:id="rId15"/>
    <p:sldId id="272" r:id="rId16"/>
    <p:sldId id="256" r:id="rId17"/>
    <p:sldId id="266" r:id="rId18"/>
    <p:sldId id="267" r:id="rId19"/>
    <p:sldId id="258" r:id="rId20"/>
    <p:sldId id="279" r:id="rId21"/>
    <p:sldId id="282" r:id="rId22"/>
    <p:sldId id="28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05E205-0C16-4F87-8C35-E615F829100F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698D2F-9C01-492B-9990-474A1C430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1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005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55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005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79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005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23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046163" y="4352925"/>
            <a:ext cx="4768850" cy="3479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&#1085;&#1072;&#1089;&#1090;&#1072;&#1074;&#1085;&#1080;&#1095;&#1077;&#1089;&#1090;&#1074;&#1086;%20&#1076;&#1077;&#1074;&#1080;&#1072;&#1085;&#1090;&#1086;&#1074;.%20&#1082;&#1085;&#1080;&#1075;&#1072;.pdf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980728"/>
            <a:ext cx="67687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Arial Black" pitchFamily="34" charset="0"/>
              </a:rPr>
              <a:t>Система педагогического </a:t>
            </a:r>
            <a:r>
              <a:rPr lang="ru-RU" sz="4800" dirty="0" smtClean="0">
                <a:solidFill>
                  <a:srgbClr val="0070C0"/>
                </a:solidFill>
                <a:latin typeface="Arial Black" pitchFamily="34" charset="0"/>
              </a:rPr>
              <a:t>наставничества</a:t>
            </a:r>
          </a:p>
          <a:p>
            <a:pPr algn="ctr"/>
            <a:r>
              <a:rPr lang="ru-RU" sz="4800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ru-RU" sz="4800" dirty="0" smtClean="0">
                <a:solidFill>
                  <a:srgbClr val="0070C0"/>
                </a:solidFill>
                <a:latin typeface="Arial Black" pitchFamily="34" charset="0"/>
              </a:rPr>
              <a:t>как средство профилактики девиантного поведения</a:t>
            </a:r>
            <a:endParaRPr lang="ru-RU" sz="4800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836712"/>
            <a:ext cx="889248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К объективным факторам</a:t>
            </a:r>
            <a:r>
              <a:rPr lang="ru-RU" sz="2400" dirty="0" smtClean="0">
                <a:solidFill>
                  <a:srgbClr val="FF0000"/>
                </a:solidFill>
              </a:rPr>
              <a:t> возникновения девиантного поведения</a:t>
            </a:r>
            <a:r>
              <a:rPr lang="ru-RU" sz="2000" dirty="0" smtClean="0"/>
              <a:t>, относятся условия </a:t>
            </a:r>
            <a:r>
              <a:rPr lang="ru-RU" sz="2000" dirty="0" err="1" smtClean="0"/>
              <a:t>микросоциальной</a:t>
            </a:r>
            <a:r>
              <a:rPr lang="ru-RU" sz="2000" dirty="0" smtClean="0"/>
              <a:t> среды, прежде всего три основные сферы жизнедеятельности:</a:t>
            </a:r>
          </a:p>
          <a:p>
            <a:endParaRPr lang="ru-RU" sz="2000" dirty="0" smtClean="0"/>
          </a:p>
          <a:p>
            <a:r>
              <a:rPr lang="ru-RU" sz="2000" dirty="0" smtClean="0"/>
              <a:t>-</a:t>
            </a:r>
            <a:r>
              <a:rPr lang="ru-RU" sz="2000" b="1" dirty="0" smtClean="0"/>
              <a:t>семья -  (</a:t>
            </a:r>
            <a:r>
              <a:rPr lang="ru-RU" sz="2000" dirty="0" smtClean="0"/>
              <a:t>20% семей страдают алкоголизмом, 60%  детей воспитываются в неполных семьях, во многих семьях царит низкий уровень культуры, многие родители заняты работой, дети находятся без разумного  контроля);</a:t>
            </a:r>
          </a:p>
          <a:p>
            <a:endParaRPr lang="ru-RU" sz="2000" dirty="0" smtClean="0"/>
          </a:p>
          <a:p>
            <a:pPr>
              <a:buFontTx/>
              <a:buChar char="-"/>
            </a:pPr>
            <a:r>
              <a:rPr lang="ru-RU" sz="2000" b="1" dirty="0" smtClean="0"/>
              <a:t>школа </a:t>
            </a:r>
            <a:r>
              <a:rPr lang="ru-RU" sz="2000" dirty="0" smtClean="0"/>
              <a:t>– школьные затруднения (неуспеваемость), статусное отношение в классе, взаимоотношения с педагогами, также может выступать фактором риска возникновения  девиантного поведения;</a:t>
            </a:r>
          </a:p>
          <a:p>
            <a:pPr>
              <a:buFontTx/>
              <a:buChar char="-"/>
            </a:pPr>
            <a:endParaRPr lang="ru-RU" sz="2000" dirty="0" smtClean="0"/>
          </a:p>
          <a:p>
            <a:r>
              <a:rPr lang="ru-RU" sz="2000" b="1" dirty="0" smtClean="0"/>
              <a:t>- </a:t>
            </a:r>
            <a:r>
              <a:rPr lang="ru-RU" sz="2000" b="1" dirty="0" err="1" smtClean="0"/>
              <a:t>референтная</a:t>
            </a:r>
            <a:r>
              <a:rPr lang="ru-RU" sz="2000" b="1" dirty="0" smtClean="0"/>
              <a:t> группа -</a:t>
            </a:r>
            <a:r>
              <a:rPr lang="ru-RU" sz="2000" dirty="0" smtClean="0"/>
              <a:t>(контакт со сверстниками в структуре группы, дворовая компания),  она часто становится  «ведущим механизмом социализации» и именно она дает возможность удовлетворить характерную потребность школьников в общении и, главное, позволяет самоутвердиться;</a:t>
            </a:r>
            <a:endParaRPr lang="ru-RU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548680"/>
          <a:ext cx="8964489" cy="6047710"/>
        </p:xfrm>
        <a:graphic>
          <a:graphicData uri="http://schemas.openxmlformats.org/drawingml/2006/table">
            <a:tbl>
              <a:tblPr/>
              <a:tblGrid>
                <a:gridCol w="899592"/>
                <a:gridCol w="3732061"/>
                <a:gridCol w="4332836"/>
              </a:tblGrid>
              <a:tr h="4602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Возраст</a:t>
                      </a:r>
                      <a:endParaRPr lang="ru-RU" sz="16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760" marR="44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 Риски девиантного поведения</a:t>
                      </a:r>
                      <a:endParaRPr lang="ru-RU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760" marR="44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Действия профилактического характера </a:t>
                      </a:r>
                      <a:endParaRPr lang="ru-RU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760" marR="44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80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/>
                          <a:ea typeface="Times New Roman"/>
                        </a:rPr>
                        <a:t>Ученики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/>
                          <a:ea typeface="Times New Roman"/>
                        </a:rPr>
                        <a:t>1-2 классов</a:t>
                      </a:r>
                    </a:p>
                  </a:txBody>
                  <a:tcPr marL="44760" marR="44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err="1" smtClean="0">
                          <a:latin typeface="Times New Roman"/>
                          <a:ea typeface="Times New Roman"/>
                        </a:rPr>
                        <a:t>Дезадаптация</a:t>
                      </a:r>
                      <a:r>
                        <a:rPr lang="ru-RU" sz="1500" dirty="0" smtClean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500" dirty="0">
                          <a:latin typeface="Times New Roman"/>
                          <a:ea typeface="Times New Roman"/>
                        </a:rPr>
                        <a:t>ученика в классном коллективе, асоциальное поведение, низкая способность к обучению, бесконтрольность со стороны родителей, заторможенность в развитии, </a:t>
                      </a:r>
                      <a:r>
                        <a:rPr lang="ru-RU" sz="1500" dirty="0" err="1">
                          <a:latin typeface="Times New Roman"/>
                          <a:ea typeface="Times New Roman"/>
                        </a:rPr>
                        <a:t>гипердинамичность</a:t>
                      </a:r>
                      <a:r>
                        <a:rPr lang="ru-RU" sz="1500" dirty="0">
                          <a:latin typeface="Times New Roman"/>
                          <a:ea typeface="Times New Roman"/>
                        </a:rPr>
                        <a:t> либо инфантилизм, склонность к бродяжничеству, инвалидность.</a:t>
                      </a:r>
                    </a:p>
                  </a:txBody>
                  <a:tcPr marL="44760" marR="44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/>
                          <a:ea typeface="Times New Roman"/>
                        </a:rPr>
                        <a:t>Тесная взаимосвязь с учителем, родителями, родственниками, социумом ребёнка.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/>
                          <a:ea typeface="Times New Roman"/>
                        </a:rPr>
                        <a:t>Своевременная диагностика и коррекция, отслеживание положительной и отрицательной динамики развития, контроль за успеваемостью, поведением, общением.</a:t>
                      </a:r>
                    </a:p>
                  </a:txBody>
                  <a:tcPr marL="44760" marR="44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9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latin typeface="Times New Roman"/>
                          <a:ea typeface="Times New Roman"/>
                        </a:rPr>
                        <a:t>Ученики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latin typeface="Times New Roman"/>
                          <a:ea typeface="Times New Roman"/>
                        </a:rPr>
                        <a:t>3-4 классов</a:t>
                      </a:r>
                    </a:p>
                  </a:txBody>
                  <a:tcPr marL="44760" marR="44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/>
                          <a:ea typeface="Times New Roman"/>
                        </a:rPr>
                        <a:t>Низкая успеваемость, проблемы в общении со сверстниками, учителями, склонность к бродяжничеству, проблемы в семье, агрессия, отказ от контактов, религиозные ограничения.</a:t>
                      </a:r>
                    </a:p>
                  </a:txBody>
                  <a:tcPr marL="44760" marR="44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/>
                          <a:ea typeface="Times New Roman"/>
                        </a:rPr>
                        <a:t>Взаимосвязь с учителем, родителями, родственниками, социумом ребёнка. Контроль за поведением, общением, успеваемостью. Задействовать учащегося во внеурочное время. Активная пропаганда здорового образа жизни. Обследование семьи.</a:t>
                      </a:r>
                    </a:p>
                  </a:txBody>
                  <a:tcPr marL="44760" marR="44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9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latin typeface="Times New Roman"/>
                          <a:ea typeface="Times New Roman"/>
                        </a:rPr>
                        <a:t>Ученики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latin typeface="Times New Roman"/>
                          <a:ea typeface="Times New Roman"/>
                        </a:rPr>
                        <a:t>5-6 классов</a:t>
                      </a:r>
                    </a:p>
                  </a:txBody>
                  <a:tcPr marL="44760" marR="44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/>
                          <a:ea typeface="Times New Roman"/>
                        </a:rPr>
                        <a:t>Адаптация ученика в среднем звене, проблемы взаимоотношений с учителями, сверстниками, потеря интереса к обучению, отказ от контактов, склонность к бродяжничеству, проблемы во взаимоотношениях с родителями.</a:t>
                      </a:r>
                    </a:p>
                  </a:txBody>
                  <a:tcPr marL="44760" marR="44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/>
                          <a:ea typeface="Times New Roman"/>
                        </a:rPr>
                        <a:t>Взаимосвязь с учителем, родителями, родственниками, социумом ребёнка. Контроль за поведением, общением, успеваемостью. Задействовать учащегося во внеурочное время. Активная пропаганда здорового образа жизни. Обследование семьи.</a:t>
                      </a:r>
                    </a:p>
                  </a:txBody>
                  <a:tcPr marL="44760" marR="44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620688"/>
          <a:ext cx="8964489" cy="6048672"/>
        </p:xfrm>
        <a:graphic>
          <a:graphicData uri="http://schemas.openxmlformats.org/drawingml/2006/table">
            <a:tbl>
              <a:tblPr/>
              <a:tblGrid>
                <a:gridCol w="755576"/>
                <a:gridCol w="3876077"/>
                <a:gridCol w="4332836"/>
              </a:tblGrid>
              <a:tr h="17493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Ученики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7-8 классов</a:t>
                      </a:r>
                    </a:p>
                  </a:txBody>
                  <a:tcPr marL="44760" marR="44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/>
                          <a:ea typeface="Times New Roman"/>
                        </a:rPr>
                        <a:t>Потеря интереса к обучению, проблемы общения со сверстниками, учителями, родителями. Отклонения сексуального характера, агрессивность, попытки суицида, влияние группировок, компаний, вовлечение в антиобщественные деяния, поступки. </a:t>
                      </a:r>
                    </a:p>
                  </a:txBody>
                  <a:tcPr marL="44760" marR="44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/>
                          <a:ea typeface="Times New Roman"/>
                        </a:rPr>
                        <a:t>Тесная взаимосвязь с учителями, родителями, детским психологом, социумом учащегося. Мероприятия по профилактики правонарушений, разъяснительная работа, активное вовлечение в работу секций, кружков, детских объединений, творческих клубов. </a:t>
                      </a:r>
                    </a:p>
                  </a:txBody>
                  <a:tcPr marL="44760" marR="44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96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Ученики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9-10 классов</a:t>
                      </a:r>
                    </a:p>
                  </a:txBody>
                  <a:tcPr marL="44760" marR="44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latin typeface="Times New Roman"/>
                          <a:ea typeface="Times New Roman"/>
                        </a:rPr>
                        <a:t>Потеря интереса к обучению, агрессия по отношению к сверстникам, учителям, родителям. Склонность к бродяжничеству, проституция. Тяга к алкоголю, наркотикам, курению. Пивной алкоголизм, правонарушения, скрытые и явные увлечения противоправного характера. Низкая либо завышенная самооценка. </a:t>
                      </a:r>
                    </a:p>
                  </a:txBody>
                  <a:tcPr marL="44760" marR="44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/>
                          <a:ea typeface="Times New Roman"/>
                        </a:rPr>
                        <a:t>Тесная взаимосвязь с семьёй, правоохранительными органами, психологом, наркологом, психиатром. Пропаганда здорового образа жизни, активные методы распространения информации профилактического характера. Анонимная помощь и содействие подростку в решении трудных жизненных ситуаций. Трудоустройство, помощь в оказании лечения.</a:t>
                      </a:r>
                    </a:p>
                  </a:txBody>
                  <a:tcPr marL="44760" marR="44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96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Ученики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11 класса</a:t>
                      </a:r>
                    </a:p>
                  </a:txBody>
                  <a:tcPr marL="44760" marR="44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/>
                          <a:ea typeface="Times New Roman"/>
                        </a:rPr>
                        <a:t>Проблемы в обучении, бродяжничество, уход из дома, ранняя половая жизнь. Злоупотребление спиртным, употребление наркотиков. Склонность к садизму. Грубость, вспышки агрессии, религиозные отклонения. Противоправные действия, судимость.</a:t>
                      </a:r>
                    </a:p>
                  </a:txBody>
                  <a:tcPr marL="44760" marR="44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Times New Roman"/>
                          <a:ea typeface="Times New Roman"/>
                        </a:rPr>
                        <a:t>Тесная взаимосвязь с семьёй, правоохранительными органами, психологом, наркологом, психиатром. Пропаганда здорового образа жизни, активные методы распространения информации профилактического характера. Анонимная помощь и содействие подростку в решении трудных жизненных ситуаций. Трудоустройство, помощь в оказании лечения.</a:t>
                      </a:r>
                    </a:p>
                  </a:txBody>
                  <a:tcPr marL="44760" marR="44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395536" y="260648"/>
            <a:ext cx="8208443" cy="6191251"/>
            <a:chOff x="295" y="420"/>
            <a:chExt cx="4490" cy="3900"/>
          </a:xfrm>
        </p:grpSpPr>
        <p:sp>
          <p:nvSpPr>
            <p:cNvPr id="7171" name="AutoShape 2"/>
            <p:cNvSpPr>
              <a:spLocks noChangeArrowheads="1"/>
            </p:cNvSpPr>
            <p:nvPr/>
          </p:nvSpPr>
          <p:spPr bwMode="auto">
            <a:xfrm>
              <a:off x="295" y="420"/>
              <a:ext cx="4490" cy="3900"/>
            </a:xfrm>
            <a:prstGeom prst="verticalScroll">
              <a:avLst>
                <a:gd name="adj" fmla="val 11515"/>
              </a:avLst>
            </a:prstGeom>
            <a:gradFill rotWithShape="0">
              <a:gsLst>
                <a:gs pos="0">
                  <a:srgbClr val="C8C8C8"/>
                </a:gs>
                <a:gs pos="100000">
                  <a:srgbClr val="FFFFFF"/>
                </a:gs>
              </a:gsLst>
              <a:lin ang="13500000" scaled="1"/>
            </a:gradFill>
            <a:ln w="5724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2" name="Text Box 3"/>
            <p:cNvSpPr txBox="1">
              <a:spLocks noChangeArrowheads="1"/>
            </p:cNvSpPr>
            <p:nvPr/>
          </p:nvSpPr>
          <p:spPr bwMode="auto">
            <a:xfrm>
              <a:off x="861" y="919"/>
              <a:ext cx="3425" cy="3266"/>
            </a:xfrm>
            <a:prstGeom prst="rect">
              <a:avLst/>
            </a:prstGeom>
            <a:gradFill rotWithShape="0">
              <a:gsLst>
                <a:gs pos="0">
                  <a:srgbClr val="C8C8C8"/>
                </a:gs>
                <a:gs pos="100000">
                  <a:srgbClr val="FFFFFF"/>
                </a:gs>
              </a:gsLst>
              <a:lin ang="135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000" b="1" dirty="0" err="1">
                  <a:solidFill>
                    <a:srgbClr val="2F1311"/>
                  </a:solidFill>
                </a:rPr>
                <a:t>Первая</a:t>
              </a:r>
              <a:r>
                <a:rPr lang="en-GB" sz="2000" b="1" dirty="0">
                  <a:solidFill>
                    <a:srgbClr val="2F1311"/>
                  </a:solidFill>
                </a:rPr>
                <a:t> </a:t>
              </a:r>
              <a:r>
                <a:rPr lang="en-GB" sz="2000" b="1" dirty="0" err="1">
                  <a:solidFill>
                    <a:srgbClr val="2F1311"/>
                  </a:solidFill>
                </a:rPr>
                <a:t>группа</a:t>
              </a:r>
              <a:r>
                <a:rPr lang="en-GB" sz="2000" b="1" dirty="0">
                  <a:solidFill>
                    <a:srgbClr val="2F1311"/>
                  </a:solidFill>
                </a:rPr>
                <a:t> </a:t>
              </a:r>
              <a:r>
                <a:rPr lang="en-GB" sz="2000" b="1" dirty="0" err="1">
                  <a:solidFill>
                    <a:srgbClr val="2F1311"/>
                  </a:solidFill>
                </a:rPr>
                <a:t>признаков</a:t>
              </a:r>
              <a:r>
                <a:rPr lang="en-GB" sz="2000" b="1" dirty="0">
                  <a:solidFill>
                    <a:srgbClr val="2F1311"/>
                  </a:solidFill>
                </a:rPr>
                <a:t> </a:t>
              </a:r>
              <a:r>
                <a:rPr lang="en-GB" sz="2000" b="1" dirty="0" err="1">
                  <a:solidFill>
                    <a:srgbClr val="2F1311"/>
                  </a:solidFill>
                </a:rPr>
                <a:t>неблагополучия</a:t>
              </a:r>
              <a:r>
                <a:rPr lang="en-GB" sz="2000" b="1" dirty="0">
                  <a:solidFill>
                    <a:srgbClr val="2F1311"/>
                  </a:solidFill>
                </a:rPr>
                <a:t> в </a:t>
              </a:r>
              <a:r>
                <a:rPr lang="en-GB" sz="2000" b="1" dirty="0" err="1">
                  <a:solidFill>
                    <a:srgbClr val="2F1311"/>
                  </a:solidFill>
                </a:rPr>
                <a:t>семье</a:t>
              </a:r>
              <a:r>
                <a:rPr lang="en-GB" sz="2000" b="1" dirty="0">
                  <a:solidFill>
                    <a:srgbClr val="2F1311"/>
                  </a:solidFill>
                </a:rPr>
                <a:t>:</a:t>
              </a:r>
            </a:p>
            <a:p>
              <a:pPr>
                <a:lnSpc>
                  <a:spcPct val="100000"/>
                </a:lnSpc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b="1" dirty="0">
                <a:solidFill>
                  <a:srgbClr val="2F1311"/>
                </a:solidFill>
              </a:endParaRPr>
            </a:p>
            <a:p>
              <a:pPr>
                <a:lnSpc>
                  <a:spcPct val="100000"/>
                </a:lnSpc>
                <a:buFont typeface="Arial" charset="0"/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снижение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успеваемости</a:t>
              </a:r>
              <a:r>
                <a:rPr lang="en-GB" b="1" dirty="0">
                  <a:solidFill>
                    <a:srgbClr val="2F1311"/>
                  </a:solidFill>
                </a:rPr>
                <a:t> в </a:t>
              </a:r>
              <a:r>
                <a:rPr lang="en-GB" b="1" dirty="0" err="1">
                  <a:solidFill>
                    <a:srgbClr val="2F1311"/>
                  </a:solidFill>
                </a:rPr>
                <a:t>школе</a:t>
              </a:r>
              <a:r>
                <a:rPr lang="en-GB" b="1" dirty="0">
                  <a:solidFill>
                    <a:srgbClr val="2F1311"/>
                  </a:solidFill>
                </a:rPr>
                <a:t>, </a:t>
              </a:r>
            </a:p>
            <a:p>
              <a:pPr>
                <a:lnSpc>
                  <a:spcPct val="100000"/>
                </a:lnSpc>
                <a:buFont typeface="Arial" charset="0"/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уклонение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от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учебы</a:t>
              </a:r>
              <a:r>
                <a:rPr lang="en-GB" b="1" dirty="0">
                  <a:solidFill>
                    <a:srgbClr val="2F1311"/>
                  </a:solidFill>
                </a:rPr>
                <a:t> в </a:t>
              </a:r>
              <a:r>
                <a:rPr lang="en-GB" b="1" dirty="0" err="1">
                  <a:solidFill>
                    <a:srgbClr val="2F1311"/>
                  </a:solidFill>
                </a:rPr>
                <a:t>школе</a:t>
              </a:r>
              <a:r>
                <a:rPr lang="en-GB" b="1" dirty="0">
                  <a:solidFill>
                    <a:srgbClr val="2F1311"/>
                  </a:solidFill>
                </a:rPr>
                <a:t> (</a:t>
              </a:r>
              <a:r>
                <a:rPr lang="en-GB" b="1" dirty="0" err="1">
                  <a:solidFill>
                    <a:srgbClr val="2F1311"/>
                  </a:solidFill>
                </a:rPr>
                <a:t>сначала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от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отдельных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уроков</a:t>
              </a:r>
              <a:r>
                <a:rPr lang="en-GB" b="1" dirty="0">
                  <a:solidFill>
                    <a:srgbClr val="2F1311"/>
                  </a:solidFill>
                </a:rPr>
                <a:t>, а </a:t>
              </a:r>
              <a:r>
                <a:rPr lang="en-GB" b="1" dirty="0" err="1">
                  <a:solidFill>
                    <a:srgbClr val="2F1311"/>
                  </a:solidFill>
                </a:rPr>
                <a:t>затем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от</a:t>
              </a:r>
              <a:r>
                <a:rPr lang="en-GB" b="1" dirty="0">
                  <a:solidFill>
                    <a:srgbClr val="2F1311"/>
                  </a:solidFill>
                </a:rPr>
                <a:t>     </a:t>
              </a:r>
              <a:r>
                <a:rPr lang="en-GB" b="1" dirty="0" err="1">
                  <a:solidFill>
                    <a:srgbClr val="2F1311"/>
                  </a:solidFill>
                </a:rPr>
                <a:t>всех</a:t>
              </a:r>
              <a:r>
                <a:rPr lang="en-GB" b="1" dirty="0">
                  <a:solidFill>
                    <a:srgbClr val="2F1311"/>
                  </a:solidFill>
                </a:rPr>
                <a:t>) и </a:t>
              </a:r>
              <a:r>
                <a:rPr lang="en-GB" b="1" dirty="0" err="1">
                  <a:solidFill>
                    <a:srgbClr val="2F1311"/>
                  </a:solidFill>
                </a:rPr>
                <a:t>дома</a:t>
              </a:r>
              <a:r>
                <a:rPr lang="en-GB" b="1" dirty="0">
                  <a:solidFill>
                    <a:srgbClr val="2F1311"/>
                  </a:solidFill>
                </a:rPr>
                <a:t> (</a:t>
              </a:r>
              <a:r>
                <a:rPr lang="en-GB" b="1" dirty="0" err="1">
                  <a:solidFill>
                    <a:srgbClr val="2F1311"/>
                  </a:solidFill>
                </a:rPr>
                <a:t>нежелание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учить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уроки</a:t>
              </a:r>
              <a:r>
                <a:rPr lang="en-GB" b="1" dirty="0">
                  <a:solidFill>
                    <a:srgbClr val="2F1311"/>
                  </a:solidFill>
                </a:rPr>
                <a:t>, </a:t>
              </a:r>
              <a:r>
                <a:rPr lang="en-GB" b="1" dirty="0" err="1">
                  <a:solidFill>
                    <a:srgbClr val="2F1311"/>
                  </a:solidFill>
                </a:rPr>
                <a:t>часто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из-за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отсутствия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домашних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условий</a:t>
              </a:r>
              <a:r>
                <a:rPr lang="en-GB" b="1" dirty="0">
                  <a:solidFill>
                    <a:srgbClr val="2F1311"/>
                  </a:solidFill>
                </a:rPr>
                <a:t>, </a:t>
              </a:r>
              <a:r>
                <a:rPr lang="en-GB" b="1" dirty="0" err="1">
                  <a:solidFill>
                    <a:srgbClr val="2F1311"/>
                  </a:solidFill>
                </a:rPr>
                <a:t>бесконтрольность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за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результатами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учебы</a:t>
              </a:r>
              <a:r>
                <a:rPr lang="en-GB" b="1" dirty="0">
                  <a:solidFill>
                    <a:srgbClr val="2F1311"/>
                  </a:solidFill>
                </a:rPr>
                <a:t>, </a:t>
              </a:r>
              <a:r>
                <a:rPr lang="en-GB" b="1" dirty="0" err="1">
                  <a:solidFill>
                    <a:srgbClr val="2F1311"/>
                  </a:solidFill>
                </a:rPr>
                <a:t>или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наоборот</a:t>
              </a:r>
              <a:r>
                <a:rPr lang="en-GB" b="1" dirty="0">
                  <a:solidFill>
                    <a:srgbClr val="2F1311"/>
                  </a:solidFill>
                </a:rPr>
                <a:t>, </a:t>
              </a:r>
              <a:r>
                <a:rPr lang="en-GB" b="1" dirty="0" err="1">
                  <a:solidFill>
                    <a:srgbClr val="2F1311"/>
                  </a:solidFill>
                </a:rPr>
                <a:t>ежедневный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жесткий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контроль</a:t>
              </a:r>
              <a:r>
                <a:rPr lang="en-GB" b="1" dirty="0">
                  <a:solidFill>
                    <a:srgbClr val="2F1311"/>
                  </a:solidFill>
                </a:rPr>
                <a:t> с </a:t>
              </a:r>
              <a:r>
                <a:rPr lang="en-GB" b="1" dirty="0" err="1">
                  <a:solidFill>
                    <a:srgbClr val="2F1311"/>
                  </a:solidFill>
                </a:rPr>
                <a:t>суровым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наказанием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за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неуспеваемость</a:t>
              </a:r>
              <a:r>
                <a:rPr lang="en-GB" b="1" dirty="0">
                  <a:solidFill>
                    <a:srgbClr val="2F1311"/>
                  </a:solidFill>
                </a:rPr>
                <a:t>),</a:t>
              </a:r>
            </a:p>
            <a:p>
              <a:pPr>
                <a:lnSpc>
                  <a:spcPct val="100000"/>
                </a:lnSpc>
                <a:buFont typeface="Arial" charset="0"/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конфликты</a:t>
              </a:r>
              <a:r>
                <a:rPr lang="en-GB" b="1" dirty="0">
                  <a:solidFill>
                    <a:srgbClr val="2F1311"/>
                  </a:solidFill>
                </a:rPr>
                <a:t> с </a:t>
              </a:r>
              <a:r>
                <a:rPr lang="en-GB" b="1" dirty="0" err="1">
                  <a:solidFill>
                    <a:srgbClr val="2F1311"/>
                  </a:solidFill>
                </a:rPr>
                <a:t>учителями</a:t>
              </a:r>
              <a:r>
                <a:rPr lang="en-GB" b="1" dirty="0">
                  <a:solidFill>
                    <a:srgbClr val="2F1311"/>
                  </a:solidFill>
                </a:rPr>
                <a:t>, </a:t>
              </a:r>
              <a:r>
                <a:rPr lang="en-GB" b="1" dirty="0" err="1">
                  <a:solidFill>
                    <a:srgbClr val="2F1311"/>
                  </a:solidFill>
                </a:rPr>
                <a:t>со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сверстниками</a:t>
              </a:r>
              <a:r>
                <a:rPr lang="en-GB" b="1" dirty="0">
                  <a:solidFill>
                    <a:srgbClr val="2F1311"/>
                  </a:solidFill>
                </a:rPr>
                <a:t>,</a:t>
              </a:r>
            </a:p>
            <a:p>
              <a:pPr>
                <a:lnSpc>
                  <a:spcPct val="100000"/>
                </a:lnSpc>
                <a:buFont typeface="Arial" charset="0"/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агрессивность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по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отношению</a:t>
              </a:r>
              <a:r>
                <a:rPr lang="en-GB" b="1" dirty="0">
                  <a:solidFill>
                    <a:srgbClr val="2F1311"/>
                  </a:solidFill>
                </a:rPr>
                <a:t> к </a:t>
              </a:r>
              <a:r>
                <a:rPr lang="en-GB" b="1" dirty="0" err="1">
                  <a:solidFill>
                    <a:srgbClr val="2F1311"/>
                  </a:solidFill>
                </a:rPr>
                <a:t>сверстникам</a:t>
              </a:r>
              <a:r>
                <a:rPr lang="en-GB" b="1" dirty="0">
                  <a:solidFill>
                    <a:srgbClr val="2F1311"/>
                  </a:solidFill>
                </a:rPr>
                <a:t>,</a:t>
              </a:r>
            </a:p>
            <a:p>
              <a:pPr>
                <a:lnSpc>
                  <a:spcPct val="100000"/>
                </a:lnSpc>
                <a:buFont typeface="Arial" charset="0"/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агрессивность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со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взрослыми</a:t>
              </a:r>
              <a:r>
                <a:rPr lang="en-GB" b="1" dirty="0">
                  <a:solidFill>
                    <a:srgbClr val="2F1311"/>
                  </a:solidFill>
                </a:rPr>
                <a:t>,</a:t>
              </a:r>
            </a:p>
            <a:p>
              <a:pPr>
                <a:lnSpc>
                  <a:spcPct val="100000"/>
                </a:lnSpc>
                <a:buFont typeface="Arial" charset="0"/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конфликтность</a:t>
              </a:r>
              <a:r>
                <a:rPr lang="en-GB" b="1" dirty="0">
                  <a:solidFill>
                    <a:srgbClr val="2F1311"/>
                  </a:solidFill>
                </a:rPr>
                <a:t> с </a:t>
              </a:r>
              <a:r>
                <a:rPr lang="en-GB" b="1" dirty="0" err="1">
                  <a:solidFill>
                    <a:srgbClr val="2F1311"/>
                  </a:solidFill>
                </a:rPr>
                <a:t>родителями</a:t>
              </a:r>
              <a:r>
                <a:rPr lang="en-GB" b="1" dirty="0">
                  <a:solidFill>
                    <a:srgbClr val="2F1311"/>
                  </a:solidFill>
                </a:rPr>
                <a:t>, </a:t>
              </a:r>
              <a:r>
                <a:rPr lang="en-GB" b="1" dirty="0" err="1">
                  <a:solidFill>
                    <a:srgbClr val="2F1311"/>
                  </a:solidFill>
                </a:rPr>
                <a:t>опекунами</a:t>
              </a:r>
              <a:r>
                <a:rPr lang="en-GB" b="1" dirty="0">
                  <a:solidFill>
                    <a:srgbClr val="2F1311"/>
                  </a:solidFill>
                </a:rPr>
                <a:t>, </a:t>
              </a:r>
              <a:r>
                <a:rPr lang="en-GB" b="1" dirty="0" err="1">
                  <a:solidFill>
                    <a:srgbClr val="2F1311"/>
                  </a:solidFill>
                </a:rPr>
                <a:t>родственниками</a:t>
              </a:r>
              <a:r>
                <a:rPr lang="en-GB" b="1" dirty="0">
                  <a:solidFill>
                    <a:srgbClr val="2F1311"/>
                  </a:solidFill>
                </a:rPr>
                <a:t>.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587" y="0"/>
            <a:ext cx="9144001" cy="6525267"/>
            <a:chOff x="0" y="0"/>
            <a:chExt cx="5760" cy="4320"/>
          </a:xfrm>
        </p:grpSpPr>
        <p:sp>
          <p:nvSpPr>
            <p:cNvPr id="8196" name="AutoShape 2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verticalScroll">
              <a:avLst>
                <a:gd name="adj" fmla="val 12500"/>
              </a:avLst>
            </a:prstGeom>
            <a:gradFill rotWithShape="0">
              <a:gsLst>
                <a:gs pos="0">
                  <a:srgbClr val="C8C8C8"/>
                </a:gs>
                <a:gs pos="100000">
                  <a:srgbClr val="FFFFFF"/>
                </a:gs>
              </a:gsLst>
              <a:lin ang="13500000" scaled="1"/>
            </a:gradFill>
            <a:ln w="5724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197" name="Text Box 3"/>
            <p:cNvSpPr txBox="1">
              <a:spLocks noChangeArrowheads="1"/>
            </p:cNvSpPr>
            <p:nvPr/>
          </p:nvSpPr>
          <p:spPr bwMode="auto">
            <a:xfrm>
              <a:off x="843" y="602"/>
              <a:ext cx="4074" cy="3469"/>
            </a:xfrm>
            <a:prstGeom prst="rect">
              <a:avLst/>
            </a:prstGeom>
            <a:gradFill rotWithShape="0">
              <a:gsLst>
                <a:gs pos="0">
                  <a:srgbClr val="C8C8C8"/>
                </a:gs>
                <a:gs pos="100000">
                  <a:srgbClr val="FFFFFF"/>
                </a:gs>
              </a:gsLst>
              <a:lin ang="135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0000" tIns="46800" rIns="90000" bIns="46800"/>
            <a:lstStyle/>
            <a:p>
              <a:pPr algn="ctr">
                <a:lnSpc>
                  <a:spcPct val="100000"/>
                </a:lnSpc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000" b="1" i="1" dirty="0" err="1">
                  <a:solidFill>
                    <a:srgbClr val="2F1311"/>
                  </a:solidFill>
                </a:rPr>
                <a:t>Вторая</a:t>
              </a:r>
              <a:r>
                <a:rPr lang="en-GB" sz="2000" b="1" i="1" dirty="0">
                  <a:solidFill>
                    <a:srgbClr val="2F1311"/>
                  </a:solidFill>
                </a:rPr>
                <a:t> </a:t>
              </a:r>
              <a:r>
                <a:rPr lang="en-GB" sz="2000" b="1" i="1" dirty="0" err="1">
                  <a:solidFill>
                    <a:srgbClr val="2F1311"/>
                  </a:solidFill>
                </a:rPr>
                <a:t>группа</a:t>
              </a:r>
              <a:r>
                <a:rPr lang="en-GB" sz="2000" b="1" i="1" dirty="0">
                  <a:solidFill>
                    <a:srgbClr val="2F1311"/>
                  </a:solidFill>
                </a:rPr>
                <a:t> </a:t>
              </a:r>
              <a:r>
                <a:rPr lang="en-GB" sz="2000" b="1" i="1" dirty="0" err="1">
                  <a:solidFill>
                    <a:srgbClr val="2F1311"/>
                  </a:solidFill>
                </a:rPr>
                <a:t>признаков</a:t>
              </a:r>
              <a:r>
                <a:rPr lang="en-GB" sz="2000" b="1" i="1" dirty="0">
                  <a:solidFill>
                    <a:srgbClr val="2F1311"/>
                  </a:solidFill>
                </a:rPr>
                <a:t>:</a:t>
              </a:r>
            </a:p>
            <a:p>
              <a:pPr algn="ctr">
                <a:lnSpc>
                  <a:spcPct val="100000"/>
                </a:lnSpc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sz="2000" b="1" i="1" dirty="0">
                <a:solidFill>
                  <a:srgbClr val="2F1311"/>
                </a:solidFill>
              </a:endParaRPr>
            </a:p>
            <a:p>
              <a:pPr>
                <a:lnSpc>
                  <a:spcPct val="100000"/>
                </a:lnSpc>
                <a:buFont typeface="Arial" charset="0"/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1" i="1" dirty="0">
                  <a:solidFill>
                    <a:srgbClr val="2F1311"/>
                  </a:solidFill>
                </a:rPr>
                <a:t>  </a:t>
              </a:r>
              <a:r>
                <a:rPr lang="en-GB" b="1" i="1" dirty="0" err="1">
                  <a:solidFill>
                    <a:srgbClr val="2F1311"/>
                  </a:solidFill>
                </a:rPr>
                <a:t>уход</a:t>
              </a:r>
              <a:r>
                <a:rPr lang="en-GB" b="1" i="1" dirty="0">
                  <a:solidFill>
                    <a:srgbClr val="2F1311"/>
                  </a:solidFill>
                </a:rPr>
                <a:t> </a:t>
              </a:r>
              <a:r>
                <a:rPr lang="en-GB" b="1" i="1" dirty="0" err="1">
                  <a:solidFill>
                    <a:srgbClr val="2F1311"/>
                  </a:solidFill>
                </a:rPr>
                <a:t>от</a:t>
              </a:r>
              <a:r>
                <a:rPr lang="en-GB" b="1" i="1" dirty="0">
                  <a:solidFill>
                    <a:srgbClr val="2F1311"/>
                  </a:solidFill>
                </a:rPr>
                <a:t> </a:t>
              </a:r>
              <a:r>
                <a:rPr lang="en-GB" b="1" i="1" dirty="0" err="1">
                  <a:solidFill>
                    <a:srgbClr val="2F1311"/>
                  </a:solidFill>
                </a:rPr>
                <a:t>проблем</a:t>
              </a:r>
              <a:r>
                <a:rPr lang="en-GB" b="1" i="1" dirty="0">
                  <a:solidFill>
                    <a:srgbClr val="2F1311"/>
                  </a:solidFill>
                </a:rPr>
                <a:t> с </a:t>
              </a:r>
              <a:r>
                <a:rPr lang="en-GB" b="1" i="1" dirty="0" err="1">
                  <a:solidFill>
                    <a:srgbClr val="2F1311"/>
                  </a:solidFill>
                </a:rPr>
                <a:t>помощью</a:t>
              </a:r>
              <a:r>
                <a:rPr lang="en-GB" b="1" i="1" dirty="0">
                  <a:solidFill>
                    <a:srgbClr val="2F1311"/>
                  </a:solidFill>
                </a:rPr>
                <a:t> </a:t>
              </a:r>
              <a:r>
                <a:rPr lang="en-GB" b="1" i="1" dirty="0" err="1">
                  <a:solidFill>
                    <a:srgbClr val="2F1311"/>
                  </a:solidFill>
                </a:rPr>
                <a:t>алкоголя</a:t>
              </a:r>
              <a:r>
                <a:rPr lang="en-GB" b="1" i="1" dirty="0">
                  <a:solidFill>
                    <a:srgbClr val="2F1311"/>
                  </a:solidFill>
                </a:rPr>
                <a:t>, </a:t>
              </a:r>
              <a:r>
                <a:rPr lang="en-GB" b="1" i="1" dirty="0" err="1">
                  <a:solidFill>
                    <a:srgbClr val="2F1311"/>
                  </a:solidFill>
                </a:rPr>
                <a:t>наркотиков</a:t>
              </a:r>
              <a:r>
                <a:rPr lang="en-GB" b="1" i="1" dirty="0">
                  <a:solidFill>
                    <a:srgbClr val="2F1311"/>
                  </a:solidFill>
                </a:rPr>
                <a:t>, </a:t>
              </a:r>
              <a:r>
                <a:rPr lang="en-GB" b="1" i="1" dirty="0" err="1">
                  <a:solidFill>
                    <a:srgbClr val="2F1311"/>
                  </a:solidFill>
                </a:rPr>
                <a:t>токсических</a:t>
              </a:r>
              <a:r>
                <a:rPr lang="en-GB" b="1" i="1" dirty="0">
                  <a:solidFill>
                    <a:srgbClr val="2F1311"/>
                  </a:solidFill>
                </a:rPr>
                <a:t> </a:t>
              </a:r>
              <a:r>
                <a:rPr lang="en-GB" b="1" i="1" dirty="0" err="1">
                  <a:solidFill>
                    <a:srgbClr val="2F1311"/>
                  </a:solidFill>
                </a:rPr>
                <a:t>веществ</a:t>
              </a:r>
              <a:r>
                <a:rPr lang="en-GB" b="1" i="1" dirty="0">
                  <a:solidFill>
                    <a:srgbClr val="2F1311"/>
                  </a:solidFill>
                </a:rPr>
                <a:t>, </a:t>
              </a:r>
              <a:r>
                <a:rPr lang="en-GB" b="1" i="1" dirty="0" err="1">
                  <a:solidFill>
                    <a:srgbClr val="2F1311"/>
                  </a:solidFill>
                </a:rPr>
                <a:t>курение</a:t>
              </a:r>
              <a:r>
                <a:rPr lang="en-GB" b="1" i="1" dirty="0" smtClean="0">
                  <a:solidFill>
                    <a:srgbClr val="2F1311"/>
                  </a:solidFill>
                </a:rPr>
                <a:t>;</a:t>
              </a:r>
              <a:endParaRPr lang="ru-RU" b="1" i="1" dirty="0" smtClean="0">
                <a:solidFill>
                  <a:srgbClr val="2F1311"/>
                </a:solidFill>
              </a:endParaRPr>
            </a:p>
            <a:p>
              <a:pPr>
                <a:lnSpc>
                  <a:spcPct val="100000"/>
                </a:lnSpc>
                <a:buFont typeface="Arial" charset="0"/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b="1" i="1" dirty="0">
                <a:solidFill>
                  <a:srgbClr val="2F1311"/>
                </a:solidFill>
              </a:endParaRPr>
            </a:p>
            <a:p>
              <a:pPr>
                <a:lnSpc>
                  <a:spcPct val="100000"/>
                </a:lnSpc>
                <a:buFont typeface="Arial" charset="0"/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1" i="1" dirty="0">
                  <a:solidFill>
                    <a:srgbClr val="2F1311"/>
                  </a:solidFill>
                </a:rPr>
                <a:t>   </a:t>
              </a:r>
              <a:r>
                <a:rPr lang="en-GB" b="1" i="1" dirty="0" err="1">
                  <a:solidFill>
                    <a:srgbClr val="2F1311"/>
                  </a:solidFill>
                </a:rPr>
                <a:t>уход</a:t>
              </a:r>
              <a:r>
                <a:rPr lang="en-GB" b="1" i="1" dirty="0">
                  <a:solidFill>
                    <a:srgbClr val="2F1311"/>
                  </a:solidFill>
                </a:rPr>
                <a:t> </a:t>
              </a:r>
              <a:r>
                <a:rPr lang="en-GB" b="1" i="1" dirty="0" err="1">
                  <a:solidFill>
                    <a:srgbClr val="2F1311"/>
                  </a:solidFill>
                </a:rPr>
                <a:t>из</a:t>
              </a:r>
              <a:r>
                <a:rPr lang="en-GB" b="1" i="1" dirty="0">
                  <a:solidFill>
                    <a:srgbClr val="2F1311"/>
                  </a:solidFill>
                </a:rPr>
                <a:t> </a:t>
              </a:r>
              <a:r>
                <a:rPr lang="en-GB" b="1" i="1" dirty="0" err="1">
                  <a:solidFill>
                    <a:srgbClr val="2F1311"/>
                  </a:solidFill>
                </a:rPr>
                <a:t>семьи</a:t>
              </a:r>
              <a:r>
                <a:rPr lang="en-GB" b="1" i="1" dirty="0">
                  <a:solidFill>
                    <a:srgbClr val="2F1311"/>
                  </a:solidFill>
                </a:rPr>
                <a:t> в </a:t>
              </a:r>
              <a:r>
                <a:rPr lang="en-GB" b="1" i="1" dirty="0" err="1">
                  <a:solidFill>
                    <a:srgbClr val="2F1311"/>
                  </a:solidFill>
                </a:rPr>
                <a:t>подростковую</a:t>
              </a:r>
              <a:r>
                <a:rPr lang="en-GB" b="1" i="1" dirty="0">
                  <a:solidFill>
                    <a:srgbClr val="2F1311"/>
                  </a:solidFill>
                </a:rPr>
                <a:t> </a:t>
              </a:r>
              <a:r>
                <a:rPr lang="en-GB" b="1" i="1" dirty="0" err="1">
                  <a:solidFill>
                    <a:srgbClr val="2F1311"/>
                  </a:solidFill>
                </a:rPr>
                <a:t>криминогенную</a:t>
              </a:r>
              <a:r>
                <a:rPr lang="en-GB" b="1" i="1" dirty="0">
                  <a:solidFill>
                    <a:srgbClr val="2F1311"/>
                  </a:solidFill>
                </a:rPr>
                <a:t> </a:t>
              </a:r>
              <a:r>
                <a:rPr lang="en-GB" b="1" i="1" dirty="0" err="1">
                  <a:solidFill>
                    <a:srgbClr val="2F1311"/>
                  </a:solidFill>
                </a:rPr>
                <a:t>среду</a:t>
              </a:r>
              <a:r>
                <a:rPr lang="en-GB" b="1" i="1" dirty="0">
                  <a:solidFill>
                    <a:srgbClr val="2F1311"/>
                  </a:solidFill>
                </a:rPr>
                <a:t>: </a:t>
              </a:r>
              <a:r>
                <a:rPr lang="en-GB" b="1" i="1" dirty="0" err="1">
                  <a:solidFill>
                    <a:srgbClr val="2F1311"/>
                  </a:solidFill>
                </a:rPr>
                <a:t>самоутверждение</a:t>
              </a:r>
              <a:r>
                <a:rPr lang="en-GB" b="1" i="1" dirty="0">
                  <a:solidFill>
                    <a:srgbClr val="2F1311"/>
                  </a:solidFill>
                </a:rPr>
                <a:t> в </a:t>
              </a:r>
              <a:r>
                <a:rPr lang="en-GB" b="1" i="1" dirty="0" err="1">
                  <a:solidFill>
                    <a:srgbClr val="2F1311"/>
                  </a:solidFill>
                </a:rPr>
                <a:t>такой</a:t>
              </a:r>
              <a:r>
                <a:rPr lang="en-GB" b="1" i="1" dirty="0">
                  <a:solidFill>
                    <a:srgbClr val="2F1311"/>
                  </a:solidFill>
                </a:rPr>
                <a:t> </a:t>
              </a:r>
              <a:r>
                <a:rPr lang="en-GB" b="1" i="1" dirty="0" err="1">
                  <a:solidFill>
                    <a:srgbClr val="2F1311"/>
                  </a:solidFill>
                </a:rPr>
                <a:t>среде</a:t>
              </a:r>
              <a:r>
                <a:rPr lang="en-GB" b="1" i="1" dirty="0">
                  <a:solidFill>
                    <a:srgbClr val="2F1311"/>
                  </a:solidFill>
                </a:rPr>
                <a:t> </a:t>
              </a:r>
              <a:r>
                <a:rPr lang="en-GB" b="1" i="1" dirty="0" err="1">
                  <a:solidFill>
                    <a:srgbClr val="2F1311"/>
                  </a:solidFill>
                </a:rPr>
                <a:t>своими</a:t>
              </a:r>
              <a:r>
                <a:rPr lang="en-GB" b="1" i="1" dirty="0">
                  <a:solidFill>
                    <a:srgbClr val="2F1311"/>
                  </a:solidFill>
                </a:rPr>
                <a:t> </a:t>
              </a:r>
              <a:r>
                <a:rPr lang="en-GB" b="1" i="1" dirty="0" err="1">
                  <a:solidFill>
                    <a:srgbClr val="2F1311"/>
                  </a:solidFill>
                </a:rPr>
                <a:t>отрицательными</a:t>
              </a:r>
              <a:r>
                <a:rPr lang="en-GB" b="1" i="1" dirty="0">
                  <a:solidFill>
                    <a:srgbClr val="2F1311"/>
                  </a:solidFill>
                </a:rPr>
                <a:t> </a:t>
              </a:r>
              <a:r>
                <a:rPr lang="en-GB" b="1" i="1" dirty="0" err="1">
                  <a:solidFill>
                    <a:srgbClr val="2F1311"/>
                  </a:solidFill>
                </a:rPr>
                <a:t>проявлениями</a:t>
              </a:r>
              <a:r>
                <a:rPr lang="en-GB" b="1" i="1" dirty="0">
                  <a:solidFill>
                    <a:srgbClr val="2F1311"/>
                  </a:solidFill>
                </a:rPr>
                <a:t>, </a:t>
              </a:r>
              <a:r>
                <a:rPr lang="en-GB" b="1" i="1" dirty="0" err="1">
                  <a:solidFill>
                    <a:srgbClr val="2F1311"/>
                  </a:solidFill>
                </a:rPr>
                <a:t>участие</a:t>
              </a:r>
              <a:r>
                <a:rPr lang="en-GB" b="1" i="1" dirty="0">
                  <a:solidFill>
                    <a:srgbClr val="2F1311"/>
                  </a:solidFill>
                </a:rPr>
                <a:t> в </a:t>
              </a:r>
              <a:r>
                <a:rPr lang="en-GB" b="1" i="1" dirty="0" err="1">
                  <a:solidFill>
                    <a:srgbClr val="2F1311"/>
                  </a:solidFill>
                </a:rPr>
                <a:t>групповых</a:t>
              </a:r>
              <a:r>
                <a:rPr lang="en-GB" b="1" i="1" dirty="0">
                  <a:solidFill>
                    <a:srgbClr val="2F1311"/>
                  </a:solidFill>
                </a:rPr>
                <a:t> </a:t>
              </a:r>
              <a:r>
                <a:rPr lang="en-GB" b="1" i="1" dirty="0" err="1">
                  <a:solidFill>
                    <a:srgbClr val="2F1311"/>
                  </a:solidFill>
                </a:rPr>
                <a:t>преступлениях</a:t>
              </a:r>
              <a:r>
                <a:rPr lang="en-GB" b="1" i="1" dirty="0">
                  <a:solidFill>
                    <a:srgbClr val="2F1311"/>
                  </a:solidFill>
                </a:rPr>
                <a:t>, </a:t>
              </a:r>
              <a:r>
                <a:rPr lang="en-GB" b="1" i="1" dirty="0" err="1">
                  <a:solidFill>
                    <a:srgbClr val="2F1311"/>
                  </a:solidFill>
                </a:rPr>
                <a:t>хулиганство</a:t>
              </a:r>
              <a:r>
                <a:rPr lang="en-GB" b="1" i="1" dirty="0">
                  <a:solidFill>
                    <a:srgbClr val="2F1311"/>
                  </a:solidFill>
                </a:rPr>
                <a:t>, </a:t>
              </a:r>
              <a:r>
                <a:rPr lang="en-GB" b="1" i="1" dirty="0" err="1">
                  <a:solidFill>
                    <a:srgbClr val="2F1311"/>
                  </a:solidFill>
                </a:rPr>
                <a:t>кражи</a:t>
              </a:r>
              <a:r>
                <a:rPr lang="en-GB" b="1" i="1" dirty="0">
                  <a:solidFill>
                    <a:srgbClr val="2F1311"/>
                  </a:solidFill>
                </a:rPr>
                <a:t>, </a:t>
              </a:r>
              <a:r>
                <a:rPr lang="en-GB" b="1" i="1" dirty="0" err="1">
                  <a:solidFill>
                    <a:srgbClr val="2F1311"/>
                  </a:solidFill>
                </a:rPr>
                <a:t>попрошайничество</a:t>
              </a:r>
              <a:r>
                <a:rPr lang="en-GB" b="1" i="1" dirty="0">
                  <a:solidFill>
                    <a:srgbClr val="2F1311"/>
                  </a:solidFill>
                </a:rPr>
                <a:t>, </a:t>
              </a:r>
              <a:r>
                <a:rPr lang="en-GB" b="1" i="1" dirty="0" err="1">
                  <a:solidFill>
                    <a:srgbClr val="2F1311"/>
                  </a:solidFill>
                </a:rPr>
                <a:t>вымогательство</a:t>
              </a:r>
              <a:r>
                <a:rPr lang="en-GB" b="1" i="1" dirty="0">
                  <a:solidFill>
                    <a:srgbClr val="2F1311"/>
                  </a:solidFill>
                </a:rPr>
                <a:t>, </a:t>
              </a:r>
              <a:r>
                <a:rPr lang="en-GB" b="1" i="1" dirty="0" err="1">
                  <a:solidFill>
                    <a:srgbClr val="2F1311"/>
                  </a:solidFill>
                </a:rPr>
                <a:t>рэкет</a:t>
              </a:r>
              <a:r>
                <a:rPr lang="en-GB" b="1" i="1" dirty="0">
                  <a:solidFill>
                    <a:srgbClr val="2F1311"/>
                  </a:solidFill>
                </a:rPr>
                <a:t>, </a:t>
              </a:r>
              <a:r>
                <a:rPr lang="en-GB" b="1" i="1" dirty="0" err="1">
                  <a:solidFill>
                    <a:srgbClr val="2F1311"/>
                  </a:solidFill>
                </a:rPr>
                <a:t>бродяжничество</a:t>
              </a:r>
              <a:r>
                <a:rPr lang="en-GB" b="1" i="1" dirty="0" smtClean="0">
                  <a:solidFill>
                    <a:srgbClr val="2F1311"/>
                  </a:solidFill>
                </a:rPr>
                <a:t>;</a:t>
              </a:r>
              <a:endParaRPr lang="ru-RU" b="1" i="1" dirty="0" smtClean="0">
                <a:solidFill>
                  <a:srgbClr val="2F1311"/>
                </a:solidFill>
              </a:endParaRPr>
            </a:p>
            <a:p>
              <a:pPr>
                <a:lnSpc>
                  <a:spcPct val="100000"/>
                </a:lnSpc>
                <a:buFont typeface="Arial" charset="0"/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b="1" i="1" dirty="0">
                <a:solidFill>
                  <a:srgbClr val="2F1311"/>
                </a:solidFill>
              </a:endParaRPr>
            </a:p>
            <a:p>
              <a:pPr>
                <a:lnSpc>
                  <a:spcPct val="100000"/>
                </a:lnSpc>
                <a:buFont typeface="Arial" charset="0"/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1" i="1" dirty="0">
                  <a:solidFill>
                    <a:srgbClr val="2F1311"/>
                  </a:solidFill>
                </a:rPr>
                <a:t> </a:t>
              </a:r>
              <a:r>
                <a:rPr lang="en-GB" b="1" i="1" dirty="0" err="1">
                  <a:solidFill>
                    <a:srgbClr val="2F1311"/>
                  </a:solidFill>
                </a:rPr>
                <a:t>ранняя</a:t>
              </a:r>
              <a:r>
                <a:rPr lang="en-GB" b="1" i="1" dirty="0">
                  <a:solidFill>
                    <a:srgbClr val="2F1311"/>
                  </a:solidFill>
                </a:rPr>
                <a:t> </a:t>
              </a:r>
              <a:r>
                <a:rPr lang="en-GB" b="1" i="1" dirty="0" err="1">
                  <a:solidFill>
                    <a:srgbClr val="2F1311"/>
                  </a:solidFill>
                </a:rPr>
                <a:t>половая</a:t>
              </a:r>
              <a:r>
                <a:rPr lang="en-GB" b="1" i="1" dirty="0">
                  <a:solidFill>
                    <a:srgbClr val="2F1311"/>
                  </a:solidFill>
                </a:rPr>
                <a:t> </a:t>
              </a:r>
              <a:r>
                <a:rPr lang="en-GB" b="1" i="1" dirty="0" err="1">
                  <a:solidFill>
                    <a:srgbClr val="2F1311"/>
                  </a:solidFill>
                </a:rPr>
                <a:t>жизнь</a:t>
              </a:r>
              <a:r>
                <a:rPr lang="en-GB" b="1" i="1" dirty="0">
                  <a:solidFill>
                    <a:srgbClr val="2F1311"/>
                  </a:solidFill>
                </a:rPr>
                <a:t> </a:t>
              </a:r>
              <a:r>
                <a:rPr lang="en-GB" b="1" i="1" dirty="0" err="1">
                  <a:solidFill>
                    <a:srgbClr val="2F1311"/>
                  </a:solidFill>
                </a:rPr>
                <a:t>или</a:t>
              </a:r>
              <a:r>
                <a:rPr lang="en-GB" b="1" i="1" dirty="0">
                  <a:solidFill>
                    <a:srgbClr val="2F1311"/>
                  </a:solidFill>
                </a:rPr>
                <a:t> </a:t>
              </a:r>
              <a:r>
                <a:rPr lang="en-GB" b="1" i="1" dirty="0" err="1">
                  <a:solidFill>
                    <a:srgbClr val="2F1311"/>
                  </a:solidFill>
                </a:rPr>
                <a:t>брак</a:t>
              </a:r>
              <a:r>
                <a:rPr lang="en-GB" b="1" i="1" dirty="0">
                  <a:solidFill>
                    <a:srgbClr val="2F1311"/>
                  </a:solidFill>
                </a:rPr>
                <a:t> </a:t>
              </a:r>
              <a:r>
                <a:rPr lang="en-GB" b="1" i="1" dirty="0" err="1">
                  <a:solidFill>
                    <a:srgbClr val="2F1311"/>
                  </a:solidFill>
                </a:rPr>
                <a:t>как</a:t>
              </a:r>
              <a:r>
                <a:rPr lang="en-GB" b="1" i="1" dirty="0">
                  <a:solidFill>
                    <a:srgbClr val="2F1311"/>
                  </a:solidFill>
                </a:rPr>
                <a:t> </a:t>
              </a:r>
              <a:r>
                <a:rPr lang="en-GB" b="1" i="1" dirty="0" err="1">
                  <a:solidFill>
                    <a:srgbClr val="2F1311"/>
                  </a:solidFill>
                </a:rPr>
                <a:t>выход</a:t>
              </a:r>
              <a:r>
                <a:rPr lang="en-GB" b="1" i="1" dirty="0">
                  <a:solidFill>
                    <a:srgbClr val="2F1311"/>
                  </a:solidFill>
                </a:rPr>
                <a:t> </a:t>
              </a:r>
              <a:r>
                <a:rPr lang="en-GB" b="1" i="1" dirty="0" err="1">
                  <a:solidFill>
                    <a:srgbClr val="2F1311"/>
                  </a:solidFill>
                </a:rPr>
                <a:t>из</a:t>
              </a:r>
              <a:r>
                <a:rPr lang="en-GB" b="1" i="1" dirty="0">
                  <a:solidFill>
                    <a:srgbClr val="2F1311"/>
                  </a:solidFill>
                </a:rPr>
                <a:t> </a:t>
              </a:r>
              <a:r>
                <a:rPr lang="en-GB" b="1" i="1" dirty="0" err="1">
                  <a:solidFill>
                    <a:srgbClr val="2F1311"/>
                  </a:solidFill>
                </a:rPr>
                <a:t>такой</a:t>
              </a:r>
              <a:r>
                <a:rPr lang="en-GB" b="1" i="1" dirty="0">
                  <a:solidFill>
                    <a:srgbClr val="2F1311"/>
                  </a:solidFill>
                </a:rPr>
                <a:t> </a:t>
              </a:r>
              <a:r>
                <a:rPr lang="en-GB" b="1" i="1" dirty="0" err="1">
                  <a:solidFill>
                    <a:srgbClr val="2F1311"/>
                  </a:solidFill>
                </a:rPr>
                <a:t>обстановки</a:t>
              </a:r>
              <a:r>
                <a:rPr lang="en-GB" b="1" i="1" dirty="0">
                  <a:solidFill>
                    <a:srgbClr val="2F1311"/>
                  </a:solidFill>
                </a:rPr>
                <a:t> в </a:t>
              </a:r>
              <a:r>
                <a:rPr lang="en-GB" b="1" i="1" dirty="0" err="1">
                  <a:solidFill>
                    <a:srgbClr val="2F1311"/>
                  </a:solidFill>
                </a:rPr>
                <a:t>семье</a:t>
              </a:r>
              <a:r>
                <a:rPr lang="en-GB" b="1" i="1" dirty="0">
                  <a:solidFill>
                    <a:srgbClr val="2F1311"/>
                  </a:solidFill>
                </a:rPr>
                <a:t>, </a:t>
              </a:r>
              <a:r>
                <a:rPr lang="en-GB" b="1" i="1" dirty="0" err="1">
                  <a:solidFill>
                    <a:srgbClr val="2F1311"/>
                  </a:solidFill>
                </a:rPr>
                <a:t>сожительство</a:t>
              </a:r>
              <a:r>
                <a:rPr lang="en-GB" b="1" i="1" dirty="0">
                  <a:solidFill>
                    <a:srgbClr val="2F1311"/>
                  </a:solidFill>
                </a:rPr>
                <a:t>, </a:t>
              </a:r>
              <a:r>
                <a:rPr lang="en-GB" b="1" i="1" dirty="0" err="1">
                  <a:solidFill>
                    <a:srgbClr val="2F1311"/>
                  </a:solidFill>
                </a:rPr>
                <a:t>проституция</a:t>
              </a:r>
              <a:r>
                <a:rPr lang="en-GB" b="1" i="1" dirty="0">
                  <a:solidFill>
                    <a:srgbClr val="2F1311"/>
                  </a:solidFill>
                </a:rPr>
                <a:t> </a:t>
              </a:r>
              <a:r>
                <a:rPr lang="en-GB" b="1" i="1" dirty="0" err="1">
                  <a:solidFill>
                    <a:srgbClr val="2F1311"/>
                  </a:solidFill>
                </a:rPr>
                <a:t>как</a:t>
              </a:r>
              <a:r>
                <a:rPr lang="en-GB" b="1" i="1" dirty="0">
                  <a:solidFill>
                    <a:srgbClr val="2F1311"/>
                  </a:solidFill>
                </a:rPr>
                <a:t> </a:t>
              </a:r>
              <a:r>
                <a:rPr lang="en-GB" b="1" i="1" dirty="0" err="1">
                  <a:solidFill>
                    <a:srgbClr val="2F1311"/>
                  </a:solidFill>
                </a:rPr>
                <a:t>способ</a:t>
              </a:r>
              <a:r>
                <a:rPr lang="en-GB" b="1" i="1" dirty="0">
                  <a:solidFill>
                    <a:srgbClr val="2F1311"/>
                  </a:solidFill>
                </a:rPr>
                <a:t> </a:t>
              </a:r>
              <a:r>
                <a:rPr lang="en-GB" b="1" i="1" dirty="0" err="1">
                  <a:solidFill>
                    <a:srgbClr val="2F1311"/>
                  </a:solidFill>
                </a:rPr>
                <a:t>проведения</a:t>
              </a:r>
              <a:r>
                <a:rPr lang="en-GB" b="1" i="1" dirty="0">
                  <a:solidFill>
                    <a:srgbClr val="2F1311"/>
                  </a:solidFill>
                </a:rPr>
                <a:t> </a:t>
              </a:r>
              <a:r>
                <a:rPr lang="en-GB" b="1" i="1" dirty="0" err="1">
                  <a:solidFill>
                    <a:srgbClr val="2F1311"/>
                  </a:solidFill>
                </a:rPr>
                <a:t>свободного</a:t>
              </a:r>
              <a:r>
                <a:rPr lang="en-GB" b="1" i="1" dirty="0">
                  <a:solidFill>
                    <a:srgbClr val="2F1311"/>
                  </a:solidFill>
                </a:rPr>
                <a:t> </a:t>
              </a:r>
              <a:r>
                <a:rPr lang="en-GB" b="1" i="1" dirty="0" err="1">
                  <a:solidFill>
                    <a:srgbClr val="2F1311"/>
                  </a:solidFill>
                </a:rPr>
                <a:t>времени</a:t>
              </a:r>
              <a:r>
                <a:rPr lang="en-GB" b="1" i="1" dirty="0">
                  <a:solidFill>
                    <a:srgbClr val="2F1311"/>
                  </a:solidFill>
                </a:rPr>
                <a:t> и </a:t>
              </a:r>
              <a:r>
                <a:rPr lang="en-GB" b="1" i="1" dirty="0" err="1">
                  <a:solidFill>
                    <a:srgbClr val="2F1311"/>
                  </a:solidFill>
                </a:rPr>
                <a:t>как</a:t>
              </a:r>
              <a:r>
                <a:rPr lang="en-GB" b="1" i="1" dirty="0">
                  <a:solidFill>
                    <a:srgbClr val="2F1311"/>
                  </a:solidFill>
                </a:rPr>
                <a:t> </a:t>
              </a:r>
              <a:r>
                <a:rPr lang="en-GB" b="1" i="1" dirty="0" err="1">
                  <a:solidFill>
                    <a:srgbClr val="2F1311"/>
                  </a:solidFill>
                </a:rPr>
                <a:t>способ</a:t>
              </a:r>
              <a:r>
                <a:rPr lang="en-GB" b="1" i="1" dirty="0">
                  <a:solidFill>
                    <a:srgbClr val="2F1311"/>
                  </a:solidFill>
                </a:rPr>
                <a:t> </a:t>
              </a:r>
              <a:r>
                <a:rPr lang="en-GB" b="1" i="1" dirty="0" err="1">
                  <a:solidFill>
                    <a:srgbClr val="2F1311"/>
                  </a:solidFill>
                </a:rPr>
                <a:t>проживания</a:t>
              </a:r>
              <a:r>
                <a:rPr lang="en-GB" b="1" i="1" dirty="0">
                  <a:solidFill>
                    <a:srgbClr val="2F1311"/>
                  </a:solidFill>
                </a:rPr>
                <a:t>;</a:t>
              </a:r>
            </a:p>
            <a:p>
              <a:pPr>
                <a:lnSpc>
                  <a:spcPct val="100000"/>
                </a:lnSpc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b="1" i="1" dirty="0">
                <a:solidFill>
                  <a:srgbClr val="2F1311"/>
                </a:solidFill>
              </a:endParaRPr>
            </a:p>
          </p:txBody>
        </p:sp>
      </p:grpSp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61225" y="908720"/>
            <a:ext cx="1882775" cy="1943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695" y="260350"/>
            <a:ext cx="8855076" cy="6597651"/>
            <a:chOff x="-158" y="163"/>
            <a:chExt cx="5578" cy="4156"/>
          </a:xfrm>
        </p:grpSpPr>
        <p:sp>
          <p:nvSpPr>
            <p:cNvPr id="9219" name="AutoShape 2"/>
            <p:cNvSpPr>
              <a:spLocks noChangeArrowheads="1"/>
            </p:cNvSpPr>
            <p:nvPr/>
          </p:nvSpPr>
          <p:spPr bwMode="auto">
            <a:xfrm>
              <a:off x="-158" y="163"/>
              <a:ext cx="5578" cy="4156"/>
            </a:xfrm>
            <a:prstGeom prst="verticalScroll">
              <a:avLst>
                <a:gd name="adj" fmla="val 12500"/>
              </a:avLst>
            </a:prstGeom>
            <a:gradFill rotWithShape="0">
              <a:gsLst>
                <a:gs pos="0">
                  <a:srgbClr val="C8C8C8"/>
                </a:gs>
                <a:gs pos="100000">
                  <a:srgbClr val="FFFFFF"/>
                </a:gs>
              </a:gsLst>
              <a:lin ang="13500000" scaled="1"/>
            </a:gradFill>
            <a:ln w="5724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0" name="Text Box 3"/>
            <p:cNvSpPr txBox="1">
              <a:spLocks noChangeArrowheads="1"/>
            </p:cNvSpPr>
            <p:nvPr/>
          </p:nvSpPr>
          <p:spPr bwMode="auto">
            <a:xfrm>
              <a:off x="680" y="708"/>
              <a:ext cx="4082" cy="3372"/>
            </a:xfrm>
            <a:prstGeom prst="rect">
              <a:avLst/>
            </a:prstGeom>
            <a:gradFill rotWithShape="0">
              <a:gsLst>
                <a:gs pos="0">
                  <a:srgbClr val="C8C8C8"/>
                </a:gs>
                <a:gs pos="100000">
                  <a:srgbClr val="FFFFFF"/>
                </a:gs>
              </a:gsLst>
              <a:lin ang="1350000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0000" tIns="46800" rIns="90000" bIns="46800"/>
            <a:lstStyle/>
            <a:p>
              <a:pPr>
                <a:lnSpc>
                  <a:spcPct val="100000"/>
                </a:lnSpc>
                <a:buFont typeface="Arial" charset="0"/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1" dirty="0" err="1">
                  <a:solidFill>
                    <a:srgbClr val="2F1311"/>
                  </a:solidFill>
                </a:rPr>
                <a:t>безнаказанность</a:t>
              </a:r>
              <a:r>
                <a:rPr lang="en-GB" b="1" dirty="0">
                  <a:solidFill>
                    <a:srgbClr val="2F1311"/>
                  </a:solidFill>
                </a:rPr>
                <a:t>, </a:t>
              </a:r>
              <a:r>
                <a:rPr lang="en-GB" b="1" dirty="0" err="1">
                  <a:solidFill>
                    <a:srgbClr val="2F1311"/>
                  </a:solidFill>
                </a:rPr>
                <a:t>жестокость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по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отношению</a:t>
              </a:r>
              <a:r>
                <a:rPr lang="en-GB" b="1" dirty="0">
                  <a:solidFill>
                    <a:srgbClr val="2F1311"/>
                  </a:solidFill>
                </a:rPr>
                <a:t> к </a:t>
              </a:r>
              <a:r>
                <a:rPr lang="en-GB" b="1" dirty="0" err="1">
                  <a:solidFill>
                    <a:srgbClr val="2F1311"/>
                  </a:solidFill>
                </a:rPr>
                <a:t>животным</a:t>
              </a:r>
              <a:r>
                <a:rPr lang="en-GB" b="1" dirty="0">
                  <a:solidFill>
                    <a:srgbClr val="2F1311"/>
                  </a:solidFill>
                </a:rPr>
                <a:t>, </a:t>
              </a:r>
              <a:r>
                <a:rPr lang="en-GB" b="1" dirty="0" err="1">
                  <a:solidFill>
                    <a:srgbClr val="2F1311"/>
                  </a:solidFill>
                </a:rPr>
                <a:t>сверстникам</a:t>
              </a:r>
              <a:r>
                <a:rPr lang="en-GB" b="1" dirty="0">
                  <a:solidFill>
                    <a:srgbClr val="2F1311"/>
                  </a:solidFill>
                </a:rPr>
                <a:t>,   </a:t>
              </a:r>
              <a:r>
                <a:rPr lang="en-GB" b="1" dirty="0" err="1">
                  <a:solidFill>
                    <a:srgbClr val="2F1311"/>
                  </a:solidFill>
                </a:rPr>
                <a:t>взрослым</a:t>
              </a:r>
              <a:r>
                <a:rPr lang="en-GB" b="1" dirty="0">
                  <a:solidFill>
                    <a:srgbClr val="2F1311"/>
                  </a:solidFill>
                </a:rPr>
                <a:t>,   </a:t>
              </a:r>
              <a:r>
                <a:rPr lang="en-GB" b="1" dirty="0" err="1">
                  <a:solidFill>
                    <a:srgbClr val="2F1311"/>
                  </a:solidFill>
                </a:rPr>
                <a:t>самодовольство</a:t>
              </a:r>
              <a:r>
                <a:rPr lang="en-GB" b="1" dirty="0">
                  <a:solidFill>
                    <a:srgbClr val="2F1311"/>
                  </a:solidFill>
                </a:rPr>
                <a:t>,   </a:t>
              </a:r>
              <a:r>
                <a:rPr lang="en-GB" b="1" dirty="0" err="1">
                  <a:solidFill>
                    <a:srgbClr val="2F1311"/>
                  </a:solidFill>
                </a:rPr>
                <a:t>бравада</a:t>
              </a:r>
              <a:r>
                <a:rPr lang="en-GB" b="1" dirty="0">
                  <a:solidFill>
                    <a:srgbClr val="2F1311"/>
                  </a:solidFill>
                </a:rPr>
                <a:t>,   </a:t>
              </a:r>
              <a:r>
                <a:rPr lang="en-GB" b="1" dirty="0" err="1">
                  <a:solidFill>
                    <a:srgbClr val="2F1311"/>
                  </a:solidFill>
                </a:rPr>
                <a:t>хвастовство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своими</a:t>
              </a:r>
              <a:r>
                <a:rPr lang="en-GB" b="1" dirty="0">
                  <a:solidFill>
                    <a:srgbClr val="2F1311"/>
                  </a:solidFill>
                </a:rPr>
                <a:t> «</a:t>
              </a:r>
              <a:r>
                <a:rPr lang="en-GB" b="1" dirty="0" err="1">
                  <a:solidFill>
                    <a:srgbClr val="2F1311"/>
                  </a:solidFill>
                </a:rPr>
                <a:t>подвигами</a:t>
              </a:r>
              <a:r>
                <a:rPr lang="en-GB" b="1" dirty="0">
                  <a:solidFill>
                    <a:srgbClr val="2F1311"/>
                  </a:solidFill>
                </a:rPr>
                <a:t>», </a:t>
              </a:r>
              <a:r>
                <a:rPr lang="en-GB" b="1" dirty="0" err="1">
                  <a:solidFill>
                    <a:srgbClr val="2F1311"/>
                  </a:solidFill>
                </a:rPr>
                <a:t>страсть</a:t>
              </a:r>
              <a:r>
                <a:rPr lang="en-GB" b="1" dirty="0">
                  <a:solidFill>
                    <a:srgbClr val="2F1311"/>
                  </a:solidFill>
                </a:rPr>
                <a:t> к </a:t>
              </a:r>
              <a:r>
                <a:rPr lang="en-GB" b="1" dirty="0" err="1">
                  <a:solidFill>
                    <a:srgbClr val="2F1311"/>
                  </a:solidFill>
                </a:rPr>
                <a:t>приключениям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как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интересному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способу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препровождения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свободного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времени</a:t>
              </a:r>
              <a:r>
                <a:rPr lang="en-GB" b="1" dirty="0" smtClean="0">
                  <a:solidFill>
                    <a:srgbClr val="2F1311"/>
                  </a:solidFill>
                </a:rPr>
                <a:t>;</a:t>
              </a:r>
              <a:endParaRPr lang="ru-RU" b="1" dirty="0" smtClean="0">
                <a:solidFill>
                  <a:srgbClr val="2F1311"/>
                </a:solidFill>
              </a:endParaRPr>
            </a:p>
            <a:p>
              <a:pPr>
                <a:lnSpc>
                  <a:spcPct val="100000"/>
                </a:lnSpc>
                <a:buFont typeface="Arial" charset="0"/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b="1" dirty="0">
                <a:solidFill>
                  <a:srgbClr val="2F1311"/>
                </a:solidFill>
              </a:endParaRPr>
            </a:p>
            <a:p>
              <a:pPr>
                <a:lnSpc>
                  <a:spcPct val="100000"/>
                </a:lnSpc>
                <a:buFont typeface="Arial" charset="0"/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1" dirty="0">
                  <a:solidFill>
                    <a:srgbClr val="2F1311"/>
                  </a:solidFill>
                </a:rPr>
                <a:t>  </a:t>
              </a:r>
              <a:r>
                <a:rPr lang="en-GB" b="1" dirty="0" err="1">
                  <a:solidFill>
                    <a:srgbClr val="2F1311"/>
                  </a:solidFill>
                </a:rPr>
                <a:t>психологический</a:t>
              </a:r>
              <a:r>
                <a:rPr lang="en-GB" b="1" dirty="0">
                  <a:solidFill>
                    <a:srgbClr val="2F1311"/>
                  </a:solidFill>
                </a:rPr>
                <a:t>   </a:t>
              </a:r>
              <a:r>
                <a:rPr lang="en-GB" b="1" dirty="0" err="1">
                  <a:solidFill>
                    <a:srgbClr val="2F1311"/>
                  </a:solidFill>
                </a:rPr>
                <a:t>травматизм</a:t>
              </a:r>
              <a:r>
                <a:rPr lang="en-GB" b="1" dirty="0">
                  <a:solidFill>
                    <a:srgbClr val="2F1311"/>
                  </a:solidFill>
                </a:rPr>
                <a:t>,   </a:t>
              </a:r>
              <a:r>
                <a:rPr lang="en-GB" b="1" dirty="0" err="1">
                  <a:solidFill>
                    <a:srgbClr val="2F1311"/>
                  </a:solidFill>
                </a:rPr>
                <a:t>психологический</a:t>
              </a:r>
              <a:r>
                <a:rPr lang="en-GB" b="1" dirty="0">
                  <a:solidFill>
                    <a:srgbClr val="2F1311"/>
                  </a:solidFill>
                </a:rPr>
                <a:t>   </a:t>
              </a:r>
              <a:r>
                <a:rPr lang="en-GB" b="1" dirty="0" err="1">
                  <a:solidFill>
                    <a:srgbClr val="2F1311"/>
                  </a:solidFill>
                </a:rPr>
                <a:t>дискомфорт</a:t>
              </a:r>
              <a:r>
                <a:rPr lang="en-GB" b="1" dirty="0">
                  <a:solidFill>
                    <a:srgbClr val="2F1311"/>
                  </a:solidFill>
                </a:rPr>
                <a:t>, </a:t>
              </a:r>
              <a:r>
                <a:rPr lang="en-GB" b="1" dirty="0" err="1">
                  <a:solidFill>
                    <a:srgbClr val="2F1311"/>
                  </a:solidFill>
                </a:rPr>
                <a:t>педагогическая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запущенность</a:t>
              </a:r>
              <a:r>
                <a:rPr lang="en-GB" b="1" dirty="0">
                  <a:solidFill>
                    <a:srgbClr val="2F1311"/>
                  </a:solidFill>
                </a:rPr>
                <a:t> и </a:t>
              </a:r>
              <a:r>
                <a:rPr lang="en-GB" b="1" dirty="0" err="1">
                  <a:solidFill>
                    <a:srgbClr val="2F1311"/>
                  </a:solidFill>
                </a:rPr>
                <a:t>как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следствие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отставание</a:t>
              </a:r>
              <a:r>
                <a:rPr lang="en-GB" b="1" dirty="0">
                  <a:solidFill>
                    <a:srgbClr val="2F1311"/>
                  </a:solidFill>
                </a:rPr>
                <a:t> в </a:t>
              </a:r>
              <a:r>
                <a:rPr lang="en-GB" b="1" dirty="0" err="1">
                  <a:solidFill>
                    <a:srgbClr val="2F1311"/>
                  </a:solidFill>
                </a:rPr>
                <a:t>развитии</a:t>
              </a:r>
              <a:r>
                <a:rPr lang="en-GB" b="1" dirty="0">
                  <a:solidFill>
                    <a:srgbClr val="2F1311"/>
                  </a:solidFill>
                </a:rPr>
                <a:t>, </a:t>
              </a:r>
              <a:r>
                <a:rPr lang="en-GB" b="1" dirty="0" err="1">
                  <a:solidFill>
                    <a:srgbClr val="2F1311"/>
                  </a:solidFill>
                </a:rPr>
                <a:t>общение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со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случайными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сообществами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подростков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для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компенсации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дефицита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общения</a:t>
              </a:r>
              <a:r>
                <a:rPr lang="en-GB" b="1" dirty="0" smtClean="0">
                  <a:solidFill>
                    <a:srgbClr val="2F1311"/>
                  </a:solidFill>
                </a:rPr>
                <a:t>;</a:t>
              </a:r>
              <a:endParaRPr lang="ru-RU" b="1" dirty="0" smtClean="0">
                <a:solidFill>
                  <a:srgbClr val="2F1311"/>
                </a:solidFill>
              </a:endParaRPr>
            </a:p>
            <a:p>
              <a:pPr>
                <a:lnSpc>
                  <a:spcPct val="100000"/>
                </a:lnSpc>
                <a:buFont typeface="Arial" charset="0"/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b="1" dirty="0">
                <a:solidFill>
                  <a:srgbClr val="2F1311"/>
                </a:solidFill>
              </a:endParaRPr>
            </a:p>
            <a:p>
              <a:pPr>
                <a:lnSpc>
                  <a:spcPct val="100000"/>
                </a:lnSpc>
                <a:buFont typeface="Arial" charset="0"/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1" dirty="0">
                  <a:solidFill>
                    <a:srgbClr val="2F1311"/>
                  </a:solidFill>
                </a:rPr>
                <a:t>  </a:t>
              </a:r>
              <a:r>
                <a:rPr lang="en-GB" b="1" dirty="0" err="1">
                  <a:solidFill>
                    <a:srgbClr val="2F1311"/>
                  </a:solidFill>
                </a:rPr>
                <a:t>правонарушения</a:t>
              </a:r>
              <a:r>
                <a:rPr lang="en-GB" b="1" dirty="0">
                  <a:solidFill>
                    <a:srgbClr val="2F1311"/>
                  </a:solidFill>
                </a:rPr>
                <a:t> (</a:t>
              </a:r>
              <a:r>
                <a:rPr lang="en-GB" b="1" dirty="0" err="1">
                  <a:solidFill>
                    <a:srgbClr val="2F1311"/>
                  </a:solidFill>
                </a:rPr>
                <a:t>разбои</a:t>
              </a:r>
              <a:r>
                <a:rPr lang="en-GB" b="1" dirty="0">
                  <a:solidFill>
                    <a:srgbClr val="2F1311"/>
                  </a:solidFill>
                </a:rPr>
                <a:t>, </a:t>
              </a:r>
              <a:r>
                <a:rPr lang="en-GB" b="1" dirty="0" err="1">
                  <a:solidFill>
                    <a:srgbClr val="2F1311"/>
                  </a:solidFill>
                </a:rPr>
                <a:t>хулиганство</a:t>
              </a:r>
              <a:r>
                <a:rPr lang="en-GB" b="1" dirty="0">
                  <a:solidFill>
                    <a:srgbClr val="2F1311"/>
                  </a:solidFill>
                </a:rPr>
                <a:t>, </a:t>
              </a:r>
              <a:r>
                <a:rPr lang="en-GB" b="1" dirty="0" err="1">
                  <a:solidFill>
                    <a:srgbClr val="2F1311"/>
                  </a:solidFill>
                </a:rPr>
                <a:t>грабежи</a:t>
              </a:r>
              <a:r>
                <a:rPr lang="en-GB" b="1" dirty="0">
                  <a:solidFill>
                    <a:srgbClr val="2F1311"/>
                  </a:solidFill>
                </a:rPr>
                <a:t>, </a:t>
              </a:r>
              <a:r>
                <a:rPr lang="en-GB" b="1" dirty="0" err="1">
                  <a:solidFill>
                    <a:srgbClr val="2F1311"/>
                  </a:solidFill>
                </a:rPr>
                <a:t>кражи</a:t>
              </a:r>
              <a:r>
                <a:rPr lang="en-GB" b="1" dirty="0">
                  <a:solidFill>
                    <a:srgbClr val="2F1311"/>
                  </a:solidFill>
                </a:rPr>
                <a:t>, </a:t>
              </a:r>
              <a:r>
                <a:rPr lang="en-GB" b="1" dirty="0" err="1">
                  <a:solidFill>
                    <a:srgbClr val="2F1311"/>
                  </a:solidFill>
                </a:rPr>
                <a:t>утверждения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своей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территории</a:t>
              </a:r>
              <a:r>
                <a:rPr lang="en-GB" b="1" dirty="0">
                  <a:solidFill>
                    <a:srgbClr val="2F1311"/>
                  </a:solidFill>
                </a:rPr>
                <a:t>) </a:t>
              </a:r>
              <a:r>
                <a:rPr lang="en-GB" b="1" dirty="0" err="1">
                  <a:solidFill>
                    <a:srgbClr val="2F1311"/>
                  </a:solidFill>
                </a:rPr>
                <a:t>связанные</a:t>
              </a:r>
              <a:r>
                <a:rPr lang="en-GB" b="1" dirty="0">
                  <a:solidFill>
                    <a:srgbClr val="2F1311"/>
                  </a:solidFill>
                </a:rPr>
                <a:t> с </a:t>
              </a:r>
              <a:r>
                <a:rPr lang="en-GB" b="1" dirty="0" err="1">
                  <a:solidFill>
                    <a:srgbClr val="2F1311"/>
                  </a:solidFill>
                </a:rPr>
                <a:t>осуждением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обществом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образа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жизни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родителей</a:t>
              </a:r>
              <a:r>
                <a:rPr lang="en-GB" b="1" dirty="0">
                  <a:solidFill>
                    <a:srgbClr val="2F1311"/>
                  </a:solidFill>
                </a:rPr>
                <a:t> и </a:t>
              </a:r>
              <a:r>
                <a:rPr lang="en-GB" b="1" dirty="0" err="1">
                  <a:solidFill>
                    <a:srgbClr val="2F1311"/>
                  </a:solidFill>
                </a:rPr>
                <a:t>самих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подростков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как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ответная</a:t>
              </a: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реакция</a:t>
              </a:r>
              <a:r>
                <a:rPr lang="en-GB" b="1" dirty="0" smtClean="0">
                  <a:solidFill>
                    <a:srgbClr val="2F1311"/>
                  </a:solidFill>
                </a:rPr>
                <a:t>;</a:t>
              </a:r>
              <a:endParaRPr lang="ru-RU" b="1" dirty="0" smtClean="0">
                <a:solidFill>
                  <a:srgbClr val="2F1311"/>
                </a:solidFill>
              </a:endParaRPr>
            </a:p>
            <a:p>
              <a:pPr>
                <a:lnSpc>
                  <a:spcPct val="100000"/>
                </a:lnSpc>
                <a:buFont typeface="Arial" charset="0"/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b="1" dirty="0">
                <a:solidFill>
                  <a:srgbClr val="2F1311"/>
                </a:solidFill>
              </a:endParaRPr>
            </a:p>
            <a:p>
              <a:pPr>
                <a:lnSpc>
                  <a:spcPct val="100000"/>
                </a:lnSpc>
                <a:buFont typeface="Arial" charset="0"/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1" dirty="0">
                  <a:solidFill>
                    <a:srgbClr val="2F1311"/>
                  </a:solidFill>
                </a:rPr>
                <a:t> </a:t>
              </a:r>
              <a:r>
                <a:rPr lang="en-GB" b="1" dirty="0" err="1">
                  <a:solidFill>
                    <a:srgbClr val="2F1311"/>
                  </a:solidFill>
                </a:rPr>
                <a:t>эгоизм</a:t>
              </a:r>
              <a:r>
                <a:rPr lang="en-GB" b="1" dirty="0">
                  <a:solidFill>
                    <a:srgbClr val="2F1311"/>
                  </a:solidFill>
                </a:rPr>
                <a:t>, </a:t>
              </a:r>
              <a:r>
                <a:rPr lang="en-GB" b="1" dirty="0" err="1">
                  <a:solidFill>
                    <a:srgbClr val="2F1311"/>
                  </a:solidFill>
                </a:rPr>
                <a:t>эгоцентризм</a:t>
              </a:r>
              <a:r>
                <a:rPr lang="en-GB" b="1" dirty="0">
                  <a:solidFill>
                    <a:srgbClr val="2F1311"/>
                  </a:solidFill>
                </a:rPr>
                <a:t>, </a:t>
              </a:r>
              <a:r>
                <a:rPr lang="en-GB" b="1" dirty="0" err="1">
                  <a:solidFill>
                    <a:srgbClr val="2F1311"/>
                  </a:solidFill>
                </a:rPr>
                <a:t>некоммуникабельность</a:t>
              </a:r>
              <a:r>
                <a:rPr lang="en-GB" b="1" dirty="0">
                  <a:solidFill>
                    <a:srgbClr val="2F1311"/>
                  </a:solidFill>
                </a:rPr>
                <a:t>.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8463" y="244475"/>
            <a:ext cx="2838450" cy="2838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3419475" y="239713"/>
            <a:ext cx="5400675" cy="7132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lnSpc>
                <a:spcPct val="83000"/>
              </a:lnSpc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00"/>
                </a:solidFill>
                <a:latin typeface="Arial Black" pitchFamily="32" charset="0"/>
              </a:rPr>
              <a:t>Факторами, провоцирующими совершение подростками правонарушений, являются:</a:t>
            </a:r>
          </a:p>
          <a:p>
            <a:pPr>
              <a:lnSpc>
                <a:spcPct val="83000"/>
              </a:lnSpc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>
                <a:solidFill>
                  <a:srgbClr val="000000"/>
                </a:solidFill>
                <a:latin typeface="Arial Black" pitchFamily="32" charset="0"/>
              </a:rPr>
              <a:t>- конфликты с родителями и лицами, их замещающими, в том числе вследствие низкого уровня общей культуры и психолого-педагогической компетентности взрослых;</a:t>
            </a:r>
          </a:p>
          <a:p>
            <a:pPr>
              <a:lnSpc>
                <a:spcPct val="83000"/>
              </a:lnSpc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>
                <a:solidFill>
                  <a:srgbClr val="000000"/>
                </a:solidFill>
                <a:latin typeface="Arial Black" pitchFamily="32" charset="0"/>
              </a:rPr>
              <a:t>- безнадзорность со стороны родителей; неблагоприятные условия социальной среды (пьянство родителей, скандалы, драки);</a:t>
            </a:r>
          </a:p>
          <a:p>
            <a:pPr>
              <a:lnSpc>
                <a:spcPct val="83000"/>
              </a:lnSpc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>
                <a:solidFill>
                  <a:srgbClr val="000000"/>
                </a:solidFill>
                <a:latin typeface="Arial Black" pitchFamily="32" charset="0"/>
              </a:rPr>
              <a:t>- отклонения в психическом развитии ребенка;</a:t>
            </a:r>
          </a:p>
          <a:p>
            <a:pPr>
              <a:lnSpc>
                <a:spcPct val="83000"/>
              </a:lnSpc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>
                <a:solidFill>
                  <a:srgbClr val="000000"/>
                </a:solidFill>
                <a:latin typeface="Arial Black" pitchFamily="32" charset="0"/>
              </a:rPr>
              <a:t>- стойкие девиации поведения подростков;</a:t>
            </a:r>
          </a:p>
          <a:p>
            <a:pPr>
              <a:lnSpc>
                <a:spcPct val="83000"/>
              </a:lnSpc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>
                <a:solidFill>
                  <a:srgbClr val="000000"/>
                </a:solidFill>
                <a:latin typeface="Arial Black" pitchFamily="32" charset="0"/>
              </a:rPr>
              <a:t>- конфликты с учителями, воспитателями и сверстниками, трудности в школьной адаптации;</a:t>
            </a:r>
          </a:p>
          <a:p>
            <a:pPr>
              <a:lnSpc>
                <a:spcPct val="83000"/>
              </a:lnSpc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>
                <a:solidFill>
                  <a:srgbClr val="000000"/>
                </a:solidFill>
                <a:latin typeface="Arial Black" pitchFamily="32" charset="0"/>
              </a:rPr>
              <a:t>- отсутствие организованного досуга и трудовой занятости подростков;</a:t>
            </a:r>
          </a:p>
          <a:p>
            <a:pPr>
              <a:lnSpc>
                <a:spcPct val="83000"/>
              </a:lnSpc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>
                <a:solidFill>
                  <a:srgbClr val="000000"/>
                </a:solidFill>
                <a:latin typeface="Arial Black" pitchFamily="32" charset="0"/>
              </a:rPr>
              <a:t>- возрастной кризис, стремление к самостоятельности и реакция эмансипации.</a:t>
            </a:r>
          </a:p>
          <a:p>
            <a:pPr>
              <a:lnSpc>
                <a:spcPct val="83000"/>
              </a:lnSpc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600">
              <a:solidFill>
                <a:srgbClr val="000000"/>
              </a:solidFill>
              <a:latin typeface="Arial Black" pitchFamily="32" charset="0"/>
            </a:endParaRPr>
          </a:p>
        </p:txBody>
      </p:sp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3779838"/>
            <a:ext cx="2700338" cy="2520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-323850" y="-242888"/>
            <a:ext cx="9720263" cy="1800226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b="0" dirty="0" smtClean="0">
                <a:solidFill>
                  <a:srgbClr val="003300"/>
                </a:solidFill>
              </a:rPr>
              <a:t>Параметры развития личности подростков </a:t>
            </a:r>
            <a:br>
              <a:rPr lang="ru-RU" sz="2800" b="0" dirty="0" smtClean="0">
                <a:solidFill>
                  <a:srgbClr val="003300"/>
                </a:solidFill>
              </a:rPr>
            </a:br>
            <a:r>
              <a:rPr lang="ru-RU" sz="2800" b="0" dirty="0" smtClean="0">
                <a:solidFill>
                  <a:srgbClr val="003300"/>
                </a:solidFill>
              </a:rPr>
              <a:t>с отклоняющимся поведением:</a:t>
            </a:r>
          </a:p>
        </p:txBody>
      </p:sp>
      <p:sp>
        <p:nvSpPr>
          <p:cNvPr id="11366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68313" y="1125539"/>
            <a:ext cx="8675687" cy="57324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Отношение к будущему является крайне неопределённым, вплоть до отсутствия содержательной ориентации;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Будущее выступает как прямое отражение примитивных желаний настоящего;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Общечеловеческие ценности чаще всего отвергаются;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Отсутствует интерес к учёбе и познанию;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Неприятие педагогических воздействий;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Неумение преодолевать трудности;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Игнорирование препятствий;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2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Сверхнапряжённость</a:t>
            </a:r>
            <a:r>
              <a:rPr 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Сниженная самокритичность;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Синдром тревожного ожидания, неуверенности с себе, порождённый систематическими учебными неудачами;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Негативные установки к учебной деятельности, физическому труду, к себе и окружающим людям;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Слабость самоконтроля.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FF0000"/>
                </a:solidFill>
                <a:latin typeface="Arbat" pitchFamily="2" charset="0"/>
              </a:rPr>
              <a:t>Виды агрессивных действий:</a:t>
            </a:r>
          </a:p>
        </p:txBody>
      </p:sp>
      <p:sp>
        <p:nvSpPr>
          <p:cNvPr id="11469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539750" y="908050"/>
            <a:ext cx="8604250" cy="594995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solidFill>
                  <a:srgbClr val="660033"/>
                </a:solidFill>
              </a:rPr>
              <a:t>Физическая агрессия (нападение);</a:t>
            </a:r>
          </a:p>
          <a:p>
            <a:pPr eaLnBrk="1" hangingPunct="1">
              <a:defRPr/>
            </a:pPr>
            <a:r>
              <a:rPr lang="ru-RU" sz="2400" dirty="0" smtClean="0">
                <a:solidFill>
                  <a:srgbClr val="660033"/>
                </a:solidFill>
              </a:rPr>
              <a:t>Косвенная агрессия (злобные шутки, взрывы ярости, выражающиеся в крике и т.д.);</a:t>
            </a:r>
          </a:p>
          <a:p>
            <a:pPr eaLnBrk="1" hangingPunct="1">
              <a:defRPr/>
            </a:pPr>
            <a:r>
              <a:rPr lang="ru-RU" sz="2400" dirty="0" smtClean="0">
                <a:solidFill>
                  <a:srgbClr val="660033"/>
                </a:solidFill>
              </a:rPr>
              <a:t>Склонность к раздражению (готовность к проявлению негативных чувств при малейшем возбуждении);</a:t>
            </a:r>
          </a:p>
          <a:p>
            <a:pPr eaLnBrk="1" hangingPunct="1">
              <a:defRPr/>
            </a:pPr>
            <a:r>
              <a:rPr lang="ru-RU" sz="2400" dirty="0" smtClean="0">
                <a:solidFill>
                  <a:srgbClr val="660033"/>
                </a:solidFill>
              </a:rPr>
              <a:t>Негативизм (оппозиционная манера поведения от пассивного сопротивления до активной борьбы);</a:t>
            </a:r>
          </a:p>
          <a:p>
            <a:pPr eaLnBrk="1" hangingPunct="1">
              <a:defRPr/>
            </a:pPr>
            <a:r>
              <a:rPr lang="ru-RU" sz="2400" dirty="0" smtClean="0">
                <a:solidFill>
                  <a:srgbClr val="660033"/>
                </a:solidFill>
              </a:rPr>
              <a:t>Обида (зависть и ненависть к окружающим за действительные или вымышленные поступки);</a:t>
            </a:r>
          </a:p>
          <a:p>
            <a:pPr eaLnBrk="1" hangingPunct="1">
              <a:defRPr/>
            </a:pPr>
            <a:r>
              <a:rPr lang="ru-RU" sz="2400" dirty="0" smtClean="0">
                <a:solidFill>
                  <a:srgbClr val="660033"/>
                </a:solidFill>
              </a:rPr>
              <a:t>Подозрительность в диапазоне от недоверия до убеждения, что все другие люди приносят вред или планируют его;</a:t>
            </a:r>
          </a:p>
          <a:p>
            <a:pPr eaLnBrk="1" hangingPunct="1">
              <a:defRPr/>
            </a:pPr>
            <a:r>
              <a:rPr lang="ru-RU" sz="2400" dirty="0" smtClean="0">
                <a:solidFill>
                  <a:srgbClr val="660033"/>
                </a:solidFill>
              </a:rPr>
              <a:t>Вербальная агрессия (ссора, крик, визг, проклятия, ругань и др.)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Система работы с несовершеннолетними правонарушителями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2285992"/>
            <a:ext cx="82809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Планирование работы осуществляется в следующей последовательности: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prstClr val="black"/>
                </a:solidFill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составление перечня реальных проблем и их причин;</a:t>
            </a:r>
            <a:endParaRPr lang="ru-RU" sz="2400" dirty="0" smtClean="0">
              <a:solidFill>
                <a:prstClr val="black"/>
              </a:solidFill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prstClr val="black"/>
                </a:solidFill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определение цели воздействия (ожидаемого результата);</a:t>
            </a:r>
            <a:endParaRPr lang="ru-RU" sz="2400" dirty="0" smtClean="0">
              <a:solidFill>
                <a:prstClr val="black"/>
              </a:solidFill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prstClr val="black"/>
                </a:solidFill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определение участников воздействия ("узких" специалистов);</a:t>
            </a:r>
            <a:endParaRPr lang="ru-RU" sz="2400" dirty="0" smtClean="0">
              <a:solidFill>
                <a:prstClr val="black"/>
              </a:solidFill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prstClr val="black"/>
                </a:solidFill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определение содержания деятельности конкретных специалистов, выбор способов воздействия;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latin typeface="Arial Narrow" pitchFamily="34" charset="0"/>
              </a:rPr>
              <a:t>составление плана работы с семьей.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78668"/>
            <a:ext cx="842493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Arial Black" pitchFamily="34" charset="0"/>
              </a:rPr>
              <a:t>Деструкция</a:t>
            </a:r>
            <a:r>
              <a:rPr lang="ru-RU" dirty="0" smtClean="0">
                <a:latin typeface="Arial Black" pitchFamily="34" charset="0"/>
              </a:rPr>
              <a:t> – нарушение, разрушение чего-либо.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i="1" dirty="0" smtClean="0">
                <a:latin typeface="Arial Black" pitchFamily="34" charset="0"/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  <a:latin typeface="Arial Black" pitchFamily="34" charset="0"/>
              </a:rPr>
              <a:t>Дезадаптивное</a:t>
            </a:r>
            <a:r>
              <a:rPr lang="ru-RU" i="1" dirty="0" smtClean="0">
                <a:solidFill>
                  <a:srgbClr val="FF0000"/>
                </a:solidFill>
                <a:latin typeface="Arial Black" pitchFamily="34" charset="0"/>
              </a:rPr>
              <a:t> поведение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dirty="0" smtClean="0">
                <a:latin typeface="Arial Black" pitchFamily="34" charset="0"/>
              </a:rPr>
              <a:t>– </a:t>
            </a:r>
            <a:r>
              <a:rPr lang="ru-RU" dirty="0" err="1" smtClean="0">
                <a:latin typeface="Arial Black" pitchFamily="34" charset="0"/>
              </a:rPr>
              <a:t>поведение</a:t>
            </a:r>
            <a:r>
              <a:rPr lang="ru-RU" dirty="0" smtClean="0">
                <a:latin typeface="Arial Black" pitchFamily="34" charset="0"/>
              </a:rPr>
              <a:t> формирующейся личности, неадекватное нормам и требованиям ближайшего окружения, которые выполняют функции институтов социализации.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i="1" dirty="0" smtClean="0">
                <a:latin typeface="Arial Black" pitchFamily="34" charset="0"/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  <a:latin typeface="Arial Black" pitchFamily="34" charset="0"/>
              </a:rPr>
              <a:t>Девиантное</a:t>
            </a:r>
            <a:r>
              <a:rPr lang="ru-RU" i="1" dirty="0" smtClean="0">
                <a:solidFill>
                  <a:srgbClr val="FF0000"/>
                </a:solidFill>
                <a:latin typeface="Arial Black" pitchFamily="34" charset="0"/>
              </a:rPr>
              <a:t> поведение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dirty="0" smtClean="0">
                <a:latin typeface="Arial Black" pitchFamily="34" charset="0"/>
              </a:rPr>
              <a:t>– </a:t>
            </a:r>
            <a:r>
              <a:rPr lang="ru-RU" dirty="0" err="1" smtClean="0">
                <a:latin typeface="Arial Black" pitchFamily="34" charset="0"/>
              </a:rPr>
              <a:t>поведение</a:t>
            </a:r>
            <a:r>
              <a:rPr lang="ru-RU" dirty="0" smtClean="0">
                <a:latin typeface="Arial Black" pitchFamily="34" charset="0"/>
              </a:rPr>
              <a:t> человека отклоняющееся от установленных правовых или нравственных норм, нарушающее их.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i="1" dirty="0" err="1" smtClean="0">
                <a:solidFill>
                  <a:srgbClr val="FF0000"/>
                </a:solidFill>
                <a:latin typeface="Arial Black" pitchFamily="34" charset="0"/>
              </a:rPr>
              <a:t>Делинквентное</a:t>
            </a:r>
            <a:r>
              <a:rPr lang="ru-RU" i="1" dirty="0" smtClean="0">
                <a:solidFill>
                  <a:srgbClr val="FF0000"/>
                </a:solidFill>
                <a:latin typeface="Arial Black" pitchFamily="34" charset="0"/>
              </a:rPr>
              <a:t> поведение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dirty="0" smtClean="0">
                <a:latin typeface="Arial Black" pitchFamily="34" charset="0"/>
              </a:rPr>
              <a:t>– </a:t>
            </a:r>
            <a:r>
              <a:rPr lang="ru-RU" dirty="0" err="1" smtClean="0">
                <a:latin typeface="Arial Black" pitchFamily="34" charset="0"/>
              </a:rPr>
              <a:t>поведение</a:t>
            </a:r>
            <a:r>
              <a:rPr lang="ru-RU" dirty="0" smtClean="0">
                <a:latin typeface="Arial Black" pitchFamily="34" charset="0"/>
              </a:rPr>
              <a:t> человека, отклоняющееся от доминирующих в обществе ценностных ориентаций, при котором </a:t>
            </a:r>
            <a:r>
              <a:rPr lang="ru-RU" dirty="0" err="1" smtClean="0">
                <a:latin typeface="Arial Black" pitchFamily="34" charset="0"/>
              </a:rPr>
              <a:t>делинквент</a:t>
            </a:r>
            <a:r>
              <a:rPr lang="ru-RU" dirty="0" smtClean="0">
                <a:latin typeface="Arial Black" pitchFamily="34" charset="0"/>
              </a:rPr>
              <a:t> определяется как правильный.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i="1" dirty="0" smtClean="0">
                <a:latin typeface="Arial Black" pitchFamily="34" charset="0"/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  <a:latin typeface="Arial Black" pitchFamily="34" charset="0"/>
              </a:rPr>
              <a:t>Аддиквитное</a:t>
            </a:r>
            <a:r>
              <a:rPr lang="ru-RU" i="1" dirty="0" smtClean="0">
                <a:solidFill>
                  <a:srgbClr val="FF0000"/>
                </a:solidFill>
                <a:latin typeface="Arial Black" pitchFamily="34" charset="0"/>
              </a:rPr>
              <a:t> поведение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dirty="0" smtClean="0">
                <a:latin typeface="Arial Black" pitchFamily="34" charset="0"/>
              </a:rPr>
              <a:t>– </a:t>
            </a:r>
            <a:r>
              <a:rPr lang="ru-RU" dirty="0" err="1" smtClean="0">
                <a:latin typeface="Arial Black" pitchFamily="34" charset="0"/>
              </a:rPr>
              <a:t>поведение</a:t>
            </a:r>
            <a:r>
              <a:rPr lang="ru-RU" dirty="0" smtClean="0">
                <a:latin typeface="Arial Black" pitchFamily="34" charset="0"/>
              </a:rPr>
              <a:t> человека, направленное на пристрастие к </a:t>
            </a:r>
            <a:r>
              <a:rPr lang="ru-RU" dirty="0" err="1" smtClean="0">
                <a:latin typeface="Arial Black" pitchFamily="34" charset="0"/>
              </a:rPr>
              <a:t>наркотизму</a:t>
            </a:r>
            <a:r>
              <a:rPr lang="ru-RU" dirty="0" smtClean="0">
                <a:latin typeface="Arial Black" pitchFamily="34" charset="0"/>
              </a:rPr>
              <a:t> (пристрастие к курению, токсикомании; употреблению наркотиков и алкоголя).</a:t>
            </a:r>
            <a:br>
              <a:rPr lang="ru-RU" dirty="0" smtClean="0">
                <a:latin typeface="Arial Black" pitchFamily="34" charset="0"/>
              </a:rPr>
            </a:b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532440" cy="6663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Система индивидуальной работы с учащимися девиантного поведения</a:t>
            </a:r>
          </a:p>
          <a:p>
            <a:pPr algn="ctr"/>
            <a:endParaRPr lang="ru-RU" dirty="0" smtClean="0">
              <a:solidFill>
                <a:srgbClr val="FFFF00"/>
              </a:solidFill>
            </a:endParaRPr>
          </a:p>
          <a:p>
            <a:r>
              <a:rPr lang="ru-RU" sz="1700" dirty="0" smtClean="0"/>
              <a:t>1-й этап - </a:t>
            </a:r>
            <a:r>
              <a:rPr lang="ru-RU" sz="1700" b="1" dirty="0" smtClean="0"/>
              <a:t>контактный</a:t>
            </a:r>
            <a:r>
              <a:rPr lang="ru-RU" sz="1700" dirty="0" smtClean="0"/>
              <a:t>, в ходе которого снимается смысловой и эмоциональный барьер между учащимся и педагогом. В процессе беседы с учащимся педагог сначала задает ситуативные по содержанию вопросы, предполагающие ответ «да» (Ты любишь маму? Ты хотел бы в каникулы отдохнуть в лагере?). Это снижает порог сопротивления. Затем можно поговорить об интересах, увлечениях, при этом подчеркнуть индивидуальность, оригинальность личности учащегося. И только потом можно обсудить отклоняющееся поведение (Непонятно, как человек с такими качествами, интересами, возможностями мог поступить так-то, заниматься этим и т.д.) и предложить выработать общий план действий по изменению ситуации.</a:t>
            </a:r>
          </a:p>
          <a:p>
            <a:r>
              <a:rPr lang="ru-RU" sz="1700" dirty="0" smtClean="0"/>
              <a:t>2-й этап - </a:t>
            </a:r>
            <a:r>
              <a:rPr lang="ru-RU" sz="1700" b="1" dirty="0" smtClean="0"/>
              <a:t>диагностический,</a:t>
            </a:r>
            <a:r>
              <a:rPr lang="ru-RU" sz="1700" dirty="0" smtClean="0"/>
              <a:t> возможен только при доверительных отношениях. Изучение системы нравственных представлений, мотивов, особенностей развития и т.д. данного учащегося может проводиться со всем классом, чтобы он не чувствовал себя объектом особого внимания. На основе диагностики разрабатывается и составляется программа индивидуальной помощи, рекомендации педагогам, родителям.</a:t>
            </a:r>
          </a:p>
          <a:p>
            <a:r>
              <a:rPr lang="ru-RU" sz="1700" dirty="0" smtClean="0"/>
              <a:t>3-й этап - </a:t>
            </a:r>
            <a:r>
              <a:rPr lang="ru-RU" sz="1700" b="1" dirty="0" smtClean="0"/>
              <a:t>коррекционный</a:t>
            </a:r>
            <a:r>
              <a:rPr lang="ru-RU" sz="1700" dirty="0" smtClean="0"/>
              <a:t>, на котором педагогическая помощь заключается в создании ситуации успеха, условий для участия в полезной общественно и личностно значимой деятельности, осуществляется контроль и помощь в установлении отношений с окружающими, положительное подкрепление, стимулирование.</a:t>
            </a:r>
          </a:p>
          <a:p>
            <a:r>
              <a:rPr lang="ru-RU" sz="1700" dirty="0" smtClean="0"/>
              <a:t>4-й этап – </a:t>
            </a:r>
            <a:r>
              <a:rPr lang="ru-RU" sz="1700" b="1" dirty="0" smtClean="0"/>
              <a:t>самостоятельности</a:t>
            </a:r>
            <a:r>
              <a:rPr lang="ru-RU" sz="1700" dirty="0" smtClean="0"/>
              <a:t>, готовности учащегося работать над собой: самоанализ, самокритика, самодисциплина, самоограничение и т.д.</a:t>
            </a:r>
            <a:endParaRPr lang="ru-RU" sz="17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44475"/>
            <a:ext cx="9144000" cy="1431925"/>
          </a:xfrm>
        </p:spPr>
        <p:txBody>
          <a:bodyPr/>
          <a:lstStyle/>
          <a:p>
            <a:pPr algn="ctr"/>
            <a:r>
              <a:rPr lang="ru-RU" sz="4000" dirty="0">
                <a:solidFill>
                  <a:srgbClr val="FF0000"/>
                </a:solidFill>
                <a:latin typeface="Arbat" pitchFamily="2" charset="0"/>
              </a:rPr>
              <a:t>Принципы, на которых строится взаимодействие с ребёнком:</a:t>
            </a:r>
          </a:p>
        </p:txBody>
      </p:sp>
      <p:sp>
        <p:nvSpPr>
          <p:cNvPr id="11673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1773238"/>
            <a:ext cx="8686800" cy="5084762"/>
          </a:xfrm>
        </p:spPr>
        <p:txBody>
          <a:bodyPr/>
          <a:lstStyle/>
          <a:p>
            <a:r>
              <a:rPr lang="ru-RU" sz="2400" b="1" dirty="0"/>
              <a:t>Контакт с ребёнком;</a:t>
            </a:r>
          </a:p>
          <a:p>
            <a:r>
              <a:rPr lang="ru-RU" sz="2400" b="1" dirty="0"/>
              <a:t>Уважительное отношение к личности ребёнка;</a:t>
            </a:r>
          </a:p>
          <a:p>
            <a:r>
              <a:rPr lang="ru-RU" sz="2400" b="1" dirty="0"/>
              <a:t>Положительное внимание к внутреннему миру ребёнка;</a:t>
            </a:r>
          </a:p>
          <a:p>
            <a:r>
              <a:rPr lang="ru-RU" sz="2400" b="1" dirty="0" err="1"/>
              <a:t>Безоценочное</a:t>
            </a:r>
            <a:r>
              <a:rPr lang="ru-RU" sz="2400" b="1" dirty="0"/>
              <a:t> восприятие личности ребёнка;</a:t>
            </a:r>
          </a:p>
          <a:p>
            <a:r>
              <a:rPr lang="ru-RU" sz="2400" b="1" dirty="0"/>
              <a:t>Принятие его в целом;</a:t>
            </a:r>
          </a:p>
          <a:p>
            <a:r>
              <a:rPr lang="ru-RU" sz="2400" b="1" dirty="0"/>
              <a:t>Сотрудничество с ребёнком – оказание конструктивной помощи в </a:t>
            </a:r>
            <a:r>
              <a:rPr lang="ru-RU" sz="2400" b="1" dirty="0" err="1"/>
              <a:t>отреагировании</a:t>
            </a:r>
            <a:r>
              <a:rPr lang="ru-RU" sz="2400" b="1" dirty="0"/>
              <a:t> проблемных ситуаций и наработки навыков </a:t>
            </a:r>
            <a:r>
              <a:rPr lang="ru-RU" sz="2400" b="1" dirty="0" err="1"/>
              <a:t>саморегуляции</a:t>
            </a:r>
            <a:r>
              <a:rPr lang="ru-RU" sz="2400" b="1" dirty="0"/>
              <a:t> и контроля;</a:t>
            </a:r>
          </a:p>
          <a:p>
            <a:r>
              <a:rPr lang="ru-RU" sz="2400" b="1" dirty="0"/>
              <a:t>Соблюдение педагогического такта.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5238328"/>
          </a:xfrm>
        </p:spPr>
        <p:txBody>
          <a:bodyPr>
            <a:normAutofit fontScale="90000"/>
          </a:bodyPr>
          <a:lstStyle/>
          <a:p>
            <a:pPr algn="ctr"/>
            <a:r>
              <a:rPr lang="ru-RU" kern="10" dirty="0" smtClean="0">
                <a:ln w="9360">
                  <a:solidFill>
                    <a:srgbClr val="0000FF"/>
                  </a:solidFill>
                  <a:miter lim="800000"/>
                  <a:headEnd/>
                  <a:tailEnd/>
                </a:ln>
                <a:solidFill>
                  <a:srgbClr val="000080">
                    <a:alpha val="79999"/>
                  </a:srgbClr>
                </a:solidFill>
                <a:latin typeface="Arial"/>
                <a:cs typeface="Arial"/>
              </a:rPr>
              <a:t/>
            </a:r>
            <a:br>
              <a:rPr lang="ru-RU" kern="10" dirty="0" smtClean="0">
                <a:ln w="9360">
                  <a:solidFill>
                    <a:srgbClr val="0000FF"/>
                  </a:solidFill>
                  <a:miter lim="800000"/>
                  <a:headEnd/>
                  <a:tailEnd/>
                </a:ln>
                <a:solidFill>
                  <a:srgbClr val="000080">
                    <a:alpha val="79999"/>
                  </a:srgbClr>
                </a:solidFill>
                <a:latin typeface="Arial"/>
                <a:cs typeface="Arial"/>
              </a:rPr>
            </a:br>
            <a:r>
              <a:rPr lang="ru-RU" kern="10" dirty="0" smtClean="0">
                <a:ln w="9360">
                  <a:solidFill>
                    <a:srgbClr val="0000FF"/>
                  </a:solidFill>
                  <a:miter lim="800000"/>
                  <a:headEnd/>
                  <a:tailEnd/>
                </a:ln>
                <a:solidFill>
                  <a:srgbClr val="000080">
                    <a:alpha val="79999"/>
                  </a:srgbClr>
                </a:solidFill>
                <a:latin typeface="Arial"/>
                <a:cs typeface="Arial"/>
              </a:rPr>
              <a:t/>
            </a:r>
            <a:br>
              <a:rPr lang="ru-RU" kern="10" dirty="0" smtClean="0">
                <a:ln w="9360">
                  <a:solidFill>
                    <a:srgbClr val="0000FF"/>
                  </a:solidFill>
                  <a:miter lim="800000"/>
                  <a:headEnd/>
                  <a:tailEnd/>
                </a:ln>
                <a:solidFill>
                  <a:srgbClr val="000080">
                    <a:alpha val="79999"/>
                  </a:srgbClr>
                </a:solidFill>
                <a:latin typeface="Arial"/>
                <a:cs typeface="Arial"/>
              </a:rPr>
            </a:br>
            <a:r>
              <a:rPr lang="ru-RU" kern="10" dirty="0" smtClean="0">
                <a:ln w="9360">
                  <a:solidFill>
                    <a:srgbClr val="0000FF"/>
                  </a:solidFill>
                  <a:miter lim="800000"/>
                  <a:headEnd/>
                  <a:tailEnd/>
                </a:ln>
                <a:solidFill>
                  <a:srgbClr val="000080">
                    <a:alpha val="79999"/>
                  </a:srgbClr>
                </a:solidFill>
                <a:latin typeface="Arial"/>
                <a:cs typeface="Arial"/>
              </a:rPr>
              <a:t/>
            </a:r>
            <a:br>
              <a:rPr lang="ru-RU" kern="10" dirty="0" smtClean="0">
                <a:ln w="9360">
                  <a:solidFill>
                    <a:srgbClr val="0000FF"/>
                  </a:solidFill>
                  <a:miter lim="800000"/>
                  <a:headEnd/>
                  <a:tailEnd/>
                </a:ln>
                <a:solidFill>
                  <a:srgbClr val="000080">
                    <a:alpha val="79999"/>
                  </a:srgbClr>
                </a:solidFill>
                <a:latin typeface="Arial"/>
                <a:cs typeface="Arial"/>
              </a:rPr>
            </a:br>
            <a:r>
              <a:rPr lang="ru-RU" kern="10" dirty="0" smtClean="0">
                <a:ln w="9360">
                  <a:solidFill>
                    <a:srgbClr val="0000FF"/>
                  </a:solidFill>
                  <a:miter lim="800000"/>
                  <a:headEnd/>
                  <a:tailEnd/>
                </a:ln>
                <a:solidFill>
                  <a:srgbClr val="000080">
                    <a:alpha val="79999"/>
                  </a:srgbClr>
                </a:solidFill>
                <a:latin typeface="Arial"/>
                <a:cs typeface="Arial"/>
              </a:rPr>
              <a:t>"</a:t>
            </a:r>
            <a:r>
              <a:rPr lang="ru-RU" sz="4400" kern="10" dirty="0" smtClean="0">
                <a:ln w="9360">
                  <a:solidFill>
                    <a:srgbClr val="0000FF"/>
                  </a:solidFill>
                  <a:miter lim="800000"/>
                  <a:headEnd/>
                  <a:tailEnd/>
                </a:ln>
                <a:solidFill>
                  <a:srgbClr val="000080">
                    <a:alpha val="79999"/>
                  </a:srgbClr>
                </a:solidFill>
                <a:latin typeface="Arial"/>
                <a:cs typeface="Arial"/>
              </a:rPr>
              <a:t>Воспитывает </a:t>
            </a:r>
            <a:r>
              <a:rPr lang="ru-RU" sz="4400" kern="10" dirty="0" smtClean="0">
                <a:ln w="9360">
                  <a:solidFill>
                    <a:srgbClr val="0000FF"/>
                  </a:solidFill>
                  <a:miter lim="800000"/>
                  <a:headEnd/>
                  <a:tailEnd/>
                </a:ln>
                <a:solidFill>
                  <a:srgbClr val="000080">
                    <a:alpha val="79999"/>
                  </a:srgbClr>
                </a:solidFill>
                <a:latin typeface="Arial"/>
                <a:cs typeface="Arial"/>
              </a:rPr>
              <a:t> всё</a:t>
            </a:r>
            <a:r>
              <a:rPr lang="ru-RU" sz="4400" kern="10" dirty="0" smtClean="0">
                <a:ln w="9360">
                  <a:solidFill>
                    <a:srgbClr val="0000FF"/>
                  </a:solidFill>
                  <a:miter lim="800000"/>
                  <a:headEnd/>
                  <a:tailEnd/>
                </a:ln>
                <a:solidFill>
                  <a:srgbClr val="000080">
                    <a:alpha val="79999"/>
                  </a:srgbClr>
                </a:solidFill>
                <a:latin typeface="Arial"/>
                <a:cs typeface="Arial"/>
              </a:rPr>
              <a:t>: </a:t>
            </a:r>
            <a:r>
              <a:rPr lang="ru-RU" sz="4400" kern="10" dirty="0" smtClean="0">
                <a:ln w="9360">
                  <a:solidFill>
                    <a:srgbClr val="0000FF"/>
                  </a:solidFill>
                  <a:miter lim="800000"/>
                  <a:headEnd/>
                  <a:tailEnd/>
                </a:ln>
                <a:solidFill>
                  <a:srgbClr val="000080">
                    <a:alpha val="79999"/>
                  </a:srgbClr>
                </a:solidFill>
                <a:latin typeface="Arial"/>
                <a:cs typeface="Arial"/>
              </a:rPr>
              <a:t/>
            </a:r>
            <a:br>
              <a:rPr lang="ru-RU" sz="4400" kern="10" dirty="0" smtClean="0">
                <a:ln w="9360">
                  <a:solidFill>
                    <a:srgbClr val="0000FF"/>
                  </a:solidFill>
                  <a:miter lim="800000"/>
                  <a:headEnd/>
                  <a:tailEnd/>
                </a:ln>
                <a:solidFill>
                  <a:srgbClr val="000080">
                    <a:alpha val="79999"/>
                  </a:srgbClr>
                </a:solidFill>
                <a:latin typeface="Arial"/>
                <a:cs typeface="Arial"/>
              </a:rPr>
            </a:br>
            <a:r>
              <a:rPr lang="ru-RU" sz="4400" kern="10" dirty="0" smtClean="0">
                <a:ln w="9360">
                  <a:solidFill>
                    <a:srgbClr val="0000FF"/>
                  </a:solidFill>
                  <a:miter lim="800000"/>
                  <a:headEnd/>
                  <a:tailEnd/>
                </a:ln>
                <a:solidFill>
                  <a:srgbClr val="000080">
                    <a:alpha val="79999"/>
                  </a:srgbClr>
                </a:solidFill>
                <a:latin typeface="Arial"/>
                <a:cs typeface="Arial"/>
              </a:rPr>
              <a:t>люди</a:t>
            </a:r>
            <a:r>
              <a:rPr lang="ru-RU" sz="4400" kern="10" dirty="0" smtClean="0">
                <a:ln w="9360">
                  <a:solidFill>
                    <a:srgbClr val="0000FF"/>
                  </a:solidFill>
                  <a:miter lim="800000"/>
                  <a:headEnd/>
                  <a:tailEnd/>
                </a:ln>
                <a:solidFill>
                  <a:srgbClr val="000080">
                    <a:alpha val="79999"/>
                  </a:srgbClr>
                </a:solidFill>
                <a:latin typeface="Arial"/>
                <a:cs typeface="Arial"/>
              </a:rPr>
              <a:t>, вещи, явления,</a:t>
            </a:r>
            <a:br>
              <a:rPr lang="ru-RU" sz="4400" kern="10" dirty="0" smtClean="0">
                <a:ln w="9360">
                  <a:solidFill>
                    <a:srgbClr val="0000FF"/>
                  </a:solidFill>
                  <a:miter lim="800000"/>
                  <a:headEnd/>
                  <a:tailEnd/>
                </a:ln>
                <a:solidFill>
                  <a:srgbClr val="000080">
                    <a:alpha val="79999"/>
                  </a:srgbClr>
                </a:solidFill>
                <a:latin typeface="Arial"/>
                <a:cs typeface="Arial"/>
              </a:rPr>
            </a:br>
            <a:r>
              <a:rPr lang="ru-RU" sz="4400" kern="10" dirty="0" smtClean="0">
                <a:ln w="9360">
                  <a:solidFill>
                    <a:srgbClr val="0000FF"/>
                  </a:solidFill>
                  <a:miter lim="800000"/>
                  <a:headEnd/>
                  <a:tailEnd/>
                </a:ln>
                <a:solidFill>
                  <a:srgbClr val="000080">
                    <a:alpha val="79999"/>
                  </a:srgbClr>
                </a:solidFill>
                <a:latin typeface="Arial"/>
                <a:cs typeface="Arial"/>
              </a:rPr>
              <a:t>но, прежде всего и дольше всего - люди. </a:t>
            </a:r>
            <a:br>
              <a:rPr lang="ru-RU" sz="4400" kern="10" dirty="0" smtClean="0">
                <a:ln w="9360">
                  <a:solidFill>
                    <a:srgbClr val="0000FF"/>
                  </a:solidFill>
                  <a:miter lim="800000"/>
                  <a:headEnd/>
                  <a:tailEnd/>
                </a:ln>
                <a:solidFill>
                  <a:srgbClr val="000080">
                    <a:alpha val="79999"/>
                  </a:srgbClr>
                </a:solidFill>
                <a:latin typeface="Arial"/>
                <a:cs typeface="Arial"/>
              </a:rPr>
            </a:br>
            <a:r>
              <a:rPr lang="ru-RU" sz="4400" kern="10" dirty="0" smtClean="0">
                <a:ln w="9360">
                  <a:solidFill>
                    <a:srgbClr val="0000FF"/>
                  </a:solidFill>
                  <a:miter lim="800000"/>
                  <a:headEnd/>
                  <a:tailEnd/>
                </a:ln>
                <a:solidFill>
                  <a:srgbClr val="000080">
                    <a:alpha val="79999"/>
                  </a:srgbClr>
                </a:solidFill>
                <a:latin typeface="Arial"/>
                <a:cs typeface="Arial"/>
              </a:rPr>
              <a:t>Из них на первом </a:t>
            </a:r>
            <a:r>
              <a:rPr lang="ru-RU" sz="4400" kern="10" dirty="0" smtClean="0">
                <a:ln w="9360">
                  <a:solidFill>
                    <a:srgbClr val="0000FF"/>
                  </a:solidFill>
                  <a:miter lim="800000"/>
                  <a:headEnd/>
                  <a:tailEnd/>
                </a:ln>
                <a:solidFill>
                  <a:srgbClr val="000080">
                    <a:alpha val="79999"/>
                  </a:srgbClr>
                </a:solidFill>
                <a:latin typeface="Arial"/>
                <a:cs typeface="Arial"/>
              </a:rPr>
              <a:t>месте - </a:t>
            </a:r>
            <a:r>
              <a:rPr lang="ru-RU" sz="4400" kern="10" dirty="0" smtClean="0">
                <a:ln w="9360">
                  <a:solidFill>
                    <a:srgbClr val="0000FF"/>
                  </a:solidFill>
                  <a:miter lim="800000"/>
                  <a:headEnd/>
                  <a:tailEnd/>
                </a:ln>
                <a:solidFill>
                  <a:srgbClr val="000080">
                    <a:alpha val="79999"/>
                  </a:srgbClr>
                </a:solidFill>
                <a:latin typeface="Arial"/>
                <a:cs typeface="Arial"/>
              </a:rPr>
              <a:t>родители и педагоги" </a:t>
            </a:r>
            <a:r>
              <a:rPr lang="ru-RU" sz="4400" kern="10" dirty="0" smtClean="0">
                <a:ln w="9360">
                  <a:solidFill>
                    <a:srgbClr val="0000FF"/>
                  </a:solidFill>
                  <a:miter lim="800000"/>
                  <a:headEnd/>
                  <a:tailEnd/>
                </a:ln>
                <a:solidFill>
                  <a:srgbClr val="000080">
                    <a:alpha val="79999"/>
                  </a:srgbClr>
                </a:solidFill>
                <a:latin typeface="Arial"/>
                <a:cs typeface="Arial"/>
              </a:rPr>
              <a:t/>
            </a:r>
            <a:br>
              <a:rPr lang="ru-RU" sz="4400" kern="10" dirty="0" smtClean="0">
                <a:ln w="9360">
                  <a:solidFill>
                    <a:srgbClr val="0000FF"/>
                  </a:solidFill>
                  <a:miter lim="800000"/>
                  <a:headEnd/>
                  <a:tailEnd/>
                </a:ln>
                <a:solidFill>
                  <a:srgbClr val="000080">
                    <a:alpha val="79999"/>
                  </a:srgbClr>
                </a:solidFill>
                <a:latin typeface="Arial"/>
                <a:cs typeface="Arial"/>
              </a:rPr>
            </a:br>
            <a:r>
              <a:rPr lang="ru-RU" sz="4400" kern="10" dirty="0" smtClean="0">
                <a:ln w="9360">
                  <a:solidFill>
                    <a:srgbClr val="0000FF"/>
                  </a:solidFill>
                  <a:miter lim="800000"/>
                  <a:headEnd/>
                  <a:tailEnd/>
                </a:ln>
                <a:solidFill>
                  <a:srgbClr val="000080">
                    <a:alpha val="79999"/>
                  </a:srgbClr>
                </a:solidFill>
                <a:latin typeface="Arial"/>
                <a:cs typeface="Arial"/>
              </a:rPr>
              <a:t/>
            </a:r>
            <a:br>
              <a:rPr lang="ru-RU" sz="4400" kern="10" dirty="0" smtClean="0">
                <a:ln w="9360">
                  <a:solidFill>
                    <a:srgbClr val="0000FF"/>
                  </a:solidFill>
                  <a:miter lim="800000"/>
                  <a:headEnd/>
                  <a:tailEnd/>
                </a:ln>
                <a:solidFill>
                  <a:srgbClr val="000080">
                    <a:alpha val="79999"/>
                  </a:srgbClr>
                </a:solidFill>
                <a:latin typeface="Arial"/>
                <a:cs typeface="Arial"/>
              </a:rPr>
            </a:br>
            <a:r>
              <a:rPr lang="ru-RU" sz="4400" kern="10" dirty="0" smtClean="0">
                <a:ln w="9360">
                  <a:solidFill>
                    <a:srgbClr val="0000FF"/>
                  </a:solidFill>
                  <a:miter lim="800000"/>
                  <a:headEnd/>
                  <a:tailEnd/>
                </a:ln>
                <a:solidFill>
                  <a:srgbClr val="000080">
                    <a:alpha val="79999"/>
                  </a:srgbClr>
                </a:solidFill>
                <a:latin typeface="Arial"/>
                <a:cs typeface="Arial"/>
              </a:rPr>
              <a:t>(А.С. Макаренко</a:t>
            </a:r>
            <a:r>
              <a:rPr lang="ru-RU" sz="4400" kern="10" dirty="0" smtClean="0">
                <a:ln w="9360">
                  <a:solidFill>
                    <a:srgbClr val="0000FF"/>
                  </a:solidFill>
                  <a:miter lim="800000"/>
                  <a:headEnd/>
                  <a:tailEnd/>
                </a:ln>
                <a:solidFill>
                  <a:srgbClr val="000080">
                    <a:alpha val="79999"/>
                  </a:srgbClr>
                </a:solidFill>
                <a:latin typeface="Arial"/>
                <a:cs typeface="Arial"/>
              </a:rPr>
              <a:t>)</a:t>
            </a:r>
            <a:br>
              <a:rPr lang="ru-RU" sz="4400" kern="10" dirty="0" smtClean="0">
                <a:ln w="9360">
                  <a:solidFill>
                    <a:srgbClr val="0000FF"/>
                  </a:solidFill>
                  <a:miter lim="800000"/>
                  <a:headEnd/>
                  <a:tailEnd/>
                </a:ln>
                <a:solidFill>
                  <a:srgbClr val="000080">
                    <a:alpha val="79999"/>
                  </a:srgbClr>
                </a:solidFill>
                <a:latin typeface="Arial"/>
                <a:cs typeface="Arial"/>
              </a:rPr>
            </a:br>
            <a:r>
              <a:rPr lang="ru-RU" kern="10" dirty="0" smtClean="0">
                <a:ln w="9360">
                  <a:solidFill>
                    <a:srgbClr val="0000FF"/>
                  </a:solidFill>
                  <a:miter lim="800000"/>
                  <a:headEnd/>
                  <a:tailEnd/>
                </a:ln>
                <a:solidFill>
                  <a:srgbClr val="000080">
                    <a:alpha val="79999"/>
                  </a:srgbClr>
                </a:solidFill>
                <a:latin typeface="Arial"/>
                <a:cs typeface="Arial"/>
              </a:rPr>
              <a:t/>
            </a:r>
            <a:br>
              <a:rPr lang="ru-RU" kern="10" dirty="0" smtClean="0">
                <a:ln w="9360">
                  <a:solidFill>
                    <a:srgbClr val="0000FF"/>
                  </a:solidFill>
                  <a:miter lim="800000"/>
                  <a:headEnd/>
                  <a:tailEnd/>
                </a:ln>
                <a:solidFill>
                  <a:srgbClr val="000080">
                    <a:alpha val="79999"/>
                  </a:srgbClr>
                </a:solidFill>
                <a:latin typeface="Arial"/>
                <a:cs typeface="Arial"/>
              </a:rPr>
            </a:br>
            <a:r>
              <a:rPr lang="ru-RU" kern="10" dirty="0" smtClean="0">
                <a:ln w="9360">
                  <a:solidFill>
                    <a:srgbClr val="0000FF"/>
                  </a:solidFill>
                  <a:miter lim="800000"/>
                  <a:headEnd/>
                  <a:tailEnd/>
                </a:ln>
                <a:solidFill>
                  <a:srgbClr val="000080">
                    <a:alpha val="79999"/>
                  </a:srgbClr>
                </a:solidFill>
                <a:latin typeface="Arial"/>
                <a:cs typeface="Arial"/>
              </a:rPr>
              <a:t/>
            </a:r>
            <a:br>
              <a:rPr lang="ru-RU" kern="10" dirty="0" smtClean="0">
                <a:ln w="9360">
                  <a:solidFill>
                    <a:srgbClr val="0000FF"/>
                  </a:solidFill>
                  <a:miter lim="800000"/>
                  <a:headEnd/>
                  <a:tailEnd/>
                </a:ln>
                <a:solidFill>
                  <a:srgbClr val="000080">
                    <a:alpha val="79999"/>
                  </a:srgbClr>
                </a:solidFill>
                <a:latin typeface="Arial"/>
                <a:cs typeface="Arial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836712"/>
            <a:ext cx="82089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hlinkClick r:id="rId2" action="ppaction://hlinkfile"/>
              </a:rPr>
              <a:t>Задачи наставника:</a:t>
            </a:r>
            <a:endParaRPr lang="ru-RU" sz="2000" b="1" i="1" dirty="0" smtClean="0">
              <a:solidFill>
                <a:srgbClr val="FF0000"/>
              </a:solidFill>
            </a:endParaRPr>
          </a:p>
          <a:p>
            <a:pPr algn="ctr"/>
            <a:endParaRPr lang="ru-RU" b="1" i="1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Установление контакта с подростком и с другими специалистами ОУ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Обучение социальным и практическим навыкам подростка группы риска,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необходимым для адаптации в обществе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Забота о быте подростка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Отслеживание социальных контактов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Формирование ближайшего окружения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Помощь в получении образования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Развитие кругозора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Правовая поддержка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Помощь в организации досуга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Контроль за соблюдением принудительных мер воспитательного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воздействия (ограничения пребывания на улице, обязанность учиться)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Помощь в гражданском, личностном, профессиональном определении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подростка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Помощь в конфликтных ситуациях в школе, на работе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8496944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</a:t>
            </a:r>
            <a:r>
              <a:rPr lang="ru-RU" sz="1400" dirty="0" smtClean="0"/>
              <a:t>. </a:t>
            </a:r>
            <a:r>
              <a:rPr lang="ru-RU" sz="1600" dirty="0" smtClean="0"/>
              <a:t>Наставник проясняет подростку личное восприятие своей жизненной</a:t>
            </a:r>
          </a:p>
          <a:p>
            <a:r>
              <a:rPr lang="ru-RU" sz="1600" dirty="0" smtClean="0"/>
              <a:t>ситуации: что ему нравится в своей жизни, что не нравится, чтобы он хотел</a:t>
            </a:r>
          </a:p>
          <a:p>
            <a:r>
              <a:rPr lang="ru-RU" sz="1600" dirty="0" smtClean="0"/>
              <a:t>изменить.</a:t>
            </a:r>
          </a:p>
          <a:p>
            <a:r>
              <a:rPr lang="ru-RU" sz="1600" dirty="0" smtClean="0"/>
              <a:t>2. Наставник интересуется планами подростка на будущее: кем бы хотел стать,</a:t>
            </a:r>
          </a:p>
          <a:p>
            <a:r>
              <a:rPr lang="ru-RU" sz="1600" dirty="0" smtClean="0"/>
              <a:t>какие у него мечты, каким он представляет себя через 5-10 лет.</a:t>
            </a:r>
          </a:p>
          <a:p>
            <a:r>
              <a:rPr lang="ru-RU" sz="1600" dirty="0" smtClean="0"/>
              <a:t>3. Наставник предлагает свою помощь в достижении желаний подростка.</a:t>
            </a:r>
          </a:p>
          <a:p>
            <a:r>
              <a:rPr lang="ru-RU" sz="1600" dirty="0" smtClean="0"/>
              <a:t>Картина мира у подростка группы риска часто противоречива, необходимо</a:t>
            </a:r>
          </a:p>
          <a:p>
            <a:r>
              <a:rPr lang="ru-RU" sz="1600" dirty="0" smtClean="0"/>
              <a:t>указывать на эти противоречия. Наставник ориентируется на близкие цели</a:t>
            </a:r>
          </a:p>
          <a:p>
            <a:r>
              <a:rPr lang="ru-RU" sz="1600" dirty="0" smtClean="0"/>
              <a:t>подростка.</a:t>
            </a:r>
          </a:p>
          <a:p>
            <a:r>
              <a:rPr lang="ru-RU" sz="1600" dirty="0" smtClean="0"/>
              <a:t>4. Наставнику иногда приходится самому предлагать различные варианты</a:t>
            </a:r>
          </a:p>
          <a:p>
            <a:r>
              <a:rPr lang="ru-RU" sz="1600" dirty="0" smtClean="0"/>
              <a:t>ближайшего будущего, основываясь на интересах подростка.</a:t>
            </a:r>
          </a:p>
          <a:p>
            <a:r>
              <a:rPr lang="ru-RU" sz="1600" dirty="0" smtClean="0"/>
              <a:t>5. Наставник сам может устраивать мероприятия: организует походы в кино, в</a:t>
            </a:r>
          </a:p>
          <a:p>
            <a:r>
              <a:rPr lang="ru-RU" sz="1600" dirty="0" smtClean="0"/>
              <a:t>музей, театры, цирк, поход в лес и т.д. Такие мероприятия укрепят</a:t>
            </a:r>
          </a:p>
          <a:p>
            <a:r>
              <a:rPr lang="ru-RU" sz="1600" dirty="0" smtClean="0"/>
              <a:t>взаимоотношения, расширят кругозор подростка.</a:t>
            </a:r>
          </a:p>
          <a:p>
            <a:r>
              <a:rPr lang="ru-RU" sz="1600" dirty="0" smtClean="0"/>
              <a:t>6. При появлении у подростка готовности пойти в кружок, секцию, клуб,</a:t>
            </a:r>
          </a:p>
          <a:p>
            <a:r>
              <a:rPr lang="ru-RU" sz="1600" dirty="0" smtClean="0"/>
              <a:t>наставник помогает ему в реализации этого желания, общается с руководителем,</a:t>
            </a:r>
          </a:p>
          <a:p>
            <a:r>
              <a:rPr lang="ru-RU" sz="1600" dirty="0" smtClean="0"/>
              <a:t>помогает в адаптации.</a:t>
            </a:r>
          </a:p>
          <a:p>
            <a:r>
              <a:rPr lang="ru-RU" sz="1600" dirty="0" smtClean="0"/>
              <a:t>7. Наставник может выступать посредником между подростком и обществом.</a:t>
            </a:r>
          </a:p>
          <a:p>
            <a:r>
              <a:rPr lang="ru-RU" sz="1600" dirty="0" smtClean="0"/>
              <a:t>8. Наставник входит в контакт с семьей только при согласии подростка. Часто</a:t>
            </a:r>
          </a:p>
          <a:p>
            <a:r>
              <a:rPr lang="ru-RU" sz="1600" dirty="0" smtClean="0"/>
              <a:t>подростки могут решить, что контакт наставника с родителями приведет к</a:t>
            </a:r>
          </a:p>
          <a:p>
            <a:r>
              <a:rPr lang="ru-RU" sz="1600" dirty="0" smtClean="0"/>
              <a:t>наказанию, вызовет их гнев.</a:t>
            </a:r>
          </a:p>
          <a:p>
            <a:r>
              <a:rPr lang="ru-RU" sz="1600" dirty="0" smtClean="0"/>
              <a:t>9. Наставник может привлекать подростка к организации праздников, акций,</a:t>
            </a:r>
          </a:p>
          <a:p>
            <a:r>
              <a:rPr lang="ru-RU" sz="1600" dirty="0" smtClean="0"/>
              <a:t>спортивных мероприятий. Все это расширяет кругозор, повышает самооценку,</a:t>
            </a:r>
          </a:p>
          <a:p>
            <a:r>
              <a:rPr lang="ru-RU" sz="1600" dirty="0" smtClean="0"/>
              <a:t>улучшает отношение к наставнику.</a:t>
            </a:r>
            <a:endParaRPr lang="ru-RU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850" y="1844675"/>
            <a:ext cx="8569325" cy="4400550"/>
          </a:xfrm>
        </p:spPr>
        <p:txBody>
          <a:bodyPr>
            <a:normAutofit lnSpcReduction="10000"/>
          </a:bodyPr>
          <a:lstStyle/>
          <a:p>
            <a:pPr lvl="1" eaLnBrk="1" hangingPunct="1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трансляция оптимальных способов решения кризисных ситуаций;</a:t>
            </a:r>
          </a:p>
          <a:p>
            <a:pPr lvl="1" eaLnBrk="1" hangingPunct="1">
              <a:defRPr/>
            </a:pPr>
            <a:endParaRPr lang="ru-RU" sz="2000" dirty="0" smtClean="0">
              <a:solidFill>
                <a:schemeClr val="tx1"/>
              </a:solidFill>
            </a:endParaRPr>
          </a:p>
          <a:p>
            <a:pPr lvl="1" eaLnBrk="1" hangingPunct="1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демонстрация </a:t>
            </a:r>
            <a:r>
              <a:rPr lang="ru-RU" sz="2000" dirty="0" err="1" smtClean="0">
                <a:solidFill>
                  <a:schemeClr val="tx1"/>
                </a:solidFill>
              </a:rPr>
              <a:t>самопринятия</a:t>
            </a:r>
            <a:r>
              <a:rPr lang="ru-RU" sz="2000" dirty="0" smtClean="0">
                <a:solidFill>
                  <a:schemeClr val="tx1"/>
                </a:solidFill>
              </a:rPr>
              <a:t> и самоуважения, конструктивности и конкурентоспособности;</a:t>
            </a:r>
          </a:p>
          <a:p>
            <a:pPr lvl="1" eaLnBrk="1" hangingPunct="1">
              <a:defRPr/>
            </a:pPr>
            <a:endParaRPr lang="ru-RU" sz="2000" dirty="0" smtClean="0">
              <a:solidFill>
                <a:schemeClr val="tx1"/>
              </a:solidFill>
            </a:endParaRPr>
          </a:p>
          <a:p>
            <a:pPr lvl="1" eaLnBrk="1" hangingPunct="1">
              <a:defRPr/>
            </a:pPr>
            <a:r>
              <a:rPr lang="ru-RU" sz="2000" dirty="0" err="1" smtClean="0">
                <a:solidFill>
                  <a:schemeClr val="tx1"/>
                </a:solidFill>
              </a:rPr>
              <a:t>эмпатийность</a:t>
            </a:r>
            <a:r>
              <a:rPr lang="ru-RU" sz="2000" dirty="0" smtClean="0">
                <a:solidFill>
                  <a:schemeClr val="tx1"/>
                </a:solidFill>
              </a:rPr>
              <a:t> и толерантность в общении с миром детей;</a:t>
            </a:r>
          </a:p>
          <a:p>
            <a:pPr lvl="1" eaLnBrk="1" hangingPunct="1">
              <a:defRPr/>
            </a:pPr>
            <a:endParaRPr lang="ru-RU" sz="2000" dirty="0" smtClean="0">
              <a:solidFill>
                <a:schemeClr val="tx1"/>
              </a:solidFill>
            </a:endParaRPr>
          </a:p>
          <a:p>
            <a:pPr lvl="1" eaLnBrk="1" hangingPunct="1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психологическая поддержка ребенка в формировании психологически конструктивной индивидуальной реальности;</a:t>
            </a:r>
          </a:p>
          <a:p>
            <a:pPr lvl="1" eaLnBrk="1" hangingPunct="1">
              <a:defRPr/>
            </a:pPr>
            <a:endParaRPr lang="ru-RU" sz="2000" dirty="0" smtClean="0">
              <a:solidFill>
                <a:schemeClr val="tx1"/>
              </a:solidFill>
            </a:endParaRPr>
          </a:p>
          <a:p>
            <a:pPr lvl="1" eaLnBrk="1" hangingPunct="1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актуализация мотивации личностного роста;</a:t>
            </a:r>
          </a:p>
          <a:p>
            <a:pPr lvl="1" eaLnBrk="1" hangingPunct="1">
              <a:defRPr/>
            </a:pPr>
            <a:endParaRPr lang="ru-RU" sz="2000" dirty="0" smtClean="0">
              <a:solidFill>
                <a:schemeClr val="tx1"/>
              </a:solidFill>
            </a:endParaRPr>
          </a:p>
          <a:p>
            <a:pPr lvl="1" eaLnBrk="1" hangingPunct="1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прогнозирование позитивного образа достижений.</a:t>
            </a:r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18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49859" name="Text Box 3"/>
          <p:cNvSpPr txBox="1">
            <a:spLocks noChangeArrowheads="1"/>
          </p:cNvSpPr>
          <p:nvPr/>
        </p:nvSpPr>
        <p:spPr bwMode="auto">
          <a:xfrm>
            <a:off x="899593" y="476250"/>
            <a:ext cx="792055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b="1" dirty="0">
                <a:solidFill>
                  <a:srgbClr val="FF0000"/>
                </a:solidFill>
                <a:latin typeface="Arial" charset="0"/>
              </a:rPr>
              <a:t>Проявления психологической компетентности взрослого: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916113"/>
            <a:ext cx="9144000" cy="4321175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психологическая некомпетентность, замещаемая авторитарными методами воздействия;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навязывание негативного прогностического сценария развития ребенка;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неумения решать экономические, социальные, эмоциональные и личные проблемы;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перенос на ребенка своих личных кризисов, жизненных неудач;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преимущественно негативная оценка активности ребенка, как способ управления воспитанием;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продуцирование вокруг себя психологически нездоровой среды.</a:t>
            </a:r>
          </a:p>
          <a:p>
            <a:pPr lvl="1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декларируемые взрослым установки на здоровый образ жизни, не подтвержденные его реальным индивидуальным опытом;</a:t>
            </a:r>
          </a:p>
          <a:p>
            <a:pPr lvl="1" eaLnBrk="1" hangingPunct="1">
              <a:lnSpc>
                <a:spcPct val="90000"/>
              </a:lnSpc>
            </a:pPr>
            <a:endParaRPr lang="ru-RU" sz="2000" dirty="0" smtClean="0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2457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8836" name="Text Box 4"/>
          <p:cNvSpPr txBox="1">
            <a:spLocks noChangeArrowheads="1"/>
          </p:cNvSpPr>
          <p:nvPr/>
        </p:nvSpPr>
        <p:spPr bwMode="auto">
          <a:xfrm>
            <a:off x="827584" y="476672"/>
            <a:ext cx="7524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Некомпетентные действия взрослого, </a:t>
            </a:r>
            <a:br>
              <a:rPr lang="ru-RU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провоцирующие девиации: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331640" y="980728"/>
            <a:ext cx="6681936" cy="106680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0" dirty="0" smtClean="0">
                <a:solidFill>
                  <a:srgbClr val="FF0000"/>
                </a:solidFill>
              </a:rPr>
              <a:t>Дети «группы риска»</a:t>
            </a:r>
          </a:p>
        </p:txBody>
      </p:sp>
      <p:sp>
        <p:nvSpPr>
          <p:cNvPr id="10547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38200" y="2780928"/>
            <a:ext cx="8007350" cy="388816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z="28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0066"/>
                </a:solidFill>
              </a:rPr>
              <a:t>Социально-                         </a:t>
            </a:r>
            <a:r>
              <a:rPr lang="ru-RU" b="1" dirty="0" err="1" smtClean="0">
                <a:solidFill>
                  <a:srgbClr val="000066"/>
                </a:solidFill>
              </a:rPr>
              <a:t>Девиантное</a:t>
            </a:r>
            <a:endParaRPr lang="ru-RU" b="1" dirty="0" smtClean="0">
              <a:solidFill>
                <a:srgbClr val="000066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0066"/>
                </a:solidFill>
              </a:rPr>
              <a:t>педагогическая                   поведение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0066"/>
                </a:solidFill>
              </a:rPr>
              <a:t>запущенность                     детей  и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0066"/>
                </a:solidFill>
              </a:rPr>
              <a:t>в детском возрасте          подростков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>
              <a:solidFill>
                <a:srgbClr val="000066"/>
              </a:solidFill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 flipH="1">
            <a:off x="1331640" y="1844824"/>
            <a:ext cx="1366838" cy="19446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6084168" y="1844824"/>
            <a:ext cx="1079500" cy="2016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539750" y="548680"/>
            <a:ext cx="8352730" cy="6048671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dirty="0" smtClean="0"/>
              <a:t>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</a:t>
            </a: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Основными проявлениями 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социальной запущенности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 детском возрасте является неразвитость социально-    коммуникативных качеств и свойств личности ребёнка, его низкая способность к социальной рефлексии, трудности в овладении социальными ролями.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Проявлениями  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педагогической запущенности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с</a:t>
            </a: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ледует считать </a:t>
            </a:r>
            <a:r>
              <a:rPr lang="ru-RU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труднообучаемость</a:t>
            </a: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, трудновоспитуемость и низкий уровень </a:t>
            </a:r>
            <a:r>
              <a:rPr lang="ru-RU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субъектности</a:t>
            </a: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ребёнка в учебно-воспитательном процессе.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87624" y="476672"/>
            <a:ext cx="6588224" cy="14319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  <a:latin typeface="Arial" charset="0"/>
              </a:rPr>
              <a:t>Значимые признаки </a:t>
            </a:r>
            <a:br>
              <a:rPr lang="ru-RU" dirty="0" smtClean="0">
                <a:solidFill>
                  <a:srgbClr val="FF0000"/>
                </a:solidFill>
                <a:latin typeface="Arial" charset="0"/>
              </a:rPr>
            </a:br>
            <a:r>
              <a:rPr lang="ru-RU" dirty="0" smtClean="0">
                <a:solidFill>
                  <a:srgbClr val="FF0000"/>
                </a:solidFill>
                <a:latin typeface="Arial" charset="0"/>
              </a:rPr>
              <a:t>социально-педагогической  запущенности</a:t>
            </a:r>
            <a:r>
              <a:rPr lang="ru-RU" b="0" dirty="0" smtClean="0">
                <a:solidFill>
                  <a:schemeClr val="bg1"/>
                </a:solidFill>
                <a:latin typeface="Arial" charset="0"/>
              </a:rPr>
              <a:t> запущенности:</a:t>
            </a:r>
          </a:p>
        </p:txBody>
      </p:sp>
      <p:sp>
        <p:nvSpPr>
          <p:cNvPr id="108547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ru-RU" dirty="0" smtClean="0"/>
              <a:t>Дисгармония мотивов учения;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ru-RU" dirty="0" smtClean="0"/>
              <a:t>Низкая учебно-познавательная активность;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ru-RU" dirty="0" err="1" smtClean="0"/>
              <a:t>Несформированность</a:t>
            </a:r>
            <a:r>
              <a:rPr lang="ru-RU" dirty="0" smtClean="0"/>
              <a:t> основных учебных умений;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ru-RU" dirty="0" smtClean="0"/>
              <a:t>Преобладание деловых отношений с учителем при неразвитости эмоционально-личностного общения;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 smtClean="0"/>
              <a:t>-  Школьная тревожность.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661</TotalTime>
  <Words>1681</Words>
  <Application>Microsoft Office PowerPoint</Application>
  <PresentationFormat>Экран (4:3)</PresentationFormat>
  <Paragraphs>190</Paragraphs>
  <Slides>22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Городская</vt:lpstr>
      <vt:lpstr>Слайд 1</vt:lpstr>
      <vt:lpstr>Слайд 2</vt:lpstr>
      <vt:lpstr>Слайд 3</vt:lpstr>
      <vt:lpstr>Слайд 4</vt:lpstr>
      <vt:lpstr>Слайд 5</vt:lpstr>
      <vt:lpstr>Слайд 6</vt:lpstr>
      <vt:lpstr>Дети «группы риска»</vt:lpstr>
      <vt:lpstr>Слайд 8</vt:lpstr>
      <vt:lpstr>Значимые признаки  социально-педагогической  запущенности запущенности: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Параметры развития личности подростков  с отклоняющимся поведением:</vt:lpstr>
      <vt:lpstr>Виды агрессивных действий:</vt:lpstr>
      <vt:lpstr>Система работы с несовершеннолетними правонарушителями </vt:lpstr>
      <vt:lpstr>Слайд 20</vt:lpstr>
      <vt:lpstr>Принципы, на которых строится взаимодействие с ребёнком:</vt:lpstr>
      <vt:lpstr>   "Воспитывает  всё:  люди, вещи, явления, но, прежде всего и дольше всего - люди.  Из них на первом месте - родители и педагоги"   (А.С. Макаренко)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Pc</cp:lastModifiedBy>
  <cp:revision>65</cp:revision>
  <dcterms:created xsi:type="dcterms:W3CDTF">2023-01-19T13:41:37Z</dcterms:created>
  <dcterms:modified xsi:type="dcterms:W3CDTF">2023-02-20T05:32:50Z</dcterms:modified>
</cp:coreProperties>
</file>