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Методы и приемы 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психолого-педагогической работы с подростками 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группы риска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образовательных организациях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1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г.Сальск </a:t>
            </a:r>
            <a:br>
              <a:rPr lang="ru-RU" sz="1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1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2023</a:t>
            </a:r>
            <a:endParaRPr lang="ru-RU" sz="1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2523"/>
            <a:ext cx="792088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tabLst>
                <a:tab pos="1857375" algn="l"/>
              </a:tabLs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Часто дети из группы риска не видят, не задумываются, не могут осознать целей совершения того или иного действия, поступка. Необходимо помочь им ставить перед собой жизненно важные цели и определять возможные пути достижения, адекватные поставленной цели –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 ВЫДВИЖЕНИЯ ЦЕЛЕЙ ДЕЯТЕЛЬНОСТИ.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57375" algn="l"/>
              </a:tabLst>
            </a:pPr>
            <a:endParaRPr lang="ru-RU" sz="2000" dirty="0" smtClean="0"/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Любое дело или действие совершается потому, что хочу или не хочу, но должен.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Важно помочь разобраться с целью: хочу =&gt; зачем? не хочу, 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должен=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&gt; почему? Подросткам трудно понять целевые установки, их общественно и личностно значимый смысл.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 1.: «Хочу научиться играть в теннис» Зачем мне это надо?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ответе кроется цель: «ребята умеют играть, а я нет (поэтому я одинок, надо мной смеются и не хотят брать в игру)»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Значит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стать равноправным членом среди игроков или обрести уверенность, найти свое место среди значимых людей.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73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Тогда «научиться играть в теннис» -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средство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достижения цели.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Пример 2.: «не хочу учиться в школе, но должен» Почему должен? </a:t>
            </a:r>
            <a:r>
              <a:rPr lang="ru-RU" sz="2000" dirty="0" smtClean="0"/>
              <a:t>(наработка целей)</a:t>
            </a:r>
          </a:p>
          <a:p>
            <a:endParaRPr lang="ru-RU" sz="2000" dirty="0" smtClean="0"/>
          </a:p>
          <a:p>
            <a:pPr lvl="0"/>
            <a:r>
              <a:rPr lang="ru-RU" sz="2000" i="1" dirty="0" smtClean="0"/>
              <a:t>для себя:</a:t>
            </a:r>
          </a:p>
          <a:p>
            <a:pPr lvl="1"/>
            <a:r>
              <a:rPr lang="ru-RU" sz="2000" dirty="0" smtClean="0"/>
              <a:t>так положено в обществе; надо соответствовать его ожиданиям;</a:t>
            </a:r>
          </a:p>
          <a:p>
            <a:pPr lvl="1"/>
            <a:r>
              <a:rPr lang="ru-RU" sz="2000" dirty="0" smtClean="0"/>
              <a:t>чтобы на фоне других не выглядеть </a:t>
            </a:r>
            <a:r>
              <a:rPr lang="ru-RU" sz="2000" dirty="0" err="1" smtClean="0"/>
              <a:t>дураком</a:t>
            </a:r>
            <a:r>
              <a:rPr lang="ru-RU" sz="2000" dirty="0" smtClean="0"/>
              <a:t>;</a:t>
            </a:r>
          </a:p>
          <a:p>
            <a:pPr lvl="1"/>
            <a:r>
              <a:rPr lang="ru-RU" sz="2000" dirty="0" smtClean="0"/>
              <a:t>повысить свой статус;</a:t>
            </a:r>
          </a:p>
          <a:p>
            <a:pPr lvl="1"/>
            <a:r>
              <a:rPr lang="ru-RU" sz="2000" dirty="0" smtClean="0"/>
              <a:t>обрести уверенность;</a:t>
            </a:r>
          </a:p>
          <a:p>
            <a:pPr lvl="1"/>
            <a:r>
              <a:rPr lang="ru-RU" sz="2000" dirty="0" smtClean="0"/>
              <a:t>наладить отношения с родителями;</a:t>
            </a:r>
          </a:p>
          <a:p>
            <a:pPr lvl="1"/>
            <a:r>
              <a:rPr lang="ru-RU" sz="2000" dirty="0" smtClean="0"/>
              <a:t>быть полезным человеком в будущем;</a:t>
            </a:r>
          </a:p>
          <a:p>
            <a:pPr lvl="1"/>
            <a:r>
              <a:rPr lang="ru-RU" sz="2000" dirty="0" smtClean="0"/>
              <a:t>обрести знания для жизни и труда;</a:t>
            </a:r>
          </a:p>
          <a:p>
            <a:pPr lvl="1"/>
            <a:r>
              <a:rPr lang="ru-RU" sz="2000" dirty="0" smtClean="0"/>
              <a:t>заработать большие деньги.</a:t>
            </a:r>
          </a:p>
          <a:p>
            <a:pPr lvl="0"/>
            <a:r>
              <a:rPr lang="ru-RU" sz="2000" i="1" dirty="0" smtClean="0"/>
              <a:t>для других:</a:t>
            </a:r>
          </a:p>
          <a:p>
            <a:pPr lvl="1"/>
            <a:r>
              <a:rPr lang="ru-RU" sz="2000" dirty="0" smtClean="0"/>
              <a:t>родители будут жить спокойно;</a:t>
            </a:r>
          </a:p>
          <a:p>
            <a:pPr lvl="1"/>
            <a:r>
              <a:rPr lang="ru-RU" sz="2000" dirty="0" smtClean="0"/>
              <a:t>учителя будут хорошо относиться, уважать;</a:t>
            </a:r>
          </a:p>
          <a:p>
            <a:pPr lvl="1"/>
            <a:r>
              <a:rPr lang="ru-RU" sz="2000" dirty="0" smtClean="0"/>
              <a:t>полиция отстанет;</a:t>
            </a:r>
          </a:p>
          <a:p>
            <a:pPr lvl="1"/>
            <a:r>
              <a:rPr lang="ru-RU" sz="2000" dirty="0" smtClean="0"/>
              <a:t>Женька перестанет обзывать и насмехаться и т.д. 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2996952"/>
          <a:ext cx="7632848" cy="3270864"/>
        </p:xfrm>
        <a:graphic>
          <a:graphicData uri="http://schemas.openxmlformats.org/drawingml/2006/table">
            <a:tbl>
              <a:tblPr/>
              <a:tblGrid>
                <a:gridCol w="3808114"/>
                <a:gridCol w="3824734"/>
              </a:tblGrid>
              <a:tr h="410333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если ты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>
                          <a:latin typeface="Times New Roman"/>
                          <a:ea typeface="Times New Roman"/>
                        </a:rPr>
                        <a:t>если я (взрослый)</a:t>
                      </a:r>
                      <a:endParaRPr lang="ru-RU" sz="20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333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- перестанешь бояться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- буду тебе помогать, не брошу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665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>
                          <a:latin typeface="Times New Roman"/>
                          <a:ea typeface="Times New Roman"/>
                        </a:rPr>
                        <a:t>- перестанешь лениться</a:t>
                      </a:r>
                      <a:endParaRPr lang="ru-RU" sz="20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- буду тебя подстегивать, контролировать (не обижайся)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333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>
                          <a:latin typeface="Times New Roman"/>
                          <a:ea typeface="Times New Roman"/>
                        </a:rPr>
                        <a:t>- наберешься терпения</a:t>
                      </a:r>
                      <a:endParaRPr lang="ru-RU" sz="20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- я тоже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333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>
                          <a:latin typeface="Times New Roman"/>
                          <a:ea typeface="Times New Roman"/>
                        </a:rPr>
                        <a:t>- выделишь время</a:t>
                      </a:r>
                      <a:endParaRPr lang="ru-RU" sz="20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- я тоже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333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>
                          <a:latin typeface="Times New Roman"/>
                          <a:ea typeface="Times New Roman"/>
                        </a:rPr>
                        <a:t>- примешь помощь окружающих</a:t>
                      </a:r>
                      <a:endParaRPr lang="ru-RU" sz="20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- договорюсь с кем надо будет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11560" y="294930"/>
            <a:ext cx="777686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«Да, неплохо, но могу ли я?» - сомневается ученик.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Отсутствие успешности в учебной деятельности для ребят из группы риска вполне типичное явление.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Здесь должен быть использован ведущий метод –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ОРИЕНТАЦИОННО-ТРУДОВОЙ.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Прошлый опыт неудач тяготеет над ребенком, он трудно включается в деятельность, поэтому ему необходимо понять следующее: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каких условиях цель может быть достигнута: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55730"/>
            <a:ext cx="806489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каким должен быть план наших действий и порядок совершаемых операций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9975" algn="l"/>
              </a:tabLst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Порядок действий может быть следующий: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понять с какого момента возник «тупик» и в чем он состоит;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преодолеть «тупик»: понять, освоить, усвоить, выучить, закрепить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сдать работу, задание, ответить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понять как двигаться дальше.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699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69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может помешать реализации плана действий?</a:t>
            </a:r>
          </a:p>
          <a:p>
            <a:pPr indent="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69975" algn="l"/>
              </a:tabLst>
            </a:pPr>
            <a:endParaRPr lang="ru-RU" sz="2000" i="1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69975" algn="l"/>
              </a:tabLs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Вместе учеником нужно набрать как можно больше причин, которые могут препятствовать реализации плана и подумать, как можно нейтрализовать эти причины: «Кто хочет, тот ищет возможность, а кто не хочет – ищет причины».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99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1066800"/>
          <a:ext cx="8280919" cy="5791200"/>
        </p:xfrm>
        <a:graphic>
          <a:graphicData uri="http://schemas.openxmlformats.org/drawingml/2006/table">
            <a:tbl>
              <a:tblPr/>
              <a:tblGrid>
                <a:gridCol w="3730127"/>
                <a:gridCol w="4550792"/>
              </a:tblGrid>
              <a:tr h="0"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latin typeface="Times New Roman"/>
                          <a:ea typeface="Times New Roman"/>
                        </a:rPr>
                        <a:t>Внешние причины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2000" b="1" i="0">
                          <a:latin typeface="Times New Roman"/>
                          <a:ea typeface="Times New Roman"/>
                        </a:rPr>
                        <a:t>Пути преодоления</a:t>
                      </a:r>
                      <a:endParaRPr lang="ru-RU" sz="2000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Нет нужной информации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Найти учебник в библиотеке, интернете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Нет учебника (или теннисной ракетки и т.д.)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Никто не дает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Нет денег (на приобретение учебника или теннисной ракетки, или оплату секции)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Одолжить, купить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взять под залог; убедить, что тебе можно доверять и т.д.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искать способы заработать 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(- взять «подряд» у родителей или соседей на работы по дому, в огороде и т.п. на приобретение необходимой вещи или оплату услуг;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  - попросить нужную вещь в счет праздника, дня рождения и т.п.)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Найти выход!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Не </a:t>
                      </a:r>
                      <a:r>
                        <a:rPr lang="ru-RU" sz="2000" i="0" dirty="0" smtClean="0">
                          <a:latin typeface="Times New Roman"/>
                          <a:ea typeface="Times New Roman"/>
                        </a:rPr>
                        <a:t>пришел </a:t>
                      </a: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автобус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Не зазвонил будильник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000" i="0" dirty="0" smtClean="0">
                          <a:latin typeface="Times New Roman"/>
                          <a:ea typeface="Times New Roman"/>
                        </a:rPr>
                        <a:t>Не слышу </a:t>
                      </a: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будильника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идти пешком, ехать на другом транспорте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сменить батарейки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2000" i="0" dirty="0">
                          <a:latin typeface="Times New Roman"/>
                          <a:ea typeface="Times New Roman"/>
                        </a:rPr>
                        <a:t>попросить разбудить по телефону, стуком в дверь и т.д.</a:t>
                      </a:r>
                      <a:endParaRPr lang="ru-RU" sz="2000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27584" y="476672"/>
            <a:ext cx="80648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Причины могут быть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внешние и внутренние.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908720"/>
          <a:ext cx="8208911" cy="4937760"/>
        </p:xfrm>
        <a:graphic>
          <a:graphicData uri="http://schemas.openxmlformats.org/drawingml/2006/table">
            <a:tbl>
              <a:tblPr/>
              <a:tblGrid>
                <a:gridCol w="3697691"/>
                <a:gridCol w="4511220"/>
              </a:tblGrid>
              <a:tr h="1693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Внутренние причины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Пути преодоления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6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/>
                        <a:buChar char=""/>
                        <a:tabLst>
                          <a:tab pos="3429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собственная неуверенность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/>
                        <a:buChar char=""/>
                        <a:tabLst>
                          <a:tab pos="3429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страх неудачи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«Не ошибается тот, кто ничего не делает»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то же, понять, почему конкретно боишься. Представить эту ситуацию, прожить ее, понять как себя в ней вести достойно (например: при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неудаче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боюсь, что будут смеяться, оскорблять, заклеймят позором и т.д.)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«Делай, что должно и будь, что будет»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/>
                        <a:buChar char=""/>
                        <a:tabLst>
                          <a:tab pos="3429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собственная лень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Сложнее всего преодолеть самого себя. Человек ленится зачастую от того, что не видит в деле выгоды для себя и пользы для других.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Преодоление лени даже в мелочах воспитывает и укрепляет силу воли. Крепкая воля – предмет уважения и восхищения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окружающих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33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/>
                        <a:buChar char=""/>
                        <a:tabLst>
                          <a:tab pos="3429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болезнь, недомогание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Если недомогание и болезнь – повод уйти от проблем, то надо решить проблему.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Если болезнь настоящая, надо терпеливо лечиться. 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67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800"/>
                        <a:buFont typeface="Symbol"/>
                        <a:buChar char=""/>
                        <a:tabLst>
                          <a:tab pos="34290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нетерпение, торопливость</a:t>
                      </a:r>
                    </a:p>
                    <a:p>
                      <a:pPr marL="138430"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 т.д.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«Лучше меньше, но лучше»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536" y="75982"/>
            <a:ext cx="835292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самом деле абсолютно безвыходных ситуаций не так уж много, но в этом случае нужно принять ситуацию такой как есть (например: болезнь и временная нетрудоспособность)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u="sng" dirty="0" smtClean="0"/>
              <a:t>Что может помочь достичь цели?</a:t>
            </a:r>
            <a:endParaRPr lang="ru-RU" sz="2000" dirty="0" smtClean="0"/>
          </a:p>
          <a:p>
            <a:r>
              <a:rPr lang="ru-RU" sz="2000" dirty="0" smtClean="0"/>
              <a:t>Прежде всего – информация о рациональных путях распределения времени, сил и технологической последовательности совершаемых операций – </a:t>
            </a:r>
            <a:r>
              <a:rPr lang="ru-RU" sz="2000" b="1" dirty="0" smtClean="0">
                <a:solidFill>
                  <a:srgbClr val="FF0000"/>
                </a:solidFill>
              </a:rPr>
              <a:t>ИНФОРМАЦИОННО-ПРОСВЕТИТЕЛЬСКИЙ МЕТОД</a:t>
            </a:r>
            <a:r>
              <a:rPr lang="ru-RU" sz="2000" dirty="0" smtClean="0">
                <a:solidFill>
                  <a:srgbClr val="FF0000"/>
                </a:solidFill>
              </a:rPr>
              <a:t>. </a:t>
            </a:r>
            <a:r>
              <a:rPr lang="ru-RU" sz="2000" dirty="0" smtClean="0"/>
              <a:t>Этот метод используется и для расширения кругозора, обогащения </a:t>
            </a:r>
            <a:r>
              <a:rPr lang="ru-RU" sz="2000" dirty="0" err="1" smtClean="0"/>
              <a:t>мотивационно-потребностной</a:t>
            </a:r>
            <a:r>
              <a:rPr lang="ru-RU" sz="2000" dirty="0" smtClean="0"/>
              <a:t> сферы личности. </a:t>
            </a:r>
          </a:p>
          <a:p>
            <a:pPr lvl="0"/>
            <a:r>
              <a:rPr lang="ru-RU" sz="2000" i="1" u="sng" dirty="0" smtClean="0"/>
              <a:t>Делаю. </a:t>
            </a:r>
            <a:r>
              <a:rPr lang="ru-RU" sz="2000" dirty="0" smtClean="0"/>
              <a:t>Когда понятия цель, ее личная и общественная значимость, условия достижения, возможные препятствия, получена необходимая информация, разработан план действий и порядок операций, нужно переходить к делу. Ученику, испытавшему неоднократные неудачи, но решившему сделать дело и получить результат, просто необходимо, чтобы взрослый наставник был рядом, помог и подбодрил в нужный момент – </a:t>
            </a:r>
            <a:r>
              <a:rPr lang="ru-RU" sz="2000" b="1" dirty="0" smtClean="0">
                <a:solidFill>
                  <a:srgbClr val="FF0000"/>
                </a:solidFill>
              </a:rPr>
              <a:t>ОРИЕНТАЦИОННО-ТРУДОВОЙ МЕТОД.</a:t>
            </a:r>
          </a:p>
          <a:p>
            <a:pPr lvl="0"/>
            <a:r>
              <a:rPr lang="ru-RU" sz="2000" dirty="0" smtClean="0"/>
              <a:t>При получении положительного результата сделанного дела любой человек испытывает удовлетворение, причем, чем труднее дело, тем сильнее радость. У ребенка, привыкшего к неудачам, это не просто радость, а настоящее счастье, победы над своими страхами, ленью. Наставник обязательно должен разделить это счастье с ребенком, а, возможно, обрадоваться даже больше него. Нельзя останавливаться на достигнутом и побуждать к новым преодолениям. Сопровождать , поощряя самостоятельность, необходимо до поры, пока не приобретутся навыки преодоления трудностей в  достижении цели </a:t>
            </a:r>
            <a:r>
              <a:rPr lang="ru-RU" sz="2000" b="1" dirty="0" smtClean="0"/>
              <a:t>– </a:t>
            </a:r>
            <a:r>
              <a:rPr lang="ru-RU" sz="2000" b="1" dirty="0" smtClean="0">
                <a:solidFill>
                  <a:srgbClr val="FF0000"/>
                </a:solidFill>
              </a:rPr>
              <a:t>КОММУНИКАТИВНЫЙ МЕТОД.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3529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Отрицательный результат возможен даже тогда, когда человек  был старателен и ответственен по отношению к делу.</a:t>
            </a:r>
          </a:p>
          <a:p>
            <a:r>
              <a:rPr lang="ru-RU" sz="2000" dirty="0" smtClean="0"/>
              <a:t>Нет таких людей, которые всегда все делают сразу хорошо.</a:t>
            </a:r>
          </a:p>
          <a:p>
            <a:r>
              <a:rPr lang="ru-RU" sz="2000" dirty="0" smtClean="0"/>
              <a:t>Ученика надо психологически готовить к возможным неудачам: «на ошибках учатся». Важно учить анализировать ошибки, учить оценивать действия, факты, события, поступки свои и окружающих (иначе подросток сосредоточен только на своих переживаниях и для него закрыт нравственный смысл окружающей жизни) – </a:t>
            </a:r>
            <a:r>
              <a:rPr lang="ru-RU" sz="2000" b="1" dirty="0" smtClean="0">
                <a:solidFill>
                  <a:srgbClr val="FF0000"/>
                </a:solidFill>
              </a:rPr>
              <a:t>МЕТОД ОЦЕНКИ И САМООЦЕНКИ.</a:t>
            </a:r>
          </a:p>
          <a:p>
            <a:r>
              <a:rPr lang="ru-RU" sz="2000" dirty="0" smtClean="0"/>
              <a:t>При получении отрицательного результата всегда возникают негативные чувства: стыд, досада, обида, гнев, раздражение и т.п.</a:t>
            </a:r>
          </a:p>
          <a:p>
            <a:r>
              <a:rPr lang="ru-RU" sz="2000" dirty="0" smtClean="0"/>
              <a:t>Есть только два пути выхода из положения. Самый простой, но неэффективный – бросить одно дело, взяться за другое. Но, если человек не осознал, почему не получилось, то и дальше будет совершать те же ошибки, которые не дадут возможность добиться желаемого результата.</a:t>
            </a:r>
          </a:p>
          <a:p>
            <a:r>
              <a:rPr lang="ru-RU" sz="2000" dirty="0" smtClean="0"/>
              <a:t>Поэтому самый верный путь – осознать, что было ошибкой, и переделать заново. В этом случае, радость при достижении положительного результата будет еще сильнее, а значит, возрастет уверенность в себе и самоуважение.</a:t>
            </a:r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22714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2800" b="1" dirty="0" smtClean="0">
                <a:solidFill>
                  <a:srgbClr val="FF0000"/>
                </a:solidFill>
              </a:rPr>
              <a:t>«Ситуация формирования отказного поведения»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Предлагается детям ситуация:</a:t>
            </a:r>
            <a:br>
              <a:rPr lang="ru-RU" sz="2000" dirty="0" smtClean="0"/>
            </a:br>
            <a:r>
              <a:rPr lang="ru-RU" sz="2000" b="1" i="1" cap="small" dirty="0" smtClean="0"/>
              <a:t>«Если </a:t>
            </a:r>
            <a:r>
              <a:rPr lang="ru-RU" sz="2000" b="1" i="1" dirty="0" smtClean="0"/>
              <a:t>тебе предлагают (украсть, выпить, доказать что-то, прогулять уроки т.п.) то...»</a:t>
            </a:r>
            <a:br>
              <a:rPr lang="ru-RU" sz="2000" b="1" i="1" dirty="0" smtClean="0"/>
            </a:br>
            <a:r>
              <a:rPr lang="ru-RU" sz="2000" dirty="0" smtClean="0"/>
              <a:t>Далее следует алгоритм поведения в такой ситуации: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 </a:t>
            </a:r>
            <a:r>
              <a:rPr lang="ru-RU" sz="2200" b="1" i="1" dirty="0" smtClean="0"/>
              <a:t>1.  Задай себе вопрос</a:t>
            </a:r>
            <a:r>
              <a:rPr lang="ru-RU" sz="2200" dirty="0" smtClean="0"/>
              <a:t>: «Для чего мы это будем делать?», «Какие могут быть последствия?», «Есть ли у нас на это деньги» и т.п.</a:t>
            </a:r>
            <a:br>
              <a:rPr lang="ru-RU" sz="2200" dirty="0" smtClean="0"/>
            </a:br>
            <a:r>
              <a:rPr lang="ru-RU" sz="2200" b="1" dirty="0" smtClean="0"/>
              <a:t>2. Обозначь этот поступок как</a:t>
            </a:r>
            <a:r>
              <a:rPr lang="ru-RU" sz="2200" dirty="0" smtClean="0"/>
              <a:t>:</a:t>
            </a:r>
            <a:br>
              <a:rPr lang="ru-RU" sz="2200" dirty="0" smtClean="0"/>
            </a:br>
            <a:r>
              <a:rPr lang="ru-RU" sz="2200" dirty="0" smtClean="0"/>
              <a:t>•      Незаконный,</a:t>
            </a:r>
            <a:br>
              <a:rPr lang="ru-RU" sz="2200" dirty="0" smtClean="0"/>
            </a:br>
            <a:r>
              <a:rPr lang="ru-RU" sz="2200" dirty="0" smtClean="0"/>
              <a:t>•     Против правил поведения в школе</a:t>
            </a:r>
            <a:br>
              <a:rPr lang="ru-RU" sz="2200" dirty="0" smtClean="0"/>
            </a:br>
            <a:r>
              <a:rPr lang="ru-RU" sz="2200" dirty="0" smtClean="0"/>
              <a:t>•     Нечестный поступок и т.д.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sz="2200" b="1" dirty="0" smtClean="0"/>
              <a:t>3.</a:t>
            </a:r>
            <a:r>
              <a:rPr lang="ru-RU" sz="2200" b="1" i="1" dirty="0" smtClean="0"/>
              <a:t> </a:t>
            </a:r>
            <a:r>
              <a:rPr lang="ru-RU" sz="2200" b="1" dirty="0" smtClean="0"/>
              <a:t>Предугадай последствия</a:t>
            </a:r>
            <a:r>
              <a:rPr lang="ru-RU" sz="2200" dirty="0" smtClean="0"/>
              <a:t>: «Если мы это сделаем, то родители..., учителя..., я буду чувствовать себя..., милиция...»</a:t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b="1" dirty="0" smtClean="0"/>
              <a:t>4.</a:t>
            </a:r>
            <a:r>
              <a:rPr lang="ru-RU" sz="2200" b="1" i="1" dirty="0" smtClean="0"/>
              <a:t> </a:t>
            </a:r>
            <a:r>
              <a:rPr lang="ru-RU" sz="2200" b="1" dirty="0" smtClean="0"/>
              <a:t>Имей встречное предложение: </a:t>
            </a:r>
            <a:r>
              <a:rPr lang="ru-RU" sz="2200" dirty="0" smtClean="0"/>
              <a:t>«А почему бы нам лучше ни...»</a:t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b="1" dirty="0" smtClean="0"/>
              <a:t>5. Откажись от предложенного, но оставляй дверь открытой, не ссорясь с другом: </a:t>
            </a:r>
            <a:r>
              <a:rPr lang="ru-RU" sz="2200" dirty="0" smtClean="0"/>
              <a:t>«Если ты передумаешь (захочешь, изменишь планы...), то...» </a:t>
            </a:r>
            <a:br>
              <a:rPr lang="ru-RU" sz="2200" dirty="0" smtClean="0"/>
            </a:br>
            <a:r>
              <a:rPr lang="ru-RU" sz="2200" dirty="0" smtClean="0"/>
              <a:t>•Позвони,</a:t>
            </a:r>
            <a:br>
              <a:rPr lang="ru-RU" sz="2200" dirty="0" smtClean="0"/>
            </a:br>
            <a:r>
              <a:rPr lang="ru-RU" sz="2200" dirty="0" smtClean="0"/>
              <a:t>•Дай мне знать </a:t>
            </a:r>
            <a:br>
              <a:rPr lang="ru-RU" sz="2200" dirty="0" smtClean="0"/>
            </a:br>
            <a:r>
              <a:rPr lang="ru-RU" sz="2200" dirty="0" smtClean="0"/>
              <a:t>•Зайди ко мне</a:t>
            </a:r>
            <a:br>
              <a:rPr lang="ru-RU" sz="2200" dirty="0" smtClean="0"/>
            </a:br>
            <a:r>
              <a:rPr lang="ru-RU" sz="2200" dirty="0" smtClean="0"/>
              <a:t>       Подобные ситуации также можно обыграть по ролям.</a:t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5476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Очень помогут  </a:t>
            </a:r>
            <a:r>
              <a:rPr lang="ru-RU" sz="2400" b="1" dirty="0" smtClean="0">
                <a:solidFill>
                  <a:srgbClr val="FF0000"/>
                </a:solidFill>
              </a:rPr>
              <a:t>«бланки - ситуации» </a:t>
            </a:r>
            <a:r>
              <a:rPr lang="ru-RU" sz="2400" dirty="0" smtClean="0"/>
              <a:t>которые дают возможность проанализировать свое отношение к чему - либо и выработать свою линию поведения.</a:t>
            </a:r>
            <a:br>
              <a:rPr lang="ru-RU" sz="2400" dirty="0" smtClean="0"/>
            </a:br>
            <a:r>
              <a:rPr lang="ru-RU" sz="2400" dirty="0" smtClean="0"/>
              <a:t>Например: «Что ты будешь делать, если…?»</a:t>
            </a:r>
            <a:br>
              <a:rPr lang="ru-RU" sz="2400" dirty="0" smtClean="0"/>
            </a:br>
            <a:r>
              <a:rPr lang="ru-RU" sz="2400" dirty="0" smtClean="0"/>
              <a:t> • остался дома один (для младших школьников)</a:t>
            </a:r>
            <a:br>
              <a:rPr lang="ru-RU" sz="2400" dirty="0" smtClean="0"/>
            </a:br>
            <a:r>
              <a:rPr lang="ru-RU" sz="2400" dirty="0" smtClean="0"/>
              <a:t> • подошел чужой (для младших школьников)</a:t>
            </a:r>
            <a:br>
              <a:rPr lang="ru-RU" sz="2400" dirty="0" smtClean="0"/>
            </a:br>
            <a:r>
              <a:rPr lang="ru-RU" sz="2400" dirty="0" smtClean="0"/>
              <a:t> • предложат выпить • предложат прокатиться в машине</a:t>
            </a:r>
            <a:br>
              <a:rPr lang="ru-RU" sz="2400" dirty="0" smtClean="0"/>
            </a:br>
            <a:r>
              <a:rPr lang="ru-RU" sz="2400" dirty="0" smtClean="0"/>
              <a:t> • возник пожар •выпил не то лекарство •ударил кто-то и т.д.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2. </a:t>
            </a:r>
            <a:r>
              <a:rPr lang="ru-RU" sz="2400" b="1" i="1" dirty="0" smtClean="0"/>
              <a:t>Возможен такой вариант вопроса, который затронет чувства и эмоции: </a:t>
            </a:r>
            <a:r>
              <a:rPr lang="ru-RU" sz="2400" b="1" i="1" dirty="0" smtClean="0">
                <a:solidFill>
                  <a:srgbClr val="FF0000"/>
                </a:solidFill>
              </a:rPr>
              <a:t>«Что я думаю об этом?»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dirty="0" smtClean="0"/>
              <a:t>• когда я вижу на улице пьяных, то </a:t>
            </a:r>
            <a:r>
              <a:rPr lang="ru-RU" sz="2400" i="1" dirty="0" smtClean="0"/>
              <a:t>я </a:t>
            </a:r>
            <a:r>
              <a:rPr lang="ru-RU" sz="2400" dirty="0" smtClean="0"/>
              <a:t>чувствую...</a:t>
            </a:r>
            <a:br>
              <a:rPr lang="ru-RU" sz="2400" dirty="0" smtClean="0"/>
            </a:br>
            <a:r>
              <a:rPr lang="ru-RU" sz="2400" dirty="0" smtClean="0"/>
              <a:t>• когда мои родители ссорятся, то я испытываю..,</a:t>
            </a:r>
            <a:br>
              <a:rPr lang="ru-RU" sz="2400" dirty="0" smtClean="0"/>
            </a:br>
            <a:r>
              <a:rPr lang="ru-RU" sz="2400" dirty="0" smtClean="0"/>
              <a:t>• если мой друг стал пить, то я должен.,,</a:t>
            </a:r>
            <a:br>
              <a:rPr lang="ru-RU" sz="2400" dirty="0" smtClean="0"/>
            </a:br>
            <a:r>
              <a:rPr lang="ru-RU" sz="2400" dirty="0" smtClean="0"/>
              <a:t>• когда другие называют меня «ребенком», если я отказываюсь  закурить, то я...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-486976"/>
            <a:ext cx="9144000" cy="75713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работы с «трудными» школьниками: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Учитель (предметник, классный руководитель, социальный педагог и др.) должен уметь найти даже в самом неприятном ему подростке хорошие, сильные стороны и на этом строить свое взаимодействие с ним.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Доброжелательное отношение - необходимое условие для установления эмоционального контакта, без которого немыслима работа с «трудными» учащимися.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Недопустимы выводы о личности школьника в целом на основании отдельных его поступков: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сначала нужно дать определение поступку, понять мотив, цель его совершения;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потом разобраться в том, как сам подросток относится к поступку (сожалеет, огорчается, раскаивается, не понимает вины, играет в раскаяние, бравирует);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наказание должно быть адекватным совершенному поступку, т.е. справедливым;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 наказывая, нельзя унижать человеческое достоинство школьника;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чрезмерное наказание пагубно для подростка так же, как и безнаказанность;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е) поощрения более эффективны, чем наказания, поэтому, упреждая плохие поступки, нужно замечать и отмечать хорошие поступки и свойства личности.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Эффект взаимодействия во многом зависит от авторитета взрослого.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Авторитетом, как правило, пользуется не тот взрослый, который порицает, оскорбляет, унижает, угрожает, а тот. кто старается понять, быть справедливым, убеждает, не смотрит свысока, не иронизирует, не добивается повиновения … и 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«Трудные» подростки особенно чувствительны к авторитарному обращению, они начинают проявлять негативизм, упрямство, своеволие, что усугубляет проблемы. Позиция взрослого по отношению к «трудному» школьнику должна быть позицией доброжелательного старшего товарища.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3528" y="258723"/>
            <a:ext cx="8568952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/>
              <a:t>МЕТОДИКА ФОРМИРОВАНИЯ ДОБРОЖЕЛАТЕЛЬНОГО ОТНОШЕНИЯ УЧИТЕЛЯ К ПРОБЛЕМНОМУ ШКОЛЬНИКУ</a:t>
            </a:r>
          </a:p>
          <a:p>
            <a:endParaRPr lang="ru-RU" sz="1600" b="1" dirty="0" smtClean="0"/>
          </a:p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по методике «ФДО»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помогает педагогам: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Изменить стереотип восприятия «трудного» ребенка учителями. «Трудный» ребенок - это, прежде всего, несчастный ребенок, который нуждается в понимании, сочувствии и помощи. Это ни в коем случае не испорченный ребенок, достойный лишь неприязни, пренебрежения и наказания.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Научиться проявлять доброжелательное отношение и применять соответствующие ему меры педагогического воздействия.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Научиться замечать и анализировать признаки и факты выпрямления личности.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Признаки: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постепенное «снятие барьеров» и настроенности на конфликт, проявление доверия, уважения к учителю, мобилизация душевных сил на решение трудных волевых задач, повышение самосознания и чувства собственного достоинства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Факты: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снижение количества пропусков, прогулов, улучшение дисциплины, отношений с людьми, успеваемости, участие в общих делах, проявившийся интерес к чему-либо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Научиться самонаблюдению и самоанализу, чтобы сделать соответствующие выводы о целесообразности и эффективности доброжелательного отношения.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225945"/>
            <a:ext cx="828092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Отрабатывать методику «ФДО» целесообразно в рамках деятельности МО классных руководителей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Во-первых, потому что они составляют и ежегодно обновляют паспорт класса и лучше других педагогов знают об условиях жизни и проблемах каждого воспитанника.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Во-вторых, потому что они призваны способствовать созданию товарищеских отношений и организации жизнедеятельности в детском коллективе, поэтому лучше осведомлены о взаимоотношениях, интересах и особенностях каждого члена коллектива.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В-третьих, потому что каждый классный руководитель - это учитель-предметник, а, следовательно, полученный опыт будет применять на практике, что особенно важно.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Организация занятий по методике «ФДО»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Первые 2-3 занятия целесообразно проводить каждые две недели для приобретения личностной уверенности и корректировки действий педагогов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Последующие занятия следует проводить 1 раз в месяц, отводя им половину времени, рассчитанного на полноценную работу методического объединения.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238576"/>
            <a:ext cx="874846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ПРИМЕРНЫЙ ТЕКСТ ДОГОВОРА: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Мы, классные руководители школы ...  берем под свою особую заботу и защиту следующих трудных воспитанников: Ф.И., класс, перечислить (договор можно заключать индивидуально с каждым работником)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отношении этих детей мы обязуемся делать следующее: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.Независимо от их отношения и реакций будем искать возможность проявлять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абсолютную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доброжелательность к ним на уроке, перемене и за пределами школы; замечать, отыскивать взглядом среди других.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улыбаться, называть только по имени, интересоваться самочувствие, настроением, делами, стараться делать искренние комплименты 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основании того, что мы знаем о нем хорошего, показывать ему, что мы видим это хорошее.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Стараться на них не раздражаться, не обижаться и не гневаться. На грубость и хамство подопечных не отвечать тем же, оставив это на их же совести. Не скрывать, что такое поведение Вас расстроило 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огорчило (лучше без слов).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З. На уроках этим учащимся по возможности не ставить плохих оценок, а всегда давать шанс и возможность переделать, исправить, сделать, выучить (прямо на уроке или после урока с помощью и под контролем).Такую работу обязательно проверить, поставить положительную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оценку или помочь понять, исправить. Обязательно добиться выполнения до конечного результата, чтобы получить хорошую оценку.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Радоваться положительным результатам вместе с учеником и даже больше его самого.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Убеждать трудного воспитанника в том, что он способен освоить, сделать и сделает, если проявит усилие, перестанет бояться, комплексовать.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Обдумывать, организовывать возможные виды помощи самим учителем, товарищами, старшеклассниками, родителями и, тактично ее предлагая, осуществлять до тех пор, пока ни будет устойчивых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положительных результатов.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Если Ваши подопечные на уроке мешают, нарушают дисциплину, то ни при каких обстоятельствах не унижать, не оскорблять, не кричать. (см. пункт 2) Постараться успокоить словом, взглядом, прикосновением, шуткой, улыбкой, просьбой и т.д. Занять индивидуальным посильным заданием, выполнив которое он сможет получить положительную оценку.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Делать пометки положительного характера в тетрадях, дневниках «трудных» воспитанников. Например: «На уроке математики замечаний нет», «На уроке географии слушал внимательно, с интересом» и т.п.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Общаясь с «трудным» воспитанником, внимательно слушать, что он говорит и прежде, чем делать выводы, пытаться понять, почему он так говорит.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Помнить, что ребенок имеет право совершать ошибки (в работе, поведении и т.д.), поскольку он только учится вести себя, работать, думать, учиться и т.д. А взрослый, особенно педагог, должен ему помочь эти ошибки исправлять, а не закреплять. Мы, классные руководители, обязуемся следовать условиям договора, поскольку от усилий каждого из нас будет зависеть общий результат.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Договор считать вступившим в силу со следующего дня до конца учебного года.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Подписи.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99592" y="389566"/>
            <a:ext cx="7488832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  КОНТАКТНОГО ВЗАИМОДЕЙСТВИЯ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ПРОБЛЕМНЫМ ПОДРОСТКОМ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  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 СНЯТИЯ БАРЬЕРОВ В ОБЩЕНИИ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51520" y="1451604"/>
            <a:ext cx="8640960" cy="44012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Сущность метода состоит в организации системы общения взрослого с проблемным подростком, направленного на преодоление его внутренних барьеров.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контактного взаимодействия состоит из трех этапов: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добиться как можно большего количество «согласий».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Располагая предварительно собранными данными, педагог рассказывает подростку о том, что тот делал в последнее время, как у него складывались дела и отношения с окружающими людьми.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Если, задавая вопросы, педагог не получает ответа, то должен отвечать на них сам. Убедившись в том, что взрослый много знает о нем, подросток начинает вносить поправки, уточнять, детализировать. Это начало взаимодействия.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23528" y="-15190"/>
            <a:ext cx="835292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этап.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пробудить интерес подростка к его собственной личности. Суть этапа заключается в нахождении какого-либо интереса, увлечения, расти (спорт, музыка, рыбалка и т.п.), которые будут поводом для обсуждения  и нахождения точек соприкосновения, общности во мнении, суждении.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Происходит накопление положительных эмоций.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желании  педагога сделать это не трудно, так как дети с проблемами длительное время находятся в некой изоляции и испытывают потребность в получении о себе сведений и суждений. Кроме того, они считают себя не похожими на других и хотят знать, как их оригинальность воспринимается взрослыми.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нет возражения со стороны  педагога, то начинается поток высказываний о собственных мнениях и представлениях, демонстрация тех качеств, которые подросток хочет, чтобы заметили в первую очередь. Поведение педагога в это время должно быть внешне относительно пассивным, так как начинает поступать много важной информации через содержание слов, мимику, жесты. Кроме того, у каждого подростка есть свои «заготовки» - возражения против доводов взрослого о пользе учебы, необходимости следовать правилам, законам, о вредности привычек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«Заготовленные» возражения могут быть вполне логичными и обоснованными по отдельности, но часто противоречат друг другу. Педагог может сопоставить их, сравнить и показать их несостоятельность.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55576" y="764704"/>
            <a:ext cx="7236296" cy="47089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этап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побудить подростка к активной позиции. Когда собран весь материал, а подросток все вынес на обсуждение и изложил свою позицию, рационально не только возражать ему, но и вызвать на спор, требуя обоснования того, что им утверждается.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Вовлеченный во взаимодействие, подросток часто становится открытым и откровенным. Он начинает искать возможности поговорить, обсудить - происходит «снятие барьеров», так как отпадает их целесообразность, поскольку сам переосмысливает и оценивает себя.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117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Убедившись в доброжелательности (!) педагога, подросток 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выстраивает защиты. Взрослый становится советчиком, открываются возможности для взаимодействия. Профессиональная этика требует не злоупотреблять доверием подростка!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lum bright="-13000" contrast="-14000"/>
          </a:blip>
          <a:srcRect/>
          <a:stretch>
            <a:fillRect/>
          </a:stretch>
        </p:blipFill>
        <p:spPr bwMode="auto">
          <a:xfrm rot="5400000">
            <a:off x="1237320" y="-797160"/>
            <a:ext cx="6669360" cy="864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2718</Words>
  <Application>Microsoft Office PowerPoint</Application>
  <PresentationFormat>Экран (4:3)</PresentationFormat>
  <Paragraphs>164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Методы и приемы  психолого-педагогической работы с подростками  группы риска в образовательных организациях  г.Сальск  2023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«Ситуация формирования отказного поведения» Предлагается детям ситуация: «Если тебе предлагают (украсть, выпить, доказать что-то, прогулять уроки т.п.) то...» Далее следует алгоритм поведения в такой ситуации:   1.  Задай себе вопрос: «Для чего мы это будем делать?», «Какие могут быть последствия?», «Есть ли у нас на это деньги» и т.п. 2. Обозначь этот поступок как: •      Незаконный, •     Против правил поведения в школе •     Нечестный поступок и т.д.  3. Предугадай последствия: «Если мы это сделаем, то родители..., учителя..., я буду чувствовать себя..., милиция...»  4. Имей встречное предложение: «А почему бы нам лучше ни...»  5. Откажись от предложенного, но оставляй дверь открытой, не ссорясь с другом: «Если ты передумаешь (захочешь, изменишь планы...), то...»  •Позвони, •Дай мне знать  •Зайди ко мне        Подобные ситуации также можно обыграть по ролям. </vt:lpstr>
      <vt:lpstr>Очень помогут  «бланки - ситуации» которые дают возможность проанализировать свое отношение к чему - либо и выработать свою линию поведения. Например: «Что ты будешь делать, если…?»  • остался дома один (для младших школьников)  • подошел чужой (для младших школьников)  • предложат выпить • предложат прокатиться в машине  • возник пожар •выпил не то лекарство •ударил кто-то и т.д.  2. Возможен такой вариант вопроса, который затронет чувства и эмоции: «Что я думаю об этом?» • когда я вижу на улице пьяных, то я чувствую... • когда мои родители ссорятся, то я испытываю.., • если мой друг стал пить, то я должен.,, • когда другие называют меня «ребенком», если я отказываюсь  закурить, то я...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 психолого-педагогической работы с подростками  группы риска в образовательных органиациях</dc:title>
  <dc:creator>Pc</dc:creator>
  <cp:lastModifiedBy>Pc</cp:lastModifiedBy>
  <cp:revision>41</cp:revision>
  <dcterms:created xsi:type="dcterms:W3CDTF">2023-03-07T11:09:17Z</dcterms:created>
  <dcterms:modified xsi:type="dcterms:W3CDTF">2023-03-14T08:26:13Z</dcterms:modified>
</cp:coreProperties>
</file>