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148" autoAdjust="0"/>
  </p:normalViewPr>
  <p:slideViewPr>
    <p:cSldViewPr>
      <p:cViewPr>
        <p:scale>
          <a:sx n="79" d="100"/>
          <a:sy n="79" d="100"/>
        </p:scale>
        <p:origin x="-16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Система работы с несовершеннолетними правонарушителями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2285992"/>
            <a:ext cx="66437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Планирование работы </a:t>
            </a:r>
            <a:r>
              <a:rPr lang="ru-RU" sz="24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осуществляется </a:t>
            </a:r>
            <a:r>
              <a:rPr lang="ru-RU" sz="24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следующей последовательности: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составление перечня реальных проблем и их причин;</a:t>
            </a:r>
            <a:endParaRPr lang="ru-RU" sz="2400" dirty="0" smtClean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определение цели воздействия (ожидаемого результата);</a:t>
            </a:r>
            <a:endParaRPr lang="ru-RU" sz="2400" dirty="0" smtClean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определение участников воздействия ("узких" специалистов);</a:t>
            </a:r>
            <a:endParaRPr lang="ru-RU" sz="2400" dirty="0" smtClean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определение содержания деятельности конкретных специалистов, выбор способов воздействия;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/>
              <a:t>составление плана работы с семьей.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РЕКОМЕНДАЦИИ К СОВМЕСТНЫМ ДЕЙСТВИЯМ РАЗЛИЧНЫХ ВЕДОМСТВ В ОКАЗАНИИ ПОМОЩИ ДЕТЯМ ИЗ НЕБЛАГОПОЛУЧНЫХ СЕМЕЙ.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357298"/>
          <a:ext cx="8215371" cy="6036048"/>
        </p:xfrm>
        <a:graphic>
          <a:graphicData uri="http://schemas.openxmlformats.org/drawingml/2006/table">
            <a:tbl>
              <a:tblPr/>
              <a:tblGrid>
                <a:gridCol w="1500198"/>
                <a:gridCol w="4786221"/>
                <a:gridCol w="1928952"/>
              </a:tblGrid>
              <a:tr h="14628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Доминирующий фактор в характеристике неблагополучной </a:t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семьи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Виды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помощи семье и детям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Службы, центры, учреждения, специалисты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6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Недостаточная психолого-педагогическая грамотность родителей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и консультации классного руководителя, психолога, социального педагога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помощь психотерапевта семье и ребенку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семинаров, бесед, тематических родительских собраний на темы воспитания, просмотр видеофильмов, кинофильмов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вовлечение детей в кружки, студии, центры дневного пребывания, секции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ДОУ,ОУ, социальный педагог, психолог, МБОУ ЦДиК, УДОД,  классный руководитель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6826">
                <a:tc gridSpan="3"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None/>
                        <a:tabLst>
                          <a:tab pos="457200" algn="l"/>
                        </a:tabLs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1000108"/>
          <a:ext cx="7572428" cy="5286138"/>
        </p:xfrm>
        <a:graphic>
          <a:graphicData uri="http://schemas.openxmlformats.org/drawingml/2006/table">
            <a:tbl>
              <a:tblPr/>
              <a:tblGrid>
                <a:gridCol w="1060702"/>
                <a:gridCol w="4717572"/>
                <a:gridCol w="1794154"/>
              </a:tblGrid>
              <a:tr h="5286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Жесткое обращение с ребенком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учителя, психолога, социального педагога, социального работника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консультация психолога, социального педагога, врача для родителей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психотерапевтическая помощь родителям и детям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к занятиям детско-родительской группы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постановка семьи на учет в ИДН, консультации юристов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родителей к работе семинаров, беседы о воспитании в семье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(литература: приложение о жестоком обращении с ребенком (анкеты, тесты и т.д.))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педиатр, классный руководитель, психолог, социальный педагог, инспектор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ПДН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, отдел охраны детства, правоохранительные органы, юридическая консультация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381000"/>
          <a:ext cx="7715304" cy="6177280"/>
        </p:xfrm>
        <a:graphic>
          <a:graphicData uri="http://schemas.openxmlformats.org/drawingml/2006/table">
            <a:tbl>
              <a:tblPr/>
              <a:tblGrid>
                <a:gridCol w="1080714"/>
                <a:gridCol w="4806584"/>
                <a:gridCol w="1828006"/>
              </a:tblGrid>
              <a:tr h="4013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Оба родителя злоупотребляют алкоголем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и консультации психолога образовательного учреждения (для подростков)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оказание психиатрической, наркологической помощи семье или отдельным ее членам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дополнительные занятия с ребенком по оказанию помощи в учебе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вовлечение ребенка в систему дополнительного образования (кружки, секции и т.д.)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консультации врача-психиатра, нарколога, других специалистов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приглашение на родительские собрания специалистов (психиатра, нарколога и т.д.)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родительских собраний «на дому» (для отдаленных от школы населенных пунктов)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консультирование ребенка на ПМПК и определение программы обучения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перевод ребенка в класс компенсирующего обучения, во вспомогательную школу, вечернюю школу, ПТУ и т.д.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работа с родителями специалистов наркологической психиатрической помощи (по необходимости)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возбуждение дела о лишении родительских прав (в случае необходимости)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замдиректора,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социальный педагог,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психолог, УДОД, УСЗН  (приют),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органы здравоохранения, медики, КДН,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ПДН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, отдел опеки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1" y="628650"/>
          <a:ext cx="7858181" cy="5872184"/>
        </p:xfrm>
        <a:graphic>
          <a:graphicData uri="http://schemas.openxmlformats.org/drawingml/2006/table">
            <a:tbl>
              <a:tblPr/>
              <a:tblGrid>
                <a:gridCol w="1100728"/>
                <a:gridCol w="4895595"/>
                <a:gridCol w="1861858"/>
              </a:tblGrid>
              <a:tr h="5872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Семья в состоянии развода или после развода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и консультации психолога образовательного учреждения, социального педагога, учителей-предметников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консультационная помощь психолога и психотерапевта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дополнительная помощь в выполнении домашнего задания, в учебе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постановка ребенка на учет (по необходимости) к наркологу, психиатру, невропатологу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к деятельности класса родителей ребенка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помощь ребенку со стороны его окружения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помощь ребенку со стороны его сверстников (по рекомендации учителя)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родителей к семинарам по вопросам психологии детей, перенесших травму, тематическим родительским собраниям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видеоматериалов для работы с родителями (последствия развода)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психолог, социальный педагог, учителя-предметники, классный руководитель, классный коллектив, родительский комитет класса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785794"/>
          <a:ext cx="7358114" cy="5000660"/>
        </p:xfrm>
        <a:graphic>
          <a:graphicData uri="http://schemas.openxmlformats.org/drawingml/2006/table">
            <a:tbl>
              <a:tblPr/>
              <a:tblGrid>
                <a:gridCol w="1030681"/>
                <a:gridCol w="4584057"/>
                <a:gridCol w="1743376"/>
              </a:tblGrid>
              <a:tr h="5000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Неполная семья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ближайших родственников к воспитанию ребенка (противоположного пола)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семьи к занятиям детско-родительской группы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и консультации психолога и социального педагога (по запросу семьи)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активная деятельность классного руководителя по вовлечению ребенка в систему внеклассной и внешкольной работы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родительского лектория, тематического родительского собрания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обучение родителя навыкам воспитания детей при отсутствии одного из супругов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постановка на учет в учреждения и органы социальной защиты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оказание материальной помощи малоимущей неполной семье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классный руководитель, социальный педагог,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психолог, УСЗН, УДОД, ЦДиК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428736"/>
          <a:ext cx="7858180" cy="4184664"/>
        </p:xfrm>
        <a:graphic>
          <a:graphicData uri="http://schemas.openxmlformats.org/drawingml/2006/table">
            <a:tbl>
              <a:tblPr/>
              <a:tblGrid>
                <a:gridCol w="1100803"/>
                <a:gridCol w="4747145"/>
                <a:gridCol w="2010232"/>
              </a:tblGrid>
              <a:tr h="4184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Отчужденность родителей из-за занятости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сопровождение ребенка социальным педагогом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и консультации психолога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ребенка к общественно-полезной деятельности, внешкольной и внеклассной работе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родителей в школу (родительские собрания, семинары, тренинг) в шестой день учебной недели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помощь ребенку в умении планировать свое рабочее и свободное время (социальный педагог, классный руководитель)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социальный педагог, классный руководитель, внешкольные учреждения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508000"/>
          <a:ext cx="7929618" cy="6324600"/>
        </p:xfrm>
        <a:graphic>
          <a:graphicData uri="http://schemas.openxmlformats.org/drawingml/2006/table">
            <a:tbl>
              <a:tblPr/>
              <a:tblGrid>
                <a:gridCol w="1110810"/>
                <a:gridCol w="4790301"/>
                <a:gridCol w="2028507"/>
              </a:tblGrid>
              <a:tr h="38465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Полная семья, один из родителей злоупотребляет спиртными напитками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и консультация психолога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беседа психолога, социального педагога, врача с непьющим родителем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вовлечение ребенка в систему дополнительного воспитания и образования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дополнительная помощь в учебе со стороны учителей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здорового члена семьи и ребенка к занятиям детско-родительской группы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работа классного руководителя, воспитателя, психолога школы с пьющим родителем по необходимости лечения от алкогольной зависимости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 социального педагога с каждым из родителей по изменению отношений в семье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 асоциальном поведении ребенка (агрессивность, депрессивность, суицидальные попытки и т.п.) обследование подростка у детского психиатра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 хроническом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неусвоении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школьной программы направление ребенка на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психолого-медико-педагогическую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комиссию для определения программы обучения и типа образовательного учреждения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социальный педагог, психолог, ЦДиК, детский психиатр, ПДН, УДОД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357166"/>
          <a:ext cx="8358246" cy="6143668"/>
        </p:xfrm>
        <a:graphic>
          <a:graphicData uri="http://schemas.openxmlformats.org/drawingml/2006/table">
            <a:tbl>
              <a:tblPr/>
              <a:tblGrid>
                <a:gridCol w="1170854"/>
                <a:gridCol w="5049236"/>
                <a:gridCol w="2138156"/>
              </a:tblGrid>
              <a:tr h="6143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Неполная семья, родитель злоупотребляет спиртными напитками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беседы классного руководителя, социального педагога, психолога с родителем о необходимости лечения от алкогольной зависимости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и консультации школьного психолога для ребенка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вовлечение ребенка в работу кружков, секций, библиотеку (социальный педагог, классный руководитель)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информирование органов опеки и попечительства о таких семьях, постановка вопроса об ограничении или о лишении родителя-алкоголика родительских прав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направление ребенка образовательным учреждением на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психолого-медико-педагогическую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комиссию для определения уровня его развития и программы обучения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при нарушении подростком правил и норм общественной жизни, хулиганстве и правонарушениях возбуждение дела образовательным учреждением о направлении в спецшколу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классный руководитель, ПМПК,  отдел охраны  и защиты прав детства, ПДН, психолог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642918"/>
          <a:ext cx="7715304" cy="5580082"/>
        </p:xfrm>
        <a:graphic>
          <a:graphicData uri="http://schemas.openxmlformats.org/drawingml/2006/table">
            <a:tbl>
              <a:tblPr/>
              <a:tblGrid>
                <a:gridCol w="1080788"/>
                <a:gridCol w="4660833"/>
                <a:gridCol w="1973683"/>
              </a:tblGrid>
              <a:tr h="5580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Опекунская семья: престарелые, злоупотребляющие алкоголем, педагогические несостоятельные опекуны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вовлечение детей и подростков учителем, социальным педагогом в кружки, секции, студии, клубы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консультации психолога образовательного учреждения для опекунов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 психолога с ребенком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помощь педагогов школы ребенку в учебе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консультация психиатра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возбуждение образовательным учреждением ходатайства перед органами опеки и попечительства о лишении опекунов прав на опеку с последующей передачей ребенка (новые опекуны, приемная семья, детский дом, приют и т.д.)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направление ребенка образовательным учреждением на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психолого-медико-педагогическую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комиссию для определения уровня его развития и программы обучения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учитель-предметник, психолог, психиатр, отдел защиты и охраны прав детства, социальный педагог, руководители кружков, секций, ПМПК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, ЦДиК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500042"/>
          <a:ext cx="7500990" cy="6027758"/>
        </p:xfrm>
        <a:graphic>
          <a:graphicData uri="http://schemas.openxmlformats.org/drawingml/2006/table">
            <a:tbl>
              <a:tblPr/>
              <a:tblGrid>
                <a:gridCol w="1404796"/>
                <a:gridCol w="4602377"/>
                <a:gridCol w="1493817"/>
              </a:tblGrid>
              <a:tr h="6027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Родители лишены родительских прав, дети находятся в государственных учреждениях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и патронаж семьи социальным педагогом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сбор информации о семье и о родственниках социальным педагогом, воспитателем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восстановление отношений ребенка и семьи с помощью социального педагога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руководителями учреждения встреч родителей и детей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беседы, переписка, подготовка родителей к встрече с детьми администрацией государственного учреждения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помощь со стороны окружения семьи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привлечение родителей к совместной деятельности с детьми в госучреждениях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воспитателями переписки детей и родителей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социальный педагог учреждения, воспитатель, администрация учреждения,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УСЗН (приют)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Классификация семей, нуждающихся в </a:t>
            </a:r>
            <a:r>
              <a:rPr lang="ru-RU" sz="2800" b="1" dirty="0" err="1" smtClean="0"/>
              <a:t>социально-психолого-педагогической</a:t>
            </a:r>
            <a:r>
              <a:rPr lang="ru-RU" sz="2800" b="1" dirty="0" smtClean="0"/>
              <a:t> поддержке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02688"/>
            <a:ext cx="707236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 </a:t>
            </a:r>
            <a:r>
              <a:rPr lang="ru-RU" b="1" i="1" dirty="0" smtClean="0"/>
              <a:t>семья "группы риска"</a:t>
            </a:r>
            <a:r>
              <a:rPr lang="ru-RU" dirty="0" smtClean="0"/>
              <a:t>, которая может быть определена по ряду признаков: многодетность, отсутствие в семье одного из родителей, потеря взрослыми постоянного места работы, </a:t>
            </a:r>
            <a:r>
              <a:rPr lang="ru-RU" dirty="0" err="1" smtClean="0"/>
              <a:t>малообеспеченность</a:t>
            </a:r>
            <a:r>
              <a:rPr lang="ru-RU" dirty="0" smtClean="0"/>
              <a:t> и др. Для этих семей особенно значима материальная поддержка, которую могут оказать благотворительные фонды и неправительственные организации;</a:t>
            </a:r>
            <a:br>
              <a:rPr lang="ru-RU" dirty="0" smtClean="0"/>
            </a:br>
            <a:r>
              <a:rPr lang="ru-RU" b="1" dirty="0" smtClean="0"/>
              <a:t>- </a:t>
            </a:r>
            <a:r>
              <a:rPr lang="ru-RU" b="1" i="1" dirty="0" smtClean="0"/>
              <a:t>проблемные семьи</a:t>
            </a:r>
            <a:r>
              <a:rPr lang="ru-RU" dirty="0" smtClean="0"/>
              <a:t> образуются из семей "группы риска", когда к перечисленным выше объективным факторам прибавляются субъективные, с которыми семья самостоятельно справиться неспособна. Проблемной может быть и материально обеспеченная семья, но в которой существует эмоциональная отчуждённость между мужем и женой, родителями и детьми;</a:t>
            </a:r>
            <a:br>
              <a:rPr lang="ru-RU" dirty="0" smtClean="0"/>
            </a:br>
            <a:r>
              <a:rPr lang="ru-RU" b="1" dirty="0" smtClean="0"/>
              <a:t>- </a:t>
            </a:r>
            <a:r>
              <a:rPr lang="ru-RU" b="1" i="1" dirty="0" smtClean="0"/>
              <a:t>неблагополучные семьи</a:t>
            </a:r>
            <a:r>
              <a:rPr lang="ru-RU" dirty="0" smtClean="0"/>
              <a:t> представляют собой следующую ступень распада межличностных отношений. В таких семьях оказывается постоянное физическое и психическое давление на ребёнка;</a:t>
            </a:r>
            <a:br>
              <a:rPr lang="ru-RU" dirty="0" smtClean="0"/>
            </a:br>
            <a:r>
              <a:rPr lang="ru-RU" b="1" dirty="0" smtClean="0"/>
              <a:t>- </a:t>
            </a:r>
            <a:r>
              <a:rPr lang="ru-RU" b="1" i="1" dirty="0" smtClean="0"/>
              <a:t>асоциальные семьи</a:t>
            </a:r>
            <a:r>
              <a:rPr lang="ru-RU" dirty="0" smtClean="0"/>
              <a:t> характеризуются противоправным поведением взрослых, чаще на фоне алкоголизма. В таких семьях существует прямая угроза жизни и здоровью ребёнка.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357167"/>
          <a:ext cx="7429552" cy="6500834"/>
        </p:xfrm>
        <a:graphic>
          <a:graphicData uri="http://schemas.openxmlformats.org/drawingml/2006/table">
            <a:tbl>
              <a:tblPr/>
              <a:tblGrid>
                <a:gridCol w="1391417"/>
                <a:gridCol w="4558545"/>
                <a:gridCol w="1479590"/>
              </a:tblGrid>
              <a:tr h="6500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Родители лишены родительских прав, но дети проживают вместе с ними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социальный патронаж семьи социальным педагогом (социальным работником)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консультации психолога учреждения для родителей и детей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оказание материальной помощи детям организациями социальной защиты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вовлечение педагогами ребенка в кружки, секции, клубы, студии и т.д.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оказание помощи ребенку в учебе со стороны педагогов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направление ребенка на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психолого-медико-педагогическую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комиссию для определения уровня его развития и программы обучения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социальным педагогом посещения другой семьи с положительным психологическим климатом, совместный труд и досуг в ней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восстановление родственных связей ребенка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консультация юриста по вопросу получения отдельного жилья для ребенка по достижению совершеннолетия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ts val="1905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опекунства со стороны ближайших родственников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педагоги учреждения, социальный педагог, психолог, ПМПК, семья выходного дня, отдел опеки и попечительства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Наиболее эффективные методы </a:t>
            </a:r>
            <a:r>
              <a:rPr lang="ru-RU" dirty="0" smtClean="0"/>
              <a:t>работы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357298"/>
            <a:ext cx="78581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Беседа</a:t>
            </a:r>
            <a:r>
              <a:rPr lang="ru-RU" sz="2000" b="1" dirty="0" smtClean="0"/>
              <a:t>.</a:t>
            </a:r>
            <a:r>
              <a:rPr lang="ru-RU" dirty="0" smtClean="0"/>
              <a:t> Этот метод, во-первых, дает возможность специалисту выяснить трудности </a:t>
            </a:r>
            <a:r>
              <a:rPr lang="ru-RU" dirty="0" smtClean="0"/>
              <a:t>данного </a:t>
            </a:r>
            <a:r>
              <a:rPr lang="ru-RU" dirty="0" err="1" smtClean="0"/>
              <a:t>ребенка,его</a:t>
            </a:r>
            <a:r>
              <a:rPr lang="ru-RU" dirty="0" smtClean="0"/>
              <a:t> </a:t>
            </a:r>
            <a:r>
              <a:rPr lang="ru-RU" dirty="0" smtClean="0"/>
              <a:t>семьи или ее членов, т.е. является одним из средств диагностики; во-вторых, становится методом воздействия на семью; в-третьих, выполняет консультативную функцию. Специалист, который ведет беседу, должен уметь: выстроить беседу так, чтобы расположить к себе ребенка, членов семьи; слушать; во время беседы варьировать разные тональности речи, в зависимости от изменения ситуации; быть тактичным. Очень важно именно во время беседы расположить к себе семью, дать понять, что вы действительно хотите ей помочь.</a:t>
            </a:r>
            <a:br>
              <a:rPr lang="ru-RU" dirty="0" smtClean="0"/>
            </a:br>
            <a:r>
              <a:rPr lang="ru-RU" dirty="0" smtClean="0"/>
              <a:t>К беседе с семьей необходимо предварительно подготовиться: проанализировать уже имеющуюся информацию, подготовить вопросы, составить план разговора. Вопросы, продуманные заранее, должны вплетаться в ход беседы; их не следует ставить прямо, если они не касаются формальных данных. Если в задачу определенной беседы входит консультация или коррекционное, обучающее воздействие, то специалист должен ясно представлять (продумать) результат встречи.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071547"/>
            <a:ext cx="67151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/>
              <a:t>Метод поддержки</a:t>
            </a:r>
            <a:r>
              <a:rPr lang="ru-RU" b="1" dirty="0" smtClean="0"/>
              <a:t>. </a:t>
            </a:r>
            <a:r>
              <a:rPr lang="ru-RU" dirty="0" smtClean="0"/>
              <a:t>Применяется, когда ребенок, семья находятся в сложной ситуации. Специалист помогает клиенту проанализировать свое состояние, свое положение в жизни, сформулировать, что нужно в корне изменить, попытаться сформировать жизненную установку. Педагог помогает наладить бытовые условия жизни ребенка, отношения между членами семьи.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3286124"/>
            <a:ext cx="72866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/>
              <a:t>Метод преодоления конфликта</a:t>
            </a:r>
            <a:r>
              <a:rPr lang="ru-RU" b="1" dirty="0" smtClean="0"/>
              <a:t> </a:t>
            </a:r>
            <a:r>
              <a:rPr lang="ru-RU" dirty="0" smtClean="0"/>
              <a:t>используется, когда происходит конфликт в семье, в школе, между сверстниками: учитель - ученик, родители - ребенок, родители - учитель, ребенок - </a:t>
            </a:r>
            <a:r>
              <a:rPr lang="ru-RU" dirty="0" err="1" smtClean="0"/>
              <a:t>ребенок</a:t>
            </a:r>
            <a:r>
              <a:rPr lang="ru-RU" dirty="0" smtClean="0"/>
              <a:t>. Прежде всего, специалист выясняет, что привело к конфликту. Следует представить себя в данной ситуации и постараться не делать поспешных выводов. Нельзя втягивать в конфликт новых участников - это усложнит решение проблемы. Специалист должен спокойно проанализировать мнения конфликтующих сторон, продумать этапы разрешения конфликта, найти положительные точки соприкосновения конфликтующих (чаще всего – это общая деятельность)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35811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Метод социального патронажа</a:t>
            </a:r>
            <a:r>
              <a:rPr lang="ru-RU" sz="2000" dirty="0" smtClean="0"/>
              <a:t>. Вид социального обслуживания клиентов и </a:t>
            </a:r>
            <a:r>
              <a:rPr lang="ru-RU" sz="2000" dirty="0" smtClean="0"/>
              <a:t>подростков «группы риска», </a:t>
            </a:r>
            <a:r>
              <a:rPr lang="ru-RU" sz="2000" dirty="0" smtClean="0"/>
              <a:t>преимущественно на дому, заключается в постоянном социальном надзоре, регулярном их посещении, оказании </a:t>
            </a:r>
            <a:r>
              <a:rPr lang="ru-RU" sz="2000" dirty="0" smtClean="0"/>
              <a:t>необходимой </a:t>
            </a:r>
            <a:r>
              <a:rPr lang="ru-RU" sz="2000" dirty="0" smtClean="0"/>
              <a:t>поддержки.</a:t>
            </a:r>
            <a:br>
              <a:rPr lang="ru-RU" sz="2000" dirty="0" smtClean="0"/>
            </a:br>
            <a:r>
              <a:rPr lang="ru-RU" sz="2000" dirty="0" smtClean="0"/>
              <a:t>Во время патронажа специалист посещает квартиру, обследует жилищно-бытовые условия, знакомится с семьей, родственниками, наблюдает за семьей в обычной домашней обстановке, исследует ее психологический климат, обстановку, в которой живут дети. Уловить </a:t>
            </a:r>
            <a:r>
              <a:rPr lang="ru-RU" sz="2000" dirty="0" err="1" smtClean="0"/>
              <a:t>психо-эмоциональную</a:t>
            </a:r>
            <a:r>
              <a:rPr lang="ru-RU" sz="2000" dirty="0" smtClean="0"/>
              <a:t> атмосферу, царящую в семье, можно только в привычной для нее обстановке.</a:t>
            </a:r>
            <a:br>
              <a:rPr lang="ru-RU" sz="2000" dirty="0" smtClean="0"/>
            </a:br>
            <a:r>
              <a:rPr lang="ru-RU" sz="2000" dirty="0" smtClean="0"/>
              <a:t>У специалиста, благодаря социальному патронажу, появляется возможность проведения доверительных бесед, освобождающих родителей от страха и неуверенности перед лицом официальных инстанций.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Специалист должен помнить, что его главный аргумент - защита</a:t>
            </a:r>
            <a:br>
              <a:rPr lang="ru-RU" sz="2000" dirty="0" smtClean="0"/>
            </a:br>
            <a:r>
              <a:rPr lang="ru-RU" sz="2000" dirty="0" smtClean="0"/>
              <a:t>прав и интересов несовершеннолетних.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00034" y="1639519"/>
            <a:ext cx="764383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Консультирование.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содержанию консультирование может быть: социально-правовым;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социально-педагогическим;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социально-психологическим;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информационным.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Содержание практической работы с семьей, находящейся в социально опасном положении, как уже говорилось выше, определяется характером ее проблем.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203737"/>
              </p:ext>
            </p:extLst>
          </p:nvPr>
        </p:nvGraphicFramePr>
        <p:xfrm>
          <a:off x="428596" y="1428736"/>
          <a:ext cx="8429683" cy="5072098"/>
        </p:xfrm>
        <a:graphic>
          <a:graphicData uri="http://schemas.openxmlformats.org/drawingml/2006/table">
            <a:tbl>
              <a:tblPr/>
              <a:tblGrid>
                <a:gridCol w="991788"/>
                <a:gridCol w="7437895"/>
              </a:tblGrid>
              <a:tr h="417744">
                <a:tc>
                  <a:txBody>
                    <a:bodyPr/>
                    <a:lstStyle/>
                    <a:p>
                      <a:pPr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2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Вид помощи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      Мероприятия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88719">
                <a:tc>
                  <a:txBody>
                    <a:bodyPr/>
                    <a:lstStyle/>
                    <a:p>
                      <a:pPr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200" b="1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Социально-педагогическая</a:t>
                      </a:r>
                      <a:br>
                        <a:rPr lang="ru-RU" sz="1200" b="1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200" b="1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поддержка</a:t>
                      </a:r>
                      <a:endParaRPr lang="ru-RU" sz="12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2563" indent="0"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Организация бесплатного </a:t>
                      </a: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или льготного питания 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для детей из семей </a:t>
                      </a:r>
                      <a:r>
                        <a:rPr lang="ru-RU" sz="1400" b="1" dirty="0" err="1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вТЖС</a:t>
                      </a: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Дополнительные занятия с целью преодоления школьной </a:t>
                      </a:r>
                      <a:r>
                        <a:rPr lang="ru-RU" sz="1400" b="1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дезадаптации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Включение детей в занятия по интересам (через учреждения дополнительного образования, внешкольные учреждения, кружковую работу)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Организация летнего отдыха и оздоровления детей 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Помощь в трудоустройстве родителей в т.ч. переквалификация, постановка на учет в службе занятости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94257">
                <a:tc>
                  <a:txBody>
                    <a:bodyPr/>
                    <a:lstStyle/>
                    <a:p>
                      <a:pPr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Медицинская помощь</a:t>
                      </a:r>
                      <a:endParaRPr lang="ru-RU" sz="1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2563" indent="0"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Наркологическая, психотерапевтическая поддержка родителей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Обеспечение детей в возрасте до 1 года льготным детским питанием (при наличии оснований)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Помощь в направлении на лечение, реабилитацию, установлении инвалидности. Мед. обследование и лечение. Санаторное оздоровление. Обеспечение очками, слуховыми аппаратами, инвалидной коляской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71378">
                <a:tc>
                  <a:txBody>
                    <a:bodyPr/>
                    <a:lstStyle/>
                    <a:p>
                      <a:pPr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Коррекционная помощь</a:t>
                      </a:r>
                      <a:endParaRPr lang="ru-RU" sz="14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2563" indent="0"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Организация коррекционной помощи детям на </a:t>
                      </a: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базе образовательных учреждений, МБУ Центр ППМС помощи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142976" y="214290"/>
            <a:ext cx="64294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Примерный перечень видов помощи подростку, состоящему на учете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086482"/>
              </p:ext>
            </p:extLst>
          </p:nvPr>
        </p:nvGraphicFramePr>
        <p:xfrm>
          <a:off x="571472" y="714355"/>
          <a:ext cx="7929618" cy="5305445"/>
        </p:xfrm>
        <a:graphic>
          <a:graphicData uri="http://schemas.openxmlformats.org/drawingml/2006/table">
            <a:tbl>
              <a:tblPr/>
              <a:tblGrid>
                <a:gridCol w="1168135"/>
                <a:gridCol w="6761483"/>
              </a:tblGrid>
              <a:tr h="2273762">
                <a:tc>
                  <a:txBody>
                    <a:bodyPr/>
                    <a:lstStyle/>
                    <a:p>
                      <a:pPr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Правовая помощь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2563" indent="0"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Помощь в реализации родительских прав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Помощь в сборе документов для постановки на учет нуждающихся в улучшении жилищных условий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Помощь в сборе документов и обращений в нужные инстанции для получения льгот, социальных выплат (в т.ч. адресная социальная помощь), поддержка в поиске родственников. Подача и поддержка судебных исков в защиту прав детей (в т.ч. по жилищным и имущественным вопросам)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Учреждениями</a:t>
                      </a:r>
                      <a:r>
                        <a:rPr lang="ru-RU" sz="1400" b="1" baseline="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СОН 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выделить куратора семьи, осуществляющего социальный патронат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73762">
                <a:tc>
                  <a:txBody>
                    <a:bodyPr/>
                    <a:lstStyle/>
                    <a:p>
                      <a:pPr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Материальная помощь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0"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Предоставление земельного участка (для развития приусадебного хозяйства)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Обеспечением топливом к зимнему периоду 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Оказание гуманитарной помощи (фонды социальной защиты, школьный фонд «Милосердие</a:t>
                      </a: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», 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 средств профсоюзов и трудовых коллективов</a:t>
                      </a: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,, 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женских советов, благотворительных обществ и организаций, в т.ч. из средств спонсоров, религиозных </a:t>
                      </a:r>
                      <a:r>
                        <a:rPr lang="ru-RU" sz="1400" b="1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конфессий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и др.) </a:t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Обеспечение детей одеждой, обувью из школьного фонда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57921">
                <a:tc>
                  <a:txBody>
                    <a:bodyPr/>
                    <a:lstStyle/>
                    <a:p>
                      <a:pPr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Психологическая помощь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82563" indent="87313">
                        <a:lnSpc>
                          <a:spcPts val="1685"/>
                        </a:lnSpc>
                        <a:spcBef>
                          <a:spcPts val="935"/>
                        </a:spcBef>
                        <a:spcAft>
                          <a:spcPts val="935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Организация консультаций </a:t>
                      </a: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психологами 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учреждений </a:t>
                      </a:r>
                      <a:r>
                        <a:rPr lang="ru-RU" sz="1400" b="1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образования.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Проведение </a:t>
                      </a:r>
                      <a:r>
                        <a:rPr lang="ru-RU" sz="1400" b="1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тренинговых</a:t>
                      </a: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занятий с детьми и родителями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1602</Words>
  <Application>Microsoft Office PowerPoint</Application>
  <PresentationFormat>Экран (4:3)</PresentationFormat>
  <Paragraphs>147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Система работы с несовершеннолетними правонарушителями </vt:lpstr>
      <vt:lpstr>Классификация семей, нуждающихся в социально-психолого-педагогической поддержке</vt:lpstr>
      <vt:lpstr>Презентация PowerPoint</vt:lpstr>
      <vt:lpstr>Наиболее эффективные методы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РЕКОМЕНДАЦИИ К СОВМЕСТНЫМ ДЕЙСТВИЯМ РАЗЛИЧНЫХ ВЕДОМСТВ В ОКАЗАНИИ ПОМОЩИ ДЕТЯМ ИЗ НЕБЛАГОПОЛУЧНЫХ СЕМЕЙ.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с семьями, находящимися в социально опасном положении </dc:title>
  <cp:lastModifiedBy>Pc</cp:lastModifiedBy>
  <cp:revision>15</cp:revision>
  <dcterms:modified xsi:type="dcterms:W3CDTF">2016-12-14T11:21:15Z</dcterms:modified>
</cp:coreProperties>
</file>