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0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63B4-8A6A-4FCF-91F4-15CA3E6A2E16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91C2-989F-4FD7-B70C-D47BF764E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8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63B4-8A6A-4FCF-91F4-15CA3E6A2E16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91C2-989F-4FD7-B70C-D47BF764E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52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63B4-8A6A-4FCF-91F4-15CA3E6A2E16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91C2-989F-4FD7-B70C-D47BF764E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63B4-8A6A-4FCF-91F4-15CA3E6A2E16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91C2-989F-4FD7-B70C-D47BF764E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63B4-8A6A-4FCF-91F4-15CA3E6A2E16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91C2-989F-4FD7-B70C-D47BF764E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34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63B4-8A6A-4FCF-91F4-15CA3E6A2E16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91C2-989F-4FD7-B70C-D47BF764E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2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63B4-8A6A-4FCF-91F4-15CA3E6A2E16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91C2-989F-4FD7-B70C-D47BF764E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9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63B4-8A6A-4FCF-91F4-15CA3E6A2E16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91C2-989F-4FD7-B70C-D47BF764E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6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63B4-8A6A-4FCF-91F4-15CA3E6A2E16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91C2-989F-4FD7-B70C-D47BF764E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0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63B4-8A6A-4FCF-91F4-15CA3E6A2E16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91C2-989F-4FD7-B70C-D47BF764E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8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63B4-8A6A-4FCF-91F4-15CA3E6A2E16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91C2-989F-4FD7-B70C-D47BF764E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5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E63B4-8A6A-4FCF-91F4-15CA3E6A2E16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F91C2-989F-4FD7-B70C-D47BF764E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2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 /><Relationship Id="rId3" Type="http://schemas.openxmlformats.org/officeDocument/2006/relationships/image" Target="../media/image7.png" /><Relationship Id="rId7" Type="http://schemas.openxmlformats.org/officeDocument/2006/relationships/image" Target="../media/image9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11" Type="http://schemas.openxmlformats.org/officeDocument/2006/relationships/image" Target="../media/image14.png" /><Relationship Id="rId5" Type="http://schemas.openxmlformats.org/officeDocument/2006/relationships/image" Target="../media/image8.png" /><Relationship Id="rId10" Type="http://schemas.openxmlformats.org/officeDocument/2006/relationships/image" Target="../media/image12.png" /><Relationship Id="rId4" Type="http://schemas.microsoft.com/office/2007/relationships/hdphoto" Target="../media/hdphoto3.wdp" /><Relationship Id="rId9" Type="http://schemas.openxmlformats.org/officeDocument/2006/relationships/image" Target="../media/image10.png" 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 /><Relationship Id="rId3" Type="http://schemas.openxmlformats.org/officeDocument/2006/relationships/image" Target="../media/image7.png" /><Relationship Id="rId7" Type="http://schemas.openxmlformats.org/officeDocument/2006/relationships/image" Target="../media/image9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11" Type="http://schemas.openxmlformats.org/officeDocument/2006/relationships/image" Target="../media/image14.png" /><Relationship Id="rId5" Type="http://schemas.openxmlformats.org/officeDocument/2006/relationships/image" Target="../media/image8.png" /><Relationship Id="rId10" Type="http://schemas.openxmlformats.org/officeDocument/2006/relationships/image" Target="../media/image12.png" /><Relationship Id="rId4" Type="http://schemas.microsoft.com/office/2007/relationships/hdphoto" Target="../media/hdphoto3.wdp" /><Relationship Id="rId9" Type="http://schemas.openxmlformats.org/officeDocument/2006/relationships/image" Target="../media/image10.png" 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 /><Relationship Id="rId3" Type="http://schemas.openxmlformats.org/officeDocument/2006/relationships/image" Target="../media/image7.png" /><Relationship Id="rId7" Type="http://schemas.openxmlformats.org/officeDocument/2006/relationships/image" Target="../media/image9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11" Type="http://schemas.openxmlformats.org/officeDocument/2006/relationships/image" Target="../media/image14.png" /><Relationship Id="rId5" Type="http://schemas.openxmlformats.org/officeDocument/2006/relationships/image" Target="../media/image8.png" /><Relationship Id="rId10" Type="http://schemas.openxmlformats.org/officeDocument/2006/relationships/image" Target="../media/image12.png" /><Relationship Id="rId4" Type="http://schemas.microsoft.com/office/2007/relationships/hdphoto" Target="../media/hdphoto3.wdp" /><Relationship Id="rId9" Type="http://schemas.openxmlformats.org/officeDocument/2006/relationships/image" Target="../media/image10.png" 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 /><Relationship Id="rId3" Type="http://schemas.openxmlformats.org/officeDocument/2006/relationships/image" Target="../media/image7.png" /><Relationship Id="rId7" Type="http://schemas.openxmlformats.org/officeDocument/2006/relationships/image" Target="../media/image9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11" Type="http://schemas.openxmlformats.org/officeDocument/2006/relationships/image" Target="../media/image14.png" /><Relationship Id="rId5" Type="http://schemas.openxmlformats.org/officeDocument/2006/relationships/image" Target="../media/image8.png" /><Relationship Id="rId10" Type="http://schemas.openxmlformats.org/officeDocument/2006/relationships/image" Target="../media/image12.png" /><Relationship Id="rId4" Type="http://schemas.microsoft.com/office/2007/relationships/hdphoto" Target="../media/hdphoto3.wdp" /><Relationship Id="rId9" Type="http://schemas.openxmlformats.org/officeDocument/2006/relationships/image" Target="../media/image10.png" 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 /><Relationship Id="rId3" Type="http://schemas.openxmlformats.org/officeDocument/2006/relationships/image" Target="../media/image7.png" /><Relationship Id="rId7" Type="http://schemas.openxmlformats.org/officeDocument/2006/relationships/image" Target="../media/image9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11" Type="http://schemas.openxmlformats.org/officeDocument/2006/relationships/image" Target="../media/image14.png" /><Relationship Id="rId5" Type="http://schemas.openxmlformats.org/officeDocument/2006/relationships/image" Target="../media/image8.png" /><Relationship Id="rId10" Type="http://schemas.openxmlformats.org/officeDocument/2006/relationships/image" Target="../media/image12.png" /><Relationship Id="rId4" Type="http://schemas.microsoft.com/office/2007/relationships/hdphoto" Target="../media/hdphoto3.wdp" /><Relationship Id="rId9" Type="http://schemas.openxmlformats.org/officeDocument/2006/relationships/image" Target="../media/image10.png" 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 /><Relationship Id="rId3" Type="http://schemas.openxmlformats.org/officeDocument/2006/relationships/image" Target="../media/image7.png" /><Relationship Id="rId7" Type="http://schemas.openxmlformats.org/officeDocument/2006/relationships/image" Target="../media/image9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11" Type="http://schemas.openxmlformats.org/officeDocument/2006/relationships/image" Target="../media/image14.png" /><Relationship Id="rId5" Type="http://schemas.openxmlformats.org/officeDocument/2006/relationships/image" Target="../media/image8.png" /><Relationship Id="rId10" Type="http://schemas.openxmlformats.org/officeDocument/2006/relationships/image" Target="../media/image12.png" /><Relationship Id="rId4" Type="http://schemas.microsoft.com/office/2007/relationships/hdphoto" Target="../media/hdphoto3.wdp" /><Relationship Id="rId9" Type="http://schemas.openxmlformats.org/officeDocument/2006/relationships/image" Target="../media/image10.png" 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 /><Relationship Id="rId3" Type="http://schemas.openxmlformats.org/officeDocument/2006/relationships/image" Target="../media/image7.png" /><Relationship Id="rId7" Type="http://schemas.openxmlformats.org/officeDocument/2006/relationships/image" Target="../media/image9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11" Type="http://schemas.openxmlformats.org/officeDocument/2006/relationships/image" Target="../media/image14.png" /><Relationship Id="rId5" Type="http://schemas.openxmlformats.org/officeDocument/2006/relationships/image" Target="../media/image8.png" /><Relationship Id="rId10" Type="http://schemas.openxmlformats.org/officeDocument/2006/relationships/image" Target="../media/image12.png" /><Relationship Id="rId4" Type="http://schemas.microsoft.com/office/2007/relationships/hdphoto" Target="../media/hdphoto3.wdp" /><Relationship Id="rId9" Type="http://schemas.openxmlformats.org/officeDocument/2006/relationships/image" Target="../media/image10.png" 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 /><Relationship Id="rId3" Type="http://schemas.openxmlformats.org/officeDocument/2006/relationships/image" Target="../media/image7.png" /><Relationship Id="rId7" Type="http://schemas.openxmlformats.org/officeDocument/2006/relationships/image" Target="../media/image9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11" Type="http://schemas.openxmlformats.org/officeDocument/2006/relationships/image" Target="../media/image14.png" /><Relationship Id="rId5" Type="http://schemas.openxmlformats.org/officeDocument/2006/relationships/image" Target="../media/image8.png" /><Relationship Id="rId10" Type="http://schemas.openxmlformats.org/officeDocument/2006/relationships/image" Target="../media/image12.png" /><Relationship Id="rId4" Type="http://schemas.microsoft.com/office/2007/relationships/hdphoto" Target="../media/hdphoto3.wdp" /><Relationship Id="rId9" Type="http://schemas.openxmlformats.org/officeDocument/2006/relationships/image" Target="../media/image10.png" 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 /><Relationship Id="rId3" Type="http://schemas.openxmlformats.org/officeDocument/2006/relationships/image" Target="../media/image7.png" /><Relationship Id="rId7" Type="http://schemas.openxmlformats.org/officeDocument/2006/relationships/image" Target="../media/image9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11" Type="http://schemas.openxmlformats.org/officeDocument/2006/relationships/image" Target="../media/image14.png" /><Relationship Id="rId5" Type="http://schemas.openxmlformats.org/officeDocument/2006/relationships/image" Target="../media/image8.png" /><Relationship Id="rId10" Type="http://schemas.openxmlformats.org/officeDocument/2006/relationships/image" Target="../media/image12.png" /><Relationship Id="rId4" Type="http://schemas.microsoft.com/office/2007/relationships/hdphoto" Target="../media/hdphoto3.wdp" /><Relationship Id="rId9" Type="http://schemas.openxmlformats.org/officeDocument/2006/relationships/image" Target="../media/image10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7" Type="http://schemas.openxmlformats.org/officeDocument/2006/relationships/image" Target="../media/image4.png" /><Relationship Id="rId2" Type="http://schemas.openxmlformats.org/officeDocument/2006/relationships/audio" Target="../media/media4.mp3" /><Relationship Id="rId1" Type="http://schemas.microsoft.com/office/2007/relationships/media" Target="../media/media4.mp3" /><Relationship Id="rId6" Type="http://schemas.openxmlformats.org/officeDocument/2006/relationships/image" Target="../media/image17.gif" /><Relationship Id="rId5" Type="http://schemas.microsoft.com/office/2007/relationships/hdphoto" Target="../media/hdphoto7.wdp" /><Relationship Id="rId4" Type="http://schemas.openxmlformats.org/officeDocument/2006/relationships/image" Target="../media/image16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etkam-online.com/pesni/fiksiki/360-pesni-fiksikov.html" TargetMode="Externa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.m4a" /><Relationship Id="rId1" Type="http://schemas.microsoft.com/office/2007/relationships/media" Target="../media/media2.m4a" /><Relationship Id="rId6" Type="http://schemas.openxmlformats.org/officeDocument/2006/relationships/image" Target="../media/image4.png" /><Relationship Id="rId5" Type="http://schemas.microsoft.com/office/2007/relationships/hdphoto" Target="../media/hdphoto2.wdp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 /><Relationship Id="rId13" Type="http://schemas.microsoft.com/office/2007/relationships/hdphoto" Target="../media/hdphoto6.wdp" /><Relationship Id="rId3" Type="http://schemas.openxmlformats.org/officeDocument/2006/relationships/slideLayout" Target="../slideLayouts/slideLayout2.xml" /><Relationship Id="rId7" Type="http://schemas.openxmlformats.org/officeDocument/2006/relationships/image" Target="../media/image8.png" /><Relationship Id="rId12" Type="http://schemas.openxmlformats.org/officeDocument/2006/relationships/image" Target="../media/image11.png" /><Relationship Id="rId2" Type="http://schemas.openxmlformats.org/officeDocument/2006/relationships/audio" Target="../media/media3.m4a" /><Relationship Id="rId1" Type="http://schemas.microsoft.com/office/2007/relationships/media" Target="../media/media3.m4a" /><Relationship Id="rId6" Type="http://schemas.microsoft.com/office/2007/relationships/hdphoto" Target="../media/hdphoto3.wdp" /><Relationship Id="rId11" Type="http://schemas.openxmlformats.org/officeDocument/2006/relationships/image" Target="../media/image10.png" /><Relationship Id="rId5" Type="http://schemas.openxmlformats.org/officeDocument/2006/relationships/image" Target="../media/image7.png" /><Relationship Id="rId10" Type="http://schemas.microsoft.com/office/2007/relationships/hdphoto" Target="../media/hdphoto5.wdp" /><Relationship Id="rId4" Type="http://schemas.openxmlformats.org/officeDocument/2006/relationships/image" Target="../media/image6.jpg" /><Relationship Id="rId9" Type="http://schemas.openxmlformats.org/officeDocument/2006/relationships/image" Target="../media/image9.png" /><Relationship Id="rId1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 /><Relationship Id="rId3" Type="http://schemas.openxmlformats.org/officeDocument/2006/relationships/image" Target="../media/image7.png" /><Relationship Id="rId7" Type="http://schemas.openxmlformats.org/officeDocument/2006/relationships/image" Target="../media/image9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5" Type="http://schemas.openxmlformats.org/officeDocument/2006/relationships/image" Target="../media/image8.png" /><Relationship Id="rId10" Type="http://schemas.openxmlformats.org/officeDocument/2006/relationships/image" Target="../media/image12.png" /><Relationship Id="rId4" Type="http://schemas.microsoft.com/office/2007/relationships/hdphoto" Target="../media/hdphoto3.wdp" /><Relationship Id="rId9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 /><Relationship Id="rId13" Type="http://schemas.openxmlformats.org/officeDocument/2006/relationships/image" Target="../media/image14.png" /><Relationship Id="rId3" Type="http://schemas.openxmlformats.org/officeDocument/2006/relationships/image" Target="../media/image7.png" /><Relationship Id="rId7" Type="http://schemas.openxmlformats.org/officeDocument/2006/relationships/image" Target="../media/image9.png" /><Relationship Id="rId12" Type="http://schemas.microsoft.com/office/2007/relationships/hdphoto" Target="../media/hdphoto6.wdp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11" Type="http://schemas.openxmlformats.org/officeDocument/2006/relationships/image" Target="../media/image13.png" /><Relationship Id="rId5" Type="http://schemas.openxmlformats.org/officeDocument/2006/relationships/image" Target="../media/image8.png" /><Relationship Id="rId10" Type="http://schemas.openxmlformats.org/officeDocument/2006/relationships/image" Target="../media/image12.png" /><Relationship Id="rId4" Type="http://schemas.microsoft.com/office/2007/relationships/hdphoto" Target="../media/hdphoto3.wdp" /><Relationship Id="rId9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 /><Relationship Id="rId3" Type="http://schemas.openxmlformats.org/officeDocument/2006/relationships/image" Target="../media/image7.png" /><Relationship Id="rId7" Type="http://schemas.openxmlformats.org/officeDocument/2006/relationships/image" Target="../media/image9.png" /><Relationship Id="rId12" Type="http://schemas.openxmlformats.org/officeDocument/2006/relationships/image" Target="../media/image14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11" Type="http://schemas.openxmlformats.org/officeDocument/2006/relationships/image" Target="../media/image15.png" /><Relationship Id="rId5" Type="http://schemas.openxmlformats.org/officeDocument/2006/relationships/image" Target="../media/image8.png" /><Relationship Id="rId10" Type="http://schemas.openxmlformats.org/officeDocument/2006/relationships/image" Target="../media/image12.png" /><Relationship Id="rId4" Type="http://schemas.microsoft.com/office/2007/relationships/hdphoto" Target="../media/hdphoto3.wdp" /><Relationship Id="rId9" Type="http://schemas.openxmlformats.org/officeDocument/2006/relationships/image" Target="../media/image10.png" 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 /><Relationship Id="rId3" Type="http://schemas.openxmlformats.org/officeDocument/2006/relationships/image" Target="../media/image7.png" /><Relationship Id="rId7" Type="http://schemas.openxmlformats.org/officeDocument/2006/relationships/image" Target="../media/image9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11" Type="http://schemas.openxmlformats.org/officeDocument/2006/relationships/image" Target="../media/image14.png" /><Relationship Id="rId5" Type="http://schemas.openxmlformats.org/officeDocument/2006/relationships/image" Target="../media/image8.png" /><Relationship Id="rId10" Type="http://schemas.openxmlformats.org/officeDocument/2006/relationships/image" Target="../media/image12.png" /><Relationship Id="rId4" Type="http://schemas.microsoft.com/office/2007/relationships/hdphoto" Target="../media/hdphoto3.wdp" /><Relationship Id="rId9" Type="http://schemas.openxmlformats.org/officeDocument/2006/relationships/image" Target="../media/image10.png" 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 /><Relationship Id="rId3" Type="http://schemas.openxmlformats.org/officeDocument/2006/relationships/image" Target="../media/image7.png" /><Relationship Id="rId7" Type="http://schemas.openxmlformats.org/officeDocument/2006/relationships/image" Target="../media/image9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11" Type="http://schemas.openxmlformats.org/officeDocument/2006/relationships/image" Target="../media/image14.png" /><Relationship Id="rId5" Type="http://schemas.openxmlformats.org/officeDocument/2006/relationships/image" Target="../media/image8.png" /><Relationship Id="rId10" Type="http://schemas.openxmlformats.org/officeDocument/2006/relationships/image" Target="../media/image12.png" /><Relationship Id="rId4" Type="http://schemas.microsoft.com/office/2007/relationships/hdphoto" Target="../media/hdphoto3.wdp" /><Relationship Id="rId9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5000" y="2006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Тренажёр по русскому языку для учащихся 2 класса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0" y="2588260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dirty="0"/>
              <a:t>«Проверяемые безударные гласные в корне слова»</a:t>
            </a:r>
          </a:p>
        </p:txBody>
      </p:sp>
      <p:pic>
        <p:nvPicPr>
          <p:cNvPr id="5" name="Рисунок 4" descr="BUFS EGL212 - Composition: Author's Choice Writing Assignment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5587"/>
            <a:ext cx="4572000" cy="3863340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598046" y="200660"/>
            <a:ext cx="1409075" cy="623799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31567" y="4352061"/>
            <a:ext cx="6071016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Автор: Елена Геннадьевна Некипелова учитель начальных классов МБОУ СОШ №14 </a:t>
            </a:r>
            <a:r>
              <a:rPr lang="ru-RU" dirty="0" err="1"/>
              <a:t>пгт</a:t>
            </a:r>
            <a:r>
              <a:rPr lang="ru-RU" dirty="0"/>
              <a:t>  </a:t>
            </a:r>
            <a:r>
              <a:rPr lang="ru-RU" dirty="0" err="1"/>
              <a:t>Ильского</a:t>
            </a:r>
            <a:r>
              <a:rPr lang="ru-RU" dirty="0"/>
              <a:t> Северского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3861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ящик" descr="Набор &lt;strong&gt;инструментов&lt;/strong&gt; &lt;strong&gt;для&lt;/strong&gt; демонтажа/монтажа &lt;strong&gt;коробки&lt;/strong&gt; передач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3" y="2680698"/>
            <a:ext cx="4074766" cy="3958786"/>
          </a:xfrm>
          <a:prstGeom prst="rect">
            <a:avLst/>
          </a:prstGeom>
        </p:spPr>
      </p:pic>
      <p:sp>
        <p:nvSpPr>
          <p:cNvPr id="6" name="глаз симки"/>
          <p:cNvSpPr/>
          <p:nvPr/>
        </p:nvSpPr>
        <p:spPr>
          <a:xfrm>
            <a:off x="1778793" y="3467100"/>
            <a:ext cx="60960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винт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862953" y="5110897"/>
            <a:ext cx="1613647" cy="1828800"/>
          </a:xfrm>
          <a:prstGeom prst="rect">
            <a:avLst/>
          </a:prstGeom>
        </p:spPr>
      </p:pic>
      <p:pic>
        <p:nvPicPr>
          <p:cNvPr id="4" name="Симка" descr="Картинки Из &lt;strong&gt;Фиксиков&lt;/strong&gt; Симка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32" y="1762125"/>
            <a:ext cx="5048250" cy="5048250"/>
          </a:xfrm>
        </p:spPr>
      </p:pic>
      <p:pic>
        <p:nvPicPr>
          <p:cNvPr id="8" name="винт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982675" y="3845039"/>
            <a:ext cx="1613647" cy="1828800"/>
          </a:xfrm>
          <a:prstGeom prst="rect">
            <a:avLst/>
          </a:prstGeom>
        </p:spPr>
      </p:pic>
      <p:pic>
        <p:nvPicPr>
          <p:cNvPr id="9" name="винт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3319693" y="5276999"/>
            <a:ext cx="1613647" cy="1828800"/>
          </a:xfrm>
          <a:prstGeom prst="rect">
            <a:avLst/>
          </a:prstGeom>
        </p:spPr>
      </p:pic>
      <p:pic>
        <p:nvPicPr>
          <p:cNvPr id="11" name="винт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8982993" y="4944794"/>
            <a:ext cx="1613647" cy="1828800"/>
          </a:xfrm>
          <a:prstGeom prst="rect">
            <a:avLst/>
          </a:prstGeom>
        </p:spPr>
      </p:pic>
      <p:pic>
        <p:nvPicPr>
          <p:cNvPr id="14" name="винт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9929895" y="3845038"/>
            <a:ext cx="1613647" cy="1828800"/>
          </a:xfrm>
          <a:prstGeom prst="rect">
            <a:avLst/>
          </a:prstGeom>
        </p:spPr>
      </p:pic>
      <p:sp>
        <p:nvSpPr>
          <p:cNvPr id="16" name="а"/>
          <p:cNvSpPr txBox="1"/>
          <p:nvPr/>
        </p:nvSpPr>
        <p:spPr bwMode="auto">
          <a:xfrm>
            <a:off x="8131437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17" name="о"/>
          <p:cNvSpPr txBox="1"/>
          <p:nvPr/>
        </p:nvSpPr>
        <p:spPr bwMode="auto">
          <a:xfrm>
            <a:off x="11123996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о</a:t>
            </a:r>
          </a:p>
        </p:txBody>
      </p:sp>
      <p:pic>
        <p:nvPicPr>
          <p:cNvPr id="23" name="винт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46755">
            <a:off x="3218270" y="3540131"/>
            <a:ext cx="2438611" cy="2438611"/>
          </a:xfrm>
          <a:prstGeom prst="rect">
            <a:avLst/>
          </a:prstGeom>
        </p:spPr>
      </p:pic>
      <p:sp>
        <p:nvSpPr>
          <p:cNvPr id="26" name="и"/>
          <p:cNvSpPr txBox="1"/>
          <p:nvPr/>
        </p:nvSpPr>
        <p:spPr bwMode="auto">
          <a:xfrm>
            <a:off x="10149406" y="563098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и</a:t>
            </a:r>
          </a:p>
        </p:txBody>
      </p:sp>
      <p:sp>
        <p:nvSpPr>
          <p:cNvPr id="27" name="я"/>
          <p:cNvSpPr txBox="1"/>
          <p:nvPr/>
        </p:nvSpPr>
        <p:spPr bwMode="auto">
          <a:xfrm>
            <a:off x="8078005" y="5798790"/>
            <a:ext cx="357187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990" y="3724275"/>
            <a:ext cx="2438611" cy="2438611"/>
          </a:xfrm>
          <a:prstGeom prst="rect">
            <a:avLst/>
          </a:prstGeom>
        </p:spPr>
      </p:pic>
      <p:grpSp>
        <p:nvGrpSpPr>
          <p:cNvPr id="32" name="слайд 4"/>
          <p:cNvGrpSpPr/>
          <p:nvPr/>
        </p:nvGrpSpPr>
        <p:grpSpPr>
          <a:xfrm>
            <a:off x="5663140" y="1283981"/>
            <a:ext cx="5949692" cy="923330"/>
            <a:chOff x="7110764" y="1483436"/>
            <a:chExt cx="1485722" cy="923330"/>
          </a:xfrm>
        </p:grpSpPr>
        <p:sp>
          <p:nvSpPr>
            <p:cNvPr id="22" name="слово"/>
            <p:cNvSpPr txBox="1"/>
            <p:nvPr/>
          </p:nvSpPr>
          <p:spPr>
            <a:xfrm>
              <a:off x="7110764" y="1483436"/>
              <a:ext cx="14857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хл</a:t>
              </a:r>
              <a:r>
                <a:rPr lang="ru-RU" sz="5400" spc="1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е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б </a:t>
              </a:r>
              <a:r>
                <a:rPr lang="ru-RU" sz="20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- это проверочное слово!!!</a:t>
              </a:r>
            </a:p>
          </p:txBody>
        </p:sp>
        <p:cxnSp>
          <p:nvCxnSpPr>
            <p:cNvPr id="31" name="ударение"/>
            <p:cNvCxnSpPr/>
            <p:nvPr/>
          </p:nvCxnSpPr>
          <p:spPr>
            <a:xfrm flipH="1">
              <a:off x="7392905" y="1616584"/>
              <a:ext cx="31511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8781" y="3967650"/>
            <a:ext cx="2438611" cy="2438611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0882859" y="314793"/>
            <a:ext cx="1071776" cy="494676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4649" y="3616143"/>
            <a:ext cx="2438611" cy="243861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600934" y="498195"/>
            <a:ext cx="3429000" cy="923925"/>
            <a:chOff x="5600934" y="498195"/>
            <a:chExt cx="3429000" cy="923925"/>
          </a:xfrm>
        </p:grpSpPr>
        <p:sp>
          <p:nvSpPr>
            <p:cNvPr id="21" name="словарь"/>
            <p:cNvSpPr txBox="1"/>
            <p:nvPr/>
          </p:nvSpPr>
          <p:spPr>
            <a:xfrm>
              <a:off x="5600934" y="498195"/>
              <a:ext cx="34290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хл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. ба</a:t>
              </a:r>
            </a:p>
          </p:txBody>
        </p:sp>
        <p:cxnSp>
          <p:nvCxnSpPr>
            <p:cNvPr id="30" name="ударение"/>
            <p:cNvCxnSpPr/>
            <p:nvPr/>
          </p:nvCxnSpPr>
          <p:spPr>
            <a:xfrm flipH="1">
              <a:off x="7744024" y="620021"/>
              <a:ext cx="126188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5" name="о проверяемая"/>
          <p:cNvSpPr txBox="1"/>
          <p:nvPr/>
        </p:nvSpPr>
        <p:spPr>
          <a:xfrm>
            <a:off x="6446355" y="498790"/>
            <a:ext cx="693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5400" spc="100" dirty="0">
                <a:solidFill>
                  <a:srgbClr val="FF0000"/>
                </a:solidFill>
                <a:latin typeface="Arial" charset="0"/>
                <a:cs typeface="Arial" charset="0"/>
              </a:rPr>
              <a:t>е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0000" y="3066944"/>
            <a:ext cx="2438611" cy="243861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0351" y="4055473"/>
            <a:ext cx="2438611" cy="243861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9093" y="3752788"/>
            <a:ext cx="2438611" cy="2438611"/>
          </a:xfrm>
          <a:prstGeom prst="rect">
            <a:avLst/>
          </a:prstGeom>
        </p:spPr>
      </p:pic>
      <p:sp>
        <p:nvSpPr>
          <p:cNvPr id="28" name="е"/>
          <p:cNvSpPr txBox="1"/>
          <p:nvPr/>
        </p:nvSpPr>
        <p:spPr bwMode="auto">
          <a:xfrm>
            <a:off x="4385625" y="5891800"/>
            <a:ext cx="554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276979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0.17338 L -0.08125 0.17361 C -0.08243 0.16065 -0.08308 0.14769 -0.0849 0.13495 C -0.08555 0.13079 -0.08829 0.12685 -0.08855 0.12292 C -0.09076 0.10463 -0.09102 0.08657 -0.09219 0.06829 C -0.08985 0.06088 -0.09011 0.05301 -0.0849 0.04606 C -0.08243 0.04236 -0.07474 0.04097 -0.07019 0.03796 C -0.06732 0.03611 -0.0655 0.0338 -0.06277 0.03194 C -0.05938 0.02917 -0.05534 0.02662 -0.0517 0.02384 C -0.04675 0.01991 -0.04558 0.01319 -0.03698 0.01181 L -0.01485 0.00764 C -0.00625 0.00023 -0.01146 0.00278 4.79167E-6 -0.00023 L 4.79167E-6 -0.00023 " pathEditMode="relative" rAng="0" ptsTypes="AAAAAAAAAAA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ящик" descr="Набор &lt;strong&gt;инструментов&lt;/strong&gt; &lt;strong&gt;для&lt;/strong&gt; демонтажа/монтажа &lt;strong&gt;коробки&lt;/strong&gt; передач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3" y="2680698"/>
            <a:ext cx="4074766" cy="3958786"/>
          </a:xfrm>
          <a:prstGeom prst="rect">
            <a:avLst/>
          </a:prstGeom>
        </p:spPr>
      </p:pic>
      <p:sp>
        <p:nvSpPr>
          <p:cNvPr id="6" name="глаз симки"/>
          <p:cNvSpPr/>
          <p:nvPr/>
        </p:nvSpPr>
        <p:spPr>
          <a:xfrm>
            <a:off x="1778793" y="3467100"/>
            <a:ext cx="60960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винт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862953" y="5110897"/>
            <a:ext cx="1613647" cy="1828800"/>
          </a:xfrm>
          <a:prstGeom prst="rect">
            <a:avLst/>
          </a:prstGeom>
        </p:spPr>
      </p:pic>
      <p:pic>
        <p:nvPicPr>
          <p:cNvPr id="4" name="Симка" descr="Картинки Из &lt;strong&gt;Фиксиков&lt;/strong&gt; Симка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32" y="1762125"/>
            <a:ext cx="5048250" cy="5048250"/>
          </a:xfrm>
        </p:spPr>
      </p:pic>
      <p:pic>
        <p:nvPicPr>
          <p:cNvPr id="8" name="винт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982675" y="3845039"/>
            <a:ext cx="1613647" cy="1828800"/>
          </a:xfrm>
          <a:prstGeom prst="rect">
            <a:avLst/>
          </a:prstGeom>
        </p:spPr>
      </p:pic>
      <p:pic>
        <p:nvPicPr>
          <p:cNvPr id="9" name="винт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3319693" y="5276999"/>
            <a:ext cx="1613647" cy="1828800"/>
          </a:xfrm>
          <a:prstGeom prst="rect">
            <a:avLst/>
          </a:prstGeom>
        </p:spPr>
      </p:pic>
      <p:pic>
        <p:nvPicPr>
          <p:cNvPr id="11" name="винт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8982993" y="4944794"/>
            <a:ext cx="1613647" cy="1828800"/>
          </a:xfrm>
          <a:prstGeom prst="rect">
            <a:avLst/>
          </a:prstGeom>
        </p:spPr>
      </p:pic>
      <p:pic>
        <p:nvPicPr>
          <p:cNvPr id="14" name="винт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9929895" y="3845038"/>
            <a:ext cx="1613647" cy="1828800"/>
          </a:xfrm>
          <a:prstGeom prst="rect">
            <a:avLst/>
          </a:prstGeom>
        </p:spPr>
      </p:pic>
      <p:sp>
        <p:nvSpPr>
          <p:cNvPr id="16" name="а"/>
          <p:cNvSpPr txBox="1"/>
          <p:nvPr/>
        </p:nvSpPr>
        <p:spPr bwMode="auto">
          <a:xfrm>
            <a:off x="8131437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17" name="о"/>
          <p:cNvSpPr txBox="1"/>
          <p:nvPr/>
        </p:nvSpPr>
        <p:spPr bwMode="auto">
          <a:xfrm>
            <a:off x="11123996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о</a:t>
            </a:r>
          </a:p>
        </p:txBody>
      </p:sp>
      <p:pic>
        <p:nvPicPr>
          <p:cNvPr id="23" name="винт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46755">
            <a:off x="3218270" y="3540131"/>
            <a:ext cx="2438611" cy="2438611"/>
          </a:xfrm>
          <a:prstGeom prst="rect">
            <a:avLst/>
          </a:prstGeom>
        </p:spPr>
      </p:pic>
      <p:sp>
        <p:nvSpPr>
          <p:cNvPr id="26" name="и"/>
          <p:cNvSpPr txBox="1"/>
          <p:nvPr/>
        </p:nvSpPr>
        <p:spPr bwMode="auto">
          <a:xfrm>
            <a:off x="10149406" y="563098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и</a:t>
            </a:r>
          </a:p>
        </p:txBody>
      </p:sp>
      <p:sp>
        <p:nvSpPr>
          <p:cNvPr id="27" name="я"/>
          <p:cNvSpPr txBox="1"/>
          <p:nvPr/>
        </p:nvSpPr>
        <p:spPr bwMode="auto">
          <a:xfrm>
            <a:off x="8078005" y="5798790"/>
            <a:ext cx="357187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990" y="3724275"/>
            <a:ext cx="2438611" cy="2438611"/>
          </a:xfrm>
          <a:prstGeom prst="rect">
            <a:avLst/>
          </a:prstGeom>
        </p:spPr>
      </p:pic>
      <p:grpSp>
        <p:nvGrpSpPr>
          <p:cNvPr id="32" name="слайд 4"/>
          <p:cNvGrpSpPr/>
          <p:nvPr/>
        </p:nvGrpSpPr>
        <p:grpSpPr>
          <a:xfrm>
            <a:off x="5663140" y="1283981"/>
            <a:ext cx="5949692" cy="923330"/>
            <a:chOff x="7110764" y="1483436"/>
            <a:chExt cx="1485722" cy="923330"/>
          </a:xfrm>
        </p:grpSpPr>
        <p:sp>
          <p:nvSpPr>
            <p:cNvPr id="22" name="слово"/>
            <p:cNvSpPr txBox="1"/>
            <p:nvPr/>
          </p:nvSpPr>
          <p:spPr>
            <a:xfrm>
              <a:off x="7110764" y="1483436"/>
              <a:ext cx="14857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стр</a:t>
              </a:r>
              <a:r>
                <a:rPr lang="ru-RU" sz="5400" spc="1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и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ж </a:t>
              </a:r>
              <a:r>
                <a:rPr lang="ru-RU" sz="20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- это проверочное слово!!!</a:t>
              </a:r>
            </a:p>
          </p:txBody>
        </p:sp>
        <p:cxnSp>
          <p:nvCxnSpPr>
            <p:cNvPr id="31" name="ударение"/>
            <p:cNvCxnSpPr/>
            <p:nvPr/>
          </p:nvCxnSpPr>
          <p:spPr>
            <a:xfrm flipH="1">
              <a:off x="7448014" y="1625621"/>
              <a:ext cx="31511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8781" y="3967650"/>
            <a:ext cx="2438611" cy="2438611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0882859" y="314793"/>
            <a:ext cx="1071776" cy="494676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4649" y="3616143"/>
            <a:ext cx="2438611" cy="243861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600934" y="498195"/>
            <a:ext cx="3429000" cy="923925"/>
            <a:chOff x="5600934" y="498195"/>
            <a:chExt cx="3429000" cy="923925"/>
          </a:xfrm>
        </p:grpSpPr>
        <p:sp>
          <p:nvSpPr>
            <p:cNvPr id="21" name="словарь"/>
            <p:cNvSpPr txBox="1"/>
            <p:nvPr/>
          </p:nvSpPr>
          <p:spPr>
            <a:xfrm>
              <a:off x="5600934" y="498195"/>
              <a:ext cx="34290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стр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. </a:t>
              </a:r>
              <a:r>
                <a:rPr lang="ru-RU" sz="5400" spc="100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жи</a:t>
              </a:r>
              <a:endParaRPr lang="ru-RU" sz="5400" spc="100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0" name="ударение"/>
            <p:cNvCxnSpPr/>
            <p:nvPr/>
          </p:nvCxnSpPr>
          <p:spPr>
            <a:xfrm flipH="1">
              <a:off x="8080604" y="601965"/>
              <a:ext cx="126188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5" name="о проверяемая"/>
          <p:cNvSpPr txBox="1"/>
          <p:nvPr/>
        </p:nvSpPr>
        <p:spPr>
          <a:xfrm>
            <a:off x="6793230" y="498492"/>
            <a:ext cx="693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5400" spc="100" dirty="0">
                <a:solidFill>
                  <a:srgbClr val="FF0000"/>
                </a:solidFill>
                <a:latin typeface="Arial" charset="0"/>
                <a:cs typeface="Arial" charset="0"/>
              </a:rPr>
              <a:t>и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0000" y="3066944"/>
            <a:ext cx="2438611" cy="243861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0351" y="4055473"/>
            <a:ext cx="2438611" cy="243861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9093" y="3752788"/>
            <a:ext cx="2438611" cy="2438611"/>
          </a:xfrm>
          <a:prstGeom prst="rect">
            <a:avLst/>
          </a:prstGeom>
        </p:spPr>
      </p:pic>
      <p:sp>
        <p:nvSpPr>
          <p:cNvPr id="28" name="е"/>
          <p:cNvSpPr txBox="1"/>
          <p:nvPr/>
        </p:nvSpPr>
        <p:spPr bwMode="auto">
          <a:xfrm>
            <a:off x="4385625" y="5891800"/>
            <a:ext cx="554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е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1357" y="3310558"/>
            <a:ext cx="24386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94 0.20532 L 0.36094 0.20532 C 0.35625 0.20717 0.3513 0.2081 0.34687 0.21087 C 0.34505 0.21203 0.34401 0.21597 0.34219 0.21643 C 0.33997 0.21689 0.33789 0.21504 0.33594 0.21365 C 0.33125 0.21064 0.32591 0.20393 0.32187 0.19976 C 0.31719 0.19536 0.31484 0.19444 0.31094 0.18865 C 0.30911 0.18611 0.30794 0.18286 0.30625 0.18032 C 0.30156 0.17361 0.30065 0.17499 0.29531 0.16921 C 0.26745 0.13958 0.30325 0.17361 0.27656 0.15254 C 0.27474 0.15115 0.27357 0.14814 0.27187 0.14699 C 0.26875 0.14536 0.26562 0.14513 0.2625 0.14421 C 0.25 0.12939 0.25013 0.12754 0.2375 0.11921 C 0.23541 0.11805 0.23333 0.11736 0.23125 0.11643 C 0.22969 0.11458 0.22799 0.11319 0.22656 0.11087 C 0.22474 0.10833 0.22383 0.10439 0.22187 0.10254 C 0.20169 0.08472 0.2138 0.10486 0.19687 0.0831 C 0.1914 0.07638 0.18151 0.0574 0.175 0.05254 C 0.1638 0.04421 0.15234 0.04351 0.14062 0.04143 C 0.12226 0.03333 0.14752 0.04606 0.12812 0.03032 C 0.12461 0.02754 0.1207 0.02685 0.11719 0.02476 C 0.11237 0.02222 0.10794 0.01805 0.10312 0.01643 C 0.09687 0.01458 0.09036 0.01458 0.08437 0.01087 C 0.07617 0.00624 0.08125 0.00856 0.06875 0.00532 L -0.01094 0.01087 C -0.0142 0.01134 -0.01719 0.01296 -0.02031 0.01365 C -0.02552 0.01481 -0.03073 0.0155 -0.03594 0.01643 C -0.03438 0.0155 -0.03255 0.0155 -0.03125 0.01365 C -0.02787 0.00902 -0.02617 -0.00047 -0.02188 -0.00278 L -0.01719 -0.00556 C -0.01224 -0.0176 -0.01511 -0.01667 -0.01094 -0.01667 L -1.875E-6 -7.77778E-6 " pathEditMode="relative" ptsTypes="AAAAAAAAAAAAAAAAAAAAAAAAAAAAAAAA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ящик" descr="Набор &lt;strong&gt;инструментов&lt;/strong&gt; &lt;strong&gt;для&lt;/strong&gt; демонтажа/монтажа &lt;strong&gt;коробки&lt;/strong&gt; передач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3" y="2680698"/>
            <a:ext cx="4074766" cy="3958786"/>
          </a:xfrm>
          <a:prstGeom prst="rect">
            <a:avLst/>
          </a:prstGeom>
        </p:spPr>
      </p:pic>
      <p:sp>
        <p:nvSpPr>
          <p:cNvPr id="6" name="глаз симки"/>
          <p:cNvSpPr/>
          <p:nvPr/>
        </p:nvSpPr>
        <p:spPr>
          <a:xfrm>
            <a:off x="1778793" y="3467100"/>
            <a:ext cx="60960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винт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862953" y="5110897"/>
            <a:ext cx="1613647" cy="1828800"/>
          </a:xfrm>
          <a:prstGeom prst="rect">
            <a:avLst/>
          </a:prstGeom>
        </p:spPr>
      </p:pic>
      <p:pic>
        <p:nvPicPr>
          <p:cNvPr id="4" name="Симка" descr="Картинки Из &lt;strong&gt;Фиксиков&lt;/strong&gt; Симка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32" y="1762125"/>
            <a:ext cx="5048250" cy="5048250"/>
          </a:xfrm>
        </p:spPr>
      </p:pic>
      <p:pic>
        <p:nvPicPr>
          <p:cNvPr id="8" name="винт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982675" y="3845039"/>
            <a:ext cx="1613647" cy="1828800"/>
          </a:xfrm>
          <a:prstGeom prst="rect">
            <a:avLst/>
          </a:prstGeom>
        </p:spPr>
      </p:pic>
      <p:pic>
        <p:nvPicPr>
          <p:cNvPr id="9" name="винт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3319693" y="5276999"/>
            <a:ext cx="1613647" cy="1828800"/>
          </a:xfrm>
          <a:prstGeom prst="rect">
            <a:avLst/>
          </a:prstGeom>
        </p:spPr>
      </p:pic>
      <p:pic>
        <p:nvPicPr>
          <p:cNvPr id="11" name="винт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8982993" y="4944794"/>
            <a:ext cx="1613647" cy="1828800"/>
          </a:xfrm>
          <a:prstGeom prst="rect">
            <a:avLst/>
          </a:prstGeom>
        </p:spPr>
      </p:pic>
      <p:pic>
        <p:nvPicPr>
          <p:cNvPr id="14" name="винт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9929895" y="3845038"/>
            <a:ext cx="1613647" cy="1828800"/>
          </a:xfrm>
          <a:prstGeom prst="rect">
            <a:avLst/>
          </a:prstGeom>
        </p:spPr>
      </p:pic>
      <p:sp>
        <p:nvSpPr>
          <p:cNvPr id="16" name="а"/>
          <p:cNvSpPr txBox="1"/>
          <p:nvPr/>
        </p:nvSpPr>
        <p:spPr bwMode="auto">
          <a:xfrm>
            <a:off x="8131437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17" name="о"/>
          <p:cNvSpPr txBox="1"/>
          <p:nvPr/>
        </p:nvSpPr>
        <p:spPr bwMode="auto">
          <a:xfrm>
            <a:off x="11123996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о</a:t>
            </a:r>
          </a:p>
        </p:txBody>
      </p:sp>
      <p:pic>
        <p:nvPicPr>
          <p:cNvPr id="23" name="винт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46755">
            <a:off x="3218270" y="3540131"/>
            <a:ext cx="2438611" cy="2438611"/>
          </a:xfrm>
          <a:prstGeom prst="rect">
            <a:avLst/>
          </a:prstGeom>
        </p:spPr>
      </p:pic>
      <p:sp>
        <p:nvSpPr>
          <p:cNvPr id="26" name="и"/>
          <p:cNvSpPr txBox="1"/>
          <p:nvPr/>
        </p:nvSpPr>
        <p:spPr bwMode="auto">
          <a:xfrm>
            <a:off x="10149406" y="563098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и</a:t>
            </a:r>
          </a:p>
        </p:txBody>
      </p:sp>
      <p:sp>
        <p:nvSpPr>
          <p:cNvPr id="27" name="я"/>
          <p:cNvSpPr txBox="1"/>
          <p:nvPr/>
        </p:nvSpPr>
        <p:spPr bwMode="auto">
          <a:xfrm>
            <a:off x="8078005" y="5798790"/>
            <a:ext cx="357187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990" y="3724275"/>
            <a:ext cx="2438611" cy="2438611"/>
          </a:xfrm>
          <a:prstGeom prst="rect">
            <a:avLst/>
          </a:prstGeom>
        </p:spPr>
      </p:pic>
      <p:grpSp>
        <p:nvGrpSpPr>
          <p:cNvPr id="32" name="слайд 4"/>
          <p:cNvGrpSpPr/>
          <p:nvPr/>
        </p:nvGrpSpPr>
        <p:grpSpPr>
          <a:xfrm>
            <a:off x="5663140" y="1283981"/>
            <a:ext cx="5949692" cy="923330"/>
            <a:chOff x="7110764" y="1483436"/>
            <a:chExt cx="1485722" cy="923330"/>
          </a:xfrm>
        </p:grpSpPr>
        <p:sp>
          <p:nvSpPr>
            <p:cNvPr id="22" name="слово"/>
            <p:cNvSpPr txBox="1"/>
            <p:nvPr/>
          </p:nvSpPr>
          <p:spPr>
            <a:xfrm>
              <a:off x="7110764" y="1483436"/>
              <a:ext cx="14857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р</a:t>
              </a:r>
              <a:r>
                <a:rPr lang="ru-RU" sz="5400" spc="1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я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д </a:t>
              </a:r>
              <a:r>
                <a:rPr lang="ru-RU" sz="20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- это проверочное слово!!!</a:t>
              </a:r>
            </a:p>
          </p:txBody>
        </p:sp>
        <p:cxnSp>
          <p:nvCxnSpPr>
            <p:cNvPr id="31" name="ударение"/>
            <p:cNvCxnSpPr/>
            <p:nvPr/>
          </p:nvCxnSpPr>
          <p:spPr>
            <a:xfrm flipH="1">
              <a:off x="7276208" y="1566170"/>
              <a:ext cx="31511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8781" y="3967650"/>
            <a:ext cx="2438611" cy="2438611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0882859" y="314793"/>
            <a:ext cx="1071776" cy="494676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4649" y="3616143"/>
            <a:ext cx="2438611" cy="243861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600934" y="498195"/>
            <a:ext cx="3429000" cy="923925"/>
            <a:chOff x="5600934" y="498195"/>
            <a:chExt cx="3429000" cy="923925"/>
          </a:xfrm>
        </p:grpSpPr>
        <p:sp>
          <p:nvSpPr>
            <p:cNvPr id="21" name="словарь"/>
            <p:cNvSpPr txBox="1"/>
            <p:nvPr/>
          </p:nvSpPr>
          <p:spPr>
            <a:xfrm>
              <a:off x="5600934" y="498195"/>
              <a:ext cx="34290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р . </a:t>
              </a:r>
              <a:r>
                <a:rPr lang="ru-RU" sz="5400" spc="100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ды</a:t>
              </a:r>
              <a:endParaRPr lang="ru-RU" sz="5400" spc="100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0" name="ударение"/>
            <p:cNvCxnSpPr/>
            <p:nvPr/>
          </p:nvCxnSpPr>
          <p:spPr>
            <a:xfrm flipH="1">
              <a:off x="7315434" y="648846"/>
              <a:ext cx="126188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5" name="о проверяемая"/>
          <p:cNvSpPr txBox="1"/>
          <p:nvPr/>
        </p:nvSpPr>
        <p:spPr>
          <a:xfrm>
            <a:off x="6105219" y="498492"/>
            <a:ext cx="693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5400" spc="100" dirty="0">
                <a:solidFill>
                  <a:srgbClr val="FF0000"/>
                </a:solidFill>
                <a:latin typeface="Arial" charset="0"/>
                <a:cs typeface="Arial" charset="0"/>
              </a:rPr>
              <a:t>я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0000" y="3066944"/>
            <a:ext cx="2438611" cy="243861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0351" y="4055473"/>
            <a:ext cx="2438611" cy="243861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9093" y="3752788"/>
            <a:ext cx="2438611" cy="2438611"/>
          </a:xfrm>
          <a:prstGeom prst="rect">
            <a:avLst/>
          </a:prstGeom>
        </p:spPr>
      </p:pic>
      <p:sp>
        <p:nvSpPr>
          <p:cNvPr id="28" name="е"/>
          <p:cNvSpPr txBox="1"/>
          <p:nvPr/>
        </p:nvSpPr>
        <p:spPr bwMode="auto">
          <a:xfrm>
            <a:off x="4385625" y="5891800"/>
            <a:ext cx="554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е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1357" y="3310558"/>
            <a:ext cx="2438611" cy="24386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0668" y="2923991"/>
            <a:ext cx="24386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94 0.32222 L 0.28594 0.32222 C 0.28386 0.31389 0.28151 0.30555 0.27969 0.29722 C 0.27891 0.29352 0.27865 0.28958 0.27813 0.28611 C 0.27709 0.28032 0.27578 0.275 0.275 0.26944 C 0.27448 0.26574 0.27422 0.2618 0.27344 0.25833 C 0.27162 0.25046 0.26862 0.24375 0.26719 0.23611 C 0.26615 0.23055 0.26602 0.22407 0.26407 0.21944 C 0.26263 0.21597 0.25964 0.2162 0.25782 0.21389 C 0.25534 0.21064 0.25404 0.20555 0.25157 0.20277 C 0.24662 0.19699 0.24024 0.1956 0.23594 0.18889 C 0.23229 0.18333 0.22852 0.17777 0.225 0.17222 C 0.22227 0.16759 0.22018 0.16203 0.21719 0.15833 C 0.21133 0.15115 0.2099 0.15463 0.20469 0.15 C 0.19102 0.13773 0.2099 0.15023 0.19375 0.14166 C 0.1905 0.13981 0.18438 0.13611 0.18438 0.13611 C 0.18386 0.13055 0.18347 0.12477 0.18282 0.11944 C 0.18242 0.11643 0.18268 0.10972 0.18125 0.11111 C 0.17852 0.11342 0.17917 0.12222 0.17657 0.125 C 0.17331 0.12824 0.16927 0.12685 0.16563 0.12777 C 0.15951 0.11134 0.16328 0.11852 0.14688 0.10555 C 0.14206 0.10162 0.12357 0.09004 0.11875 0.08333 L 0.11094 0.07222 C 0.11042 0.06852 0.10977 0.06481 0.10938 0.06111 C 0.10873 0.05648 0.10899 0.05139 0.10782 0.04722 C 0.10677 0.04352 0.1043 0.04189 0.10313 0.03889 C 0.1017 0.03541 0.10157 0.03055 0.1 0.02777 C 0.09727 0.02291 0.09063 0.01666 0.09063 0.01666 C 0.09011 0.01389 0.09011 0.01018 0.08907 0.00833 C 0.08789 0.00625 0.08581 0.00671 0.08438 0.00555 C 0.06159 -0.01297 0.08216 -0.00023 0.05938 -0.01111 C 0.04727 -0.01713 0.06237 -0.01019 0.05 -0.01945 C 0.04792 -0.02107 0.04584 -0.0213 0.04375 -0.02223 C 0.04271 -0.01945 0.04206 -0.01621 0.04063 -0.01389 C 0.03933 -0.01227 0.0375 -0.01158 0.03594 -0.01111 C 0.025 -0.00973 0.01407 -0.00926 0.00313 -0.00834 L 0.00157 -6.93889E-18 L 6.25E-7 -6.93889E-18 " pathEditMode="relative" ptsTypes="AAAAAAAAAAAAAAAAAAAAAAAAAAAAAAAAAAAAAA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ящик" descr="Набор &lt;strong&gt;инструментов&lt;/strong&gt; &lt;strong&gt;для&lt;/strong&gt; демонтажа/монтажа &lt;strong&gt;коробки&lt;/strong&gt; передач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3" y="2680698"/>
            <a:ext cx="4074766" cy="3958786"/>
          </a:xfrm>
          <a:prstGeom prst="rect">
            <a:avLst/>
          </a:prstGeom>
        </p:spPr>
      </p:pic>
      <p:sp>
        <p:nvSpPr>
          <p:cNvPr id="6" name="глаз симки"/>
          <p:cNvSpPr/>
          <p:nvPr/>
        </p:nvSpPr>
        <p:spPr>
          <a:xfrm>
            <a:off x="1778793" y="3467100"/>
            <a:ext cx="60960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винт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862953" y="5110897"/>
            <a:ext cx="1613647" cy="1828800"/>
          </a:xfrm>
          <a:prstGeom prst="rect">
            <a:avLst/>
          </a:prstGeom>
        </p:spPr>
      </p:pic>
      <p:pic>
        <p:nvPicPr>
          <p:cNvPr id="4" name="Симка" descr="Картинки Из &lt;strong&gt;Фиксиков&lt;/strong&gt; Симка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32" y="1762125"/>
            <a:ext cx="5048250" cy="5048250"/>
          </a:xfrm>
        </p:spPr>
      </p:pic>
      <p:pic>
        <p:nvPicPr>
          <p:cNvPr id="8" name="винт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982675" y="3845039"/>
            <a:ext cx="1613647" cy="1828800"/>
          </a:xfrm>
          <a:prstGeom prst="rect">
            <a:avLst/>
          </a:prstGeom>
        </p:spPr>
      </p:pic>
      <p:pic>
        <p:nvPicPr>
          <p:cNvPr id="9" name="винт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3319693" y="5276999"/>
            <a:ext cx="1613647" cy="1828800"/>
          </a:xfrm>
          <a:prstGeom prst="rect">
            <a:avLst/>
          </a:prstGeom>
        </p:spPr>
      </p:pic>
      <p:pic>
        <p:nvPicPr>
          <p:cNvPr id="11" name="винт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8982993" y="4944794"/>
            <a:ext cx="1613647" cy="1828800"/>
          </a:xfrm>
          <a:prstGeom prst="rect">
            <a:avLst/>
          </a:prstGeom>
        </p:spPr>
      </p:pic>
      <p:pic>
        <p:nvPicPr>
          <p:cNvPr id="14" name="винт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9929895" y="3845038"/>
            <a:ext cx="1613647" cy="1828800"/>
          </a:xfrm>
          <a:prstGeom prst="rect">
            <a:avLst/>
          </a:prstGeom>
        </p:spPr>
      </p:pic>
      <p:sp>
        <p:nvSpPr>
          <p:cNvPr id="16" name="а"/>
          <p:cNvSpPr txBox="1"/>
          <p:nvPr/>
        </p:nvSpPr>
        <p:spPr bwMode="auto">
          <a:xfrm>
            <a:off x="8131437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17" name="о"/>
          <p:cNvSpPr txBox="1"/>
          <p:nvPr/>
        </p:nvSpPr>
        <p:spPr bwMode="auto">
          <a:xfrm>
            <a:off x="11123996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о</a:t>
            </a:r>
          </a:p>
        </p:txBody>
      </p:sp>
      <p:pic>
        <p:nvPicPr>
          <p:cNvPr id="23" name="винт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46755">
            <a:off x="3218270" y="3540131"/>
            <a:ext cx="2438611" cy="2438611"/>
          </a:xfrm>
          <a:prstGeom prst="rect">
            <a:avLst/>
          </a:prstGeom>
        </p:spPr>
      </p:pic>
      <p:sp>
        <p:nvSpPr>
          <p:cNvPr id="26" name="и"/>
          <p:cNvSpPr txBox="1"/>
          <p:nvPr/>
        </p:nvSpPr>
        <p:spPr bwMode="auto">
          <a:xfrm>
            <a:off x="10149406" y="563098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и</a:t>
            </a:r>
          </a:p>
        </p:txBody>
      </p:sp>
      <p:sp>
        <p:nvSpPr>
          <p:cNvPr id="27" name="я"/>
          <p:cNvSpPr txBox="1"/>
          <p:nvPr/>
        </p:nvSpPr>
        <p:spPr bwMode="auto">
          <a:xfrm>
            <a:off x="8078005" y="5798790"/>
            <a:ext cx="357187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990" y="3724275"/>
            <a:ext cx="2438611" cy="2438611"/>
          </a:xfrm>
          <a:prstGeom prst="rect">
            <a:avLst/>
          </a:prstGeom>
        </p:spPr>
      </p:pic>
      <p:grpSp>
        <p:nvGrpSpPr>
          <p:cNvPr id="32" name="слайд 4"/>
          <p:cNvGrpSpPr/>
          <p:nvPr/>
        </p:nvGrpSpPr>
        <p:grpSpPr>
          <a:xfrm>
            <a:off x="5663140" y="1283981"/>
            <a:ext cx="5949692" cy="923330"/>
            <a:chOff x="7110764" y="1483436"/>
            <a:chExt cx="1485722" cy="923330"/>
          </a:xfrm>
        </p:grpSpPr>
        <p:sp>
          <p:nvSpPr>
            <p:cNvPr id="22" name="слово"/>
            <p:cNvSpPr txBox="1"/>
            <p:nvPr/>
          </p:nvSpPr>
          <p:spPr>
            <a:xfrm>
              <a:off x="7110764" y="1483436"/>
              <a:ext cx="14857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н</a:t>
              </a:r>
              <a:r>
                <a:rPr lang="ru-RU" sz="5400" spc="1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о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ж </a:t>
              </a:r>
              <a:r>
                <a:rPr lang="ru-RU" sz="20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- это проверочное слово!!!</a:t>
              </a:r>
            </a:p>
          </p:txBody>
        </p:sp>
        <p:cxnSp>
          <p:nvCxnSpPr>
            <p:cNvPr id="31" name="ударение"/>
            <p:cNvCxnSpPr/>
            <p:nvPr/>
          </p:nvCxnSpPr>
          <p:spPr>
            <a:xfrm flipH="1">
              <a:off x="7276208" y="1566170"/>
              <a:ext cx="31511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8781" y="3967650"/>
            <a:ext cx="2438611" cy="2438611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0882859" y="314793"/>
            <a:ext cx="1071776" cy="494676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4649" y="3616143"/>
            <a:ext cx="2438611" cy="243861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600934" y="498195"/>
            <a:ext cx="3429000" cy="923925"/>
            <a:chOff x="5600934" y="498195"/>
            <a:chExt cx="3429000" cy="923925"/>
          </a:xfrm>
        </p:grpSpPr>
        <p:sp>
          <p:nvSpPr>
            <p:cNvPr id="21" name="словарь"/>
            <p:cNvSpPr txBox="1"/>
            <p:nvPr/>
          </p:nvSpPr>
          <p:spPr>
            <a:xfrm>
              <a:off x="5600934" y="498195"/>
              <a:ext cx="34290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н . </a:t>
              </a:r>
              <a:r>
                <a:rPr lang="ru-RU" sz="5400" spc="100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жи</a:t>
              </a:r>
              <a:endParaRPr lang="ru-RU" sz="5400" spc="100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0" name="ударение"/>
            <p:cNvCxnSpPr/>
            <p:nvPr/>
          </p:nvCxnSpPr>
          <p:spPr>
            <a:xfrm flipH="1">
              <a:off x="7346840" y="614422"/>
              <a:ext cx="126188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5" name="о проверяемая"/>
          <p:cNvSpPr txBox="1"/>
          <p:nvPr/>
        </p:nvSpPr>
        <p:spPr>
          <a:xfrm>
            <a:off x="6105219" y="498492"/>
            <a:ext cx="693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5400" spc="100" dirty="0">
                <a:solidFill>
                  <a:srgbClr val="FF0000"/>
                </a:solidFill>
                <a:latin typeface="Arial" charset="0"/>
                <a:cs typeface="Arial" charset="0"/>
              </a:rPr>
              <a:t>о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0000" y="3066944"/>
            <a:ext cx="2438611" cy="243861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0351" y="4055473"/>
            <a:ext cx="2438611" cy="243861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9093" y="3752788"/>
            <a:ext cx="2438611" cy="2438611"/>
          </a:xfrm>
          <a:prstGeom prst="rect">
            <a:avLst/>
          </a:prstGeom>
        </p:spPr>
      </p:pic>
      <p:sp>
        <p:nvSpPr>
          <p:cNvPr id="28" name="е"/>
          <p:cNvSpPr txBox="1"/>
          <p:nvPr/>
        </p:nvSpPr>
        <p:spPr bwMode="auto">
          <a:xfrm>
            <a:off x="4385625" y="5891800"/>
            <a:ext cx="554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е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1357" y="3310558"/>
            <a:ext cx="2438611" cy="24386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0668" y="2923991"/>
            <a:ext cx="2438611" cy="243861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9269" y="2930299"/>
            <a:ext cx="24386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4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75 0.09422 L 0.46875 0.09422 C 0.4651 0.08496 0.46028 0.07663 0.45781 0.06644 C 0.45625 0.05996 0.45546 0.05255 0.45312 0.047 C 0.4496 0.03843 0.44388 0.03334 0.44062 0.02477 C 0.43763 0.0169 0.43697 0.01413 0.43281 0.00811 C 0.42929 0.00301 0.42513 -0.00046 0.42187 -0.00578 C 0.41992 -0.00902 0.41914 -0.01412 0.41718 -0.01689 C 0.41588 -0.01875 0.41393 -0.01851 0.4125 -0.01967 C 0.4108 -0.02129 0.40937 -0.02361 0.40781 -0.02523 C 0.40416 -0.02893 0.4 -0.03125 0.39687 -0.03634 C 0.39023 -0.04722 0.37669 -0.07592 0.36718 -0.08078 L 0.35625 -0.08634 C 0.35468 -0.08819 0.35312 -0.0905 0.35156 -0.09189 C 0.35 -0.09328 0.34817 -0.09328 0.34687 -0.09467 C 0.34453 -0.09699 0.34283 -0.10092 0.34062 -0.103 C 0.33359 -0.10995 0.32994 -0.10925 0.32187 -0.11134 C 0.32031 -0.11226 0.31875 -0.11342 0.31718 -0.11412 C 0.31458 -0.11527 0.31171 -0.11481 0.30937 -0.11689 C 0.2957 -0.12893 0.31223 -0.12083 0.30156 -0.13356 C 0.29973 -0.13564 0.29726 -0.13541 0.29531 -0.13634 C 0.27942 -0.1449 0.29231 -0.13958 0.27812 -0.14467 C 0.27421 -0.14814 0.27122 -0.15138 0.26718 -0.153 C 0.26406 -0.15439 0.26093 -0.15486 0.25781 -0.15578 C 0.25625 -0.15763 0.25468 -0.15995 0.25312 -0.16134 C 0.25156 -0.16273 0.25 -0.16365 0.24843 -0.16412 C 0.23854 -0.16736 0.22864 -0.17083 0.21875 -0.17245 C 0.20677 -0.17453 0.19479 -0.1743 0.18281 -0.17523 C 0.17109 -0.16134 0.18502 -0.1743 0.17343 -0.17523 C 0.16328 -0.17615 0.11289 -0.16805 0.10625 -0.16689 C 0.10312 -0.16504 0.1 -0.16273 0.09687 -0.16134 C 0.09375 -0.15995 0.09036 -0.16041 0.0875 -0.15856 C 0.08307 -0.15578 0.07929 -0.15023 0.075 -0.14745 C 0.06562 -0.14212 0.07317 -0.14699 0.05937 -0.13356 C 0.0539 -0.12847 0.0483 -0.125 0.04375 -0.11689 L 0.03906 -0.10856 C 0.03854 -0.103 0.03867 -0.09722 0.0375 -0.09189 C 0.03398 -0.07708 0.03242 -0.07685 0.02656 -0.06967 C 0.02604 -0.06689 0.02578 -0.06388 0.025 -0.06134 C 0.02304 -0.05555 0.01875 -0.04467 0.01875 -0.04467 C 0.01783 -0.03726 0.01783 -0.028 0.01406 -0.02245 C 0.01276 -0.0206 0.01093 -0.0206 0.00937 -0.01967 C 0.00781 -0.01597 0.00651 -0.01203 0.00468 -0.00856 C 0.00325 -0.00625 0.0013 -0.00555 2.5E-6 -0.003 L 2.5E-6 -0.00023 L 2.5E-6 -0.00023 " pathEditMode="relative" ptsTypes="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ящик" descr="Набор &lt;strong&gt;инструментов&lt;/strong&gt; &lt;strong&gt;для&lt;/strong&gt; демонтажа/монтажа &lt;strong&gt;коробки&lt;/strong&gt; передач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3" y="2680698"/>
            <a:ext cx="4074766" cy="3958786"/>
          </a:xfrm>
          <a:prstGeom prst="rect">
            <a:avLst/>
          </a:prstGeom>
        </p:spPr>
      </p:pic>
      <p:sp>
        <p:nvSpPr>
          <p:cNvPr id="6" name="глаз симки"/>
          <p:cNvSpPr/>
          <p:nvPr/>
        </p:nvSpPr>
        <p:spPr>
          <a:xfrm>
            <a:off x="1778793" y="3467100"/>
            <a:ext cx="60960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винт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862953" y="5110897"/>
            <a:ext cx="1613647" cy="1828800"/>
          </a:xfrm>
          <a:prstGeom prst="rect">
            <a:avLst/>
          </a:prstGeom>
        </p:spPr>
      </p:pic>
      <p:pic>
        <p:nvPicPr>
          <p:cNvPr id="4" name="Симка" descr="Картинки Из &lt;strong&gt;Фиксиков&lt;/strong&gt; Симка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32" y="1762125"/>
            <a:ext cx="5048250" cy="5048250"/>
          </a:xfrm>
        </p:spPr>
      </p:pic>
      <p:pic>
        <p:nvPicPr>
          <p:cNvPr id="8" name="винт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982675" y="3845039"/>
            <a:ext cx="1613647" cy="1828800"/>
          </a:xfrm>
          <a:prstGeom prst="rect">
            <a:avLst/>
          </a:prstGeom>
        </p:spPr>
      </p:pic>
      <p:pic>
        <p:nvPicPr>
          <p:cNvPr id="9" name="винт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3319693" y="5276999"/>
            <a:ext cx="1613647" cy="1828800"/>
          </a:xfrm>
          <a:prstGeom prst="rect">
            <a:avLst/>
          </a:prstGeom>
        </p:spPr>
      </p:pic>
      <p:pic>
        <p:nvPicPr>
          <p:cNvPr id="11" name="винт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8982993" y="4944794"/>
            <a:ext cx="1613647" cy="1828800"/>
          </a:xfrm>
          <a:prstGeom prst="rect">
            <a:avLst/>
          </a:prstGeom>
        </p:spPr>
      </p:pic>
      <p:pic>
        <p:nvPicPr>
          <p:cNvPr id="14" name="винт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9929895" y="3845038"/>
            <a:ext cx="1613647" cy="1828800"/>
          </a:xfrm>
          <a:prstGeom prst="rect">
            <a:avLst/>
          </a:prstGeom>
        </p:spPr>
      </p:pic>
      <p:sp>
        <p:nvSpPr>
          <p:cNvPr id="16" name="а"/>
          <p:cNvSpPr txBox="1"/>
          <p:nvPr/>
        </p:nvSpPr>
        <p:spPr bwMode="auto">
          <a:xfrm>
            <a:off x="8131437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17" name="о"/>
          <p:cNvSpPr txBox="1"/>
          <p:nvPr/>
        </p:nvSpPr>
        <p:spPr bwMode="auto">
          <a:xfrm>
            <a:off x="11123996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о</a:t>
            </a:r>
          </a:p>
        </p:txBody>
      </p:sp>
      <p:pic>
        <p:nvPicPr>
          <p:cNvPr id="23" name="винт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46755">
            <a:off x="3218270" y="3540131"/>
            <a:ext cx="2438611" cy="2438611"/>
          </a:xfrm>
          <a:prstGeom prst="rect">
            <a:avLst/>
          </a:prstGeom>
        </p:spPr>
      </p:pic>
      <p:sp>
        <p:nvSpPr>
          <p:cNvPr id="26" name="и"/>
          <p:cNvSpPr txBox="1"/>
          <p:nvPr/>
        </p:nvSpPr>
        <p:spPr bwMode="auto">
          <a:xfrm>
            <a:off x="10149406" y="563098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и</a:t>
            </a:r>
          </a:p>
        </p:txBody>
      </p:sp>
      <p:sp>
        <p:nvSpPr>
          <p:cNvPr id="27" name="я"/>
          <p:cNvSpPr txBox="1"/>
          <p:nvPr/>
        </p:nvSpPr>
        <p:spPr bwMode="auto">
          <a:xfrm>
            <a:off x="8078005" y="5798790"/>
            <a:ext cx="357187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990" y="3724275"/>
            <a:ext cx="2438611" cy="2438611"/>
          </a:xfrm>
          <a:prstGeom prst="rect">
            <a:avLst/>
          </a:prstGeom>
        </p:spPr>
      </p:pic>
      <p:grpSp>
        <p:nvGrpSpPr>
          <p:cNvPr id="32" name="слайд 4"/>
          <p:cNvGrpSpPr/>
          <p:nvPr/>
        </p:nvGrpSpPr>
        <p:grpSpPr>
          <a:xfrm>
            <a:off x="5663140" y="1283981"/>
            <a:ext cx="5949692" cy="923330"/>
            <a:chOff x="7110764" y="1483436"/>
            <a:chExt cx="1485722" cy="923330"/>
          </a:xfrm>
        </p:grpSpPr>
        <p:sp>
          <p:nvSpPr>
            <p:cNvPr id="22" name="слово"/>
            <p:cNvSpPr txBox="1"/>
            <p:nvPr/>
          </p:nvSpPr>
          <p:spPr>
            <a:xfrm>
              <a:off x="7110764" y="1483436"/>
              <a:ext cx="14857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ск</a:t>
              </a:r>
              <a:r>
                <a:rPr lang="ru-RU" sz="5400" spc="1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а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лы </a:t>
              </a:r>
              <a:r>
                <a:rPr lang="ru-RU" sz="20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- это проверочное слово!!!</a:t>
              </a:r>
            </a:p>
          </p:txBody>
        </p:sp>
        <p:cxnSp>
          <p:nvCxnSpPr>
            <p:cNvPr id="31" name="ударение"/>
            <p:cNvCxnSpPr/>
            <p:nvPr/>
          </p:nvCxnSpPr>
          <p:spPr>
            <a:xfrm flipH="1">
              <a:off x="7361394" y="1574583"/>
              <a:ext cx="31511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8781" y="3967650"/>
            <a:ext cx="2438611" cy="2438611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0882859" y="314793"/>
            <a:ext cx="1071776" cy="494676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4649" y="3616143"/>
            <a:ext cx="2438611" cy="243861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600934" y="498195"/>
            <a:ext cx="3429000" cy="923925"/>
            <a:chOff x="5600934" y="498195"/>
            <a:chExt cx="3429000" cy="923925"/>
          </a:xfrm>
        </p:grpSpPr>
        <p:sp>
          <p:nvSpPr>
            <p:cNvPr id="21" name="словарь"/>
            <p:cNvSpPr txBox="1"/>
            <p:nvPr/>
          </p:nvSpPr>
          <p:spPr>
            <a:xfrm>
              <a:off x="5600934" y="498195"/>
              <a:ext cx="34290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ск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. ла</a:t>
              </a:r>
            </a:p>
          </p:txBody>
        </p:sp>
        <p:cxnSp>
          <p:nvCxnSpPr>
            <p:cNvPr id="30" name="ударение"/>
            <p:cNvCxnSpPr/>
            <p:nvPr/>
          </p:nvCxnSpPr>
          <p:spPr>
            <a:xfrm flipH="1">
              <a:off x="7606682" y="620021"/>
              <a:ext cx="126188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5" name="о проверяемая"/>
          <p:cNvSpPr txBox="1"/>
          <p:nvPr/>
        </p:nvSpPr>
        <p:spPr>
          <a:xfrm>
            <a:off x="6383260" y="498492"/>
            <a:ext cx="693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5400" spc="100" dirty="0">
                <a:solidFill>
                  <a:srgbClr val="FF0000"/>
                </a:solidFill>
                <a:latin typeface="Arial" charset="0"/>
                <a:cs typeface="Arial" charset="0"/>
              </a:rPr>
              <a:t>а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0000" y="3066944"/>
            <a:ext cx="2438611" cy="243861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0351" y="4055473"/>
            <a:ext cx="2438611" cy="243861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9093" y="3752788"/>
            <a:ext cx="2438611" cy="2438611"/>
          </a:xfrm>
          <a:prstGeom prst="rect">
            <a:avLst/>
          </a:prstGeom>
        </p:spPr>
      </p:pic>
      <p:sp>
        <p:nvSpPr>
          <p:cNvPr id="28" name="е"/>
          <p:cNvSpPr txBox="1"/>
          <p:nvPr/>
        </p:nvSpPr>
        <p:spPr bwMode="auto">
          <a:xfrm>
            <a:off x="4385625" y="5891800"/>
            <a:ext cx="554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е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1357" y="3310558"/>
            <a:ext cx="2438611" cy="24386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0668" y="2923991"/>
            <a:ext cx="2438611" cy="243861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9269" y="2930299"/>
            <a:ext cx="2438611" cy="243861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2550" y="3235884"/>
            <a:ext cx="24386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4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45 0.0419 L 0.24845 0.0419 C 0.24272 0.03426 0.23347 0.03148 0.23126 0.01945 C 0.23074 0.01667 0.23022 0.01389 0.2297 0.01111 C 0.22826 0.00556 0.22566 -0.00324 0.22345 -0.00833 C 0.21615 -0.02361 0.22175 -0.01157 0.21407 -0.01944 C 0.21068 -0.02268 0.2047 -0.03055 0.2047 -0.03055 C 0.20365 -0.03333 0.20261 -0.03611 0.20157 -0.03889 C 0.20001 -0.04259 0.19805 -0.04583 0.19688 -0.05 C 0.19428 -0.05764 0.19623 -0.06204 0.1922 -0.06944 C 0.1905 -0.07222 0.1879 -0.07291 0.18595 -0.075 C 0.18321 -0.07754 0.18074 -0.08079 0.17813 -0.08333 C 0.17657 -0.08449 0.17488 -0.08472 0.17345 -0.08611 C 0.16967 -0.08935 0.16602 -0.09329 0.16251 -0.09722 C 0.15925 -0.10069 0.156 -0.10416 0.15313 -0.10833 C 0.15053 -0.11204 0.14805 -0.1162 0.14532 -0.11944 C 0.13516 -0.13055 0.13412 -0.1287 0.12501 -0.13611 C 0.12279 -0.13773 0.12084 -0.14004 0.11876 -0.14166 C 0.11446 -0.14491 0.11081 -0.1456 0.10626 -0.14722 C 0.10417 -0.15 0.10248 -0.15532 0.10001 -0.15555 C 0.08334 -0.15717 0.06654 -0.15532 0.05001 -0.15278 C 0.04727 -0.15231 0.03959 -0.1368 0.03907 -0.13611 C 0.03516 -0.13009 0.03412 -0.13032 0.0297 -0.12778 C 0.02566 -0.10671 0.03152 -0.13171 0.02345 -0.11389 C 0.0224 -0.11157 0.02279 -0.10787 0.02188 -0.10555 C 0.02058 -0.10231 0.01876 -0.1 0.0172 -0.09722 C 0.01355 -0.07153 0.01876 -0.09791 0.01094 -0.08055 C 0.0099 -0.07824 0.01003 -0.07477 0.00938 -0.07222 C 0.00847 -0.06921 0.00729 -0.06666 0.00626 -0.06389 C 0.00522 -0.05463 0.00391 -0.04537 0.00313 -0.03611 C -0.00012 0.00162 7.5E-6 0.02454 7.5E-6 0.00278 L 7.5E-6 -4.81481E-6 " pathEditMode="relative" ptsTypes="AAAAAAAAAAAAAAAAAAAAAAAAAAAAAAAA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ящик" descr="Набор &lt;strong&gt;инструментов&lt;/strong&gt; &lt;strong&gt;для&lt;/strong&gt; демонтажа/монтажа &lt;strong&gt;коробки&lt;/strong&gt; передач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3" y="2680698"/>
            <a:ext cx="4074766" cy="3958786"/>
          </a:xfrm>
          <a:prstGeom prst="rect">
            <a:avLst/>
          </a:prstGeom>
        </p:spPr>
      </p:pic>
      <p:sp>
        <p:nvSpPr>
          <p:cNvPr id="6" name="глаз симки"/>
          <p:cNvSpPr/>
          <p:nvPr/>
        </p:nvSpPr>
        <p:spPr>
          <a:xfrm>
            <a:off x="1778793" y="3467100"/>
            <a:ext cx="60960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винт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862953" y="5110897"/>
            <a:ext cx="1613647" cy="1828800"/>
          </a:xfrm>
          <a:prstGeom prst="rect">
            <a:avLst/>
          </a:prstGeom>
        </p:spPr>
      </p:pic>
      <p:pic>
        <p:nvPicPr>
          <p:cNvPr id="4" name="Симка" descr="Картинки Из &lt;strong&gt;Фиксиков&lt;/strong&gt; Симка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32" y="1762125"/>
            <a:ext cx="5048250" cy="5048250"/>
          </a:xfrm>
        </p:spPr>
      </p:pic>
      <p:pic>
        <p:nvPicPr>
          <p:cNvPr id="8" name="винт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982675" y="3845039"/>
            <a:ext cx="1613647" cy="1828800"/>
          </a:xfrm>
          <a:prstGeom prst="rect">
            <a:avLst/>
          </a:prstGeom>
        </p:spPr>
      </p:pic>
      <p:pic>
        <p:nvPicPr>
          <p:cNvPr id="9" name="винт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3319693" y="5276999"/>
            <a:ext cx="1613647" cy="1828800"/>
          </a:xfrm>
          <a:prstGeom prst="rect">
            <a:avLst/>
          </a:prstGeom>
        </p:spPr>
      </p:pic>
      <p:pic>
        <p:nvPicPr>
          <p:cNvPr id="11" name="винт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8982993" y="4944794"/>
            <a:ext cx="1613647" cy="1828800"/>
          </a:xfrm>
          <a:prstGeom prst="rect">
            <a:avLst/>
          </a:prstGeom>
        </p:spPr>
      </p:pic>
      <p:pic>
        <p:nvPicPr>
          <p:cNvPr id="14" name="винт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9929895" y="3845038"/>
            <a:ext cx="1613647" cy="1828800"/>
          </a:xfrm>
          <a:prstGeom prst="rect">
            <a:avLst/>
          </a:prstGeom>
        </p:spPr>
      </p:pic>
      <p:sp>
        <p:nvSpPr>
          <p:cNvPr id="16" name="а"/>
          <p:cNvSpPr txBox="1"/>
          <p:nvPr/>
        </p:nvSpPr>
        <p:spPr bwMode="auto">
          <a:xfrm>
            <a:off x="8131437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17" name="о"/>
          <p:cNvSpPr txBox="1"/>
          <p:nvPr/>
        </p:nvSpPr>
        <p:spPr bwMode="auto">
          <a:xfrm>
            <a:off x="11123996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о</a:t>
            </a:r>
          </a:p>
        </p:txBody>
      </p:sp>
      <p:pic>
        <p:nvPicPr>
          <p:cNvPr id="23" name="винт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46755">
            <a:off x="3218270" y="3540131"/>
            <a:ext cx="2438611" cy="2438611"/>
          </a:xfrm>
          <a:prstGeom prst="rect">
            <a:avLst/>
          </a:prstGeom>
        </p:spPr>
      </p:pic>
      <p:sp>
        <p:nvSpPr>
          <p:cNvPr id="26" name="и"/>
          <p:cNvSpPr txBox="1"/>
          <p:nvPr/>
        </p:nvSpPr>
        <p:spPr bwMode="auto">
          <a:xfrm>
            <a:off x="10149406" y="563098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и</a:t>
            </a:r>
          </a:p>
        </p:txBody>
      </p:sp>
      <p:sp>
        <p:nvSpPr>
          <p:cNvPr id="27" name="я"/>
          <p:cNvSpPr txBox="1"/>
          <p:nvPr/>
        </p:nvSpPr>
        <p:spPr bwMode="auto">
          <a:xfrm>
            <a:off x="8078005" y="5798790"/>
            <a:ext cx="357187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990" y="3724275"/>
            <a:ext cx="2438611" cy="2438611"/>
          </a:xfrm>
          <a:prstGeom prst="rect">
            <a:avLst/>
          </a:prstGeom>
        </p:spPr>
      </p:pic>
      <p:grpSp>
        <p:nvGrpSpPr>
          <p:cNvPr id="32" name="слайд 4"/>
          <p:cNvGrpSpPr/>
          <p:nvPr/>
        </p:nvGrpSpPr>
        <p:grpSpPr>
          <a:xfrm>
            <a:off x="5663140" y="1283981"/>
            <a:ext cx="5949692" cy="923330"/>
            <a:chOff x="7110764" y="1483436"/>
            <a:chExt cx="1485722" cy="923330"/>
          </a:xfrm>
        </p:grpSpPr>
        <p:sp>
          <p:nvSpPr>
            <p:cNvPr id="22" name="слово"/>
            <p:cNvSpPr txBox="1"/>
            <p:nvPr/>
          </p:nvSpPr>
          <p:spPr>
            <a:xfrm>
              <a:off x="7110764" y="1483436"/>
              <a:ext cx="14857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о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кна </a:t>
              </a:r>
              <a:r>
                <a:rPr lang="ru-RU" sz="20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- это проверочное слово!!!</a:t>
              </a:r>
            </a:p>
          </p:txBody>
        </p:sp>
        <p:cxnSp>
          <p:nvCxnSpPr>
            <p:cNvPr id="31" name="ударение"/>
            <p:cNvCxnSpPr/>
            <p:nvPr/>
          </p:nvCxnSpPr>
          <p:spPr>
            <a:xfrm flipH="1">
              <a:off x="7182698" y="1633483"/>
              <a:ext cx="31511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8781" y="3967650"/>
            <a:ext cx="2438611" cy="2438611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0882859" y="314793"/>
            <a:ext cx="1071776" cy="494676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4649" y="3616143"/>
            <a:ext cx="2438611" cy="243861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600934" y="498195"/>
            <a:ext cx="3429000" cy="923925"/>
            <a:chOff x="5600934" y="498195"/>
            <a:chExt cx="3429000" cy="923925"/>
          </a:xfrm>
        </p:grpSpPr>
        <p:sp>
          <p:nvSpPr>
            <p:cNvPr id="21" name="словарь"/>
            <p:cNvSpPr txBox="1"/>
            <p:nvPr/>
          </p:nvSpPr>
          <p:spPr>
            <a:xfrm>
              <a:off x="5600934" y="498195"/>
              <a:ext cx="34290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. </a:t>
              </a:r>
              <a:r>
                <a:rPr lang="ru-RU" sz="5400" spc="100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кно</a:t>
              </a:r>
              <a:endParaRPr lang="ru-RU" sz="5400" spc="100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0" name="ударение"/>
            <p:cNvCxnSpPr/>
            <p:nvPr/>
          </p:nvCxnSpPr>
          <p:spPr>
            <a:xfrm flipH="1">
              <a:off x="7293726" y="620021"/>
              <a:ext cx="126188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5" name="о проверяемая"/>
          <p:cNvSpPr txBox="1"/>
          <p:nvPr/>
        </p:nvSpPr>
        <p:spPr>
          <a:xfrm>
            <a:off x="5753757" y="498492"/>
            <a:ext cx="693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5400" spc="100" dirty="0">
                <a:solidFill>
                  <a:srgbClr val="FF0000"/>
                </a:solidFill>
                <a:latin typeface="Arial" charset="0"/>
                <a:cs typeface="Arial" charset="0"/>
              </a:rPr>
              <a:t>о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0000" y="3066944"/>
            <a:ext cx="2438611" cy="243861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0351" y="4055473"/>
            <a:ext cx="2438611" cy="243861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9093" y="3752788"/>
            <a:ext cx="2438611" cy="2438611"/>
          </a:xfrm>
          <a:prstGeom prst="rect">
            <a:avLst/>
          </a:prstGeom>
        </p:spPr>
      </p:pic>
      <p:sp>
        <p:nvSpPr>
          <p:cNvPr id="28" name="е"/>
          <p:cNvSpPr txBox="1"/>
          <p:nvPr/>
        </p:nvSpPr>
        <p:spPr bwMode="auto">
          <a:xfrm>
            <a:off x="4385625" y="5891800"/>
            <a:ext cx="554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е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1357" y="3310558"/>
            <a:ext cx="2438611" cy="24386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0668" y="2923991"/>
            <a:ext cx="2438611" cy="243861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9269" y="2930299"/>
            <a:ext cx="2438611" cy="243861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2550" y="3235884"/>
            <a:ext cx="2438611" cy="243861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6231" y="2340230"/>
            <a:ext cx="24386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031 0.21112 L 0.57031 0.21112 C 0.56978 0.19723 0.56991 0.18311 0.56874 0.16945 C 0.56796 0.16135 0.56366 0.15973 0.56093 0.15556 C 0.5565 0.14908 0.55494 0.14422 0.55156 0.13612 C 0.55103 0.13334 0.55077 0.1301 0.54999 0.12778 C 0.54465 0.1125 0.54361 0.11551 0.53749 0.10278 C 0.53098 0.08912 0.53827 0.09607 0.52656 0.08056 C 0.52512 0.07871 0.52343 0.07871 0.52187 0.07778 C 0.50494 0.04769 0.52486 0.08056 0.49999 0.05 C 0.47525 0.01945 0.51366 0.05996 0.48749 0.025 C 0.48567 0.02269 0.4832 0.02338 0.48124 0.02223 C 0.45403 0.00602 0.49752 0.02871 0.46249 0.01112 C 0.4552 -0.00208 0.46067 0.00672 0.45312 -0.00277 C 0.4509 -0.00555 0.44934 -0.01018 0.44687 -0.01111 C 0.44023 -0.01388 0.43333 -0.01296 0.42656 -0.01388 C 0.37812 -0.03472 0.39648 -0.02893 0.37187 -0.03611 C 0.35976 -0.05231 0.37213 -0.03981 0.35312 -0.04166 C 0.3483 -0.04236 0.34374 -0.04606 0.33906 -0.04722 C 0.3276 -0.05069 0.31614 -0.05277 0.30468 -0.05555 C 0.29387 -0.06527 0.30129 -0.06018 0.28437 -0.06388 C 0.25598 -0.07037 0.294 -0.06527 0.23593 -0.06944 C 0.22916 -0.07129 0.22239 -0.07407 0.21562 -0.075 C 0.20051 -0.07777 0.18528 -0.07754 0.17031 -0.08055 C 0.16744 -0.08125 0.16523 -0.08541 0.16249 -0.08611 C 0.15103 -0.08912 0.13958 -0.08981 0.12812 -0.09166 C 0.1246 -0.09375 0.12083 -0.09629 0.11718 -0.09722 C 0.11249 -0.09861 0.10781 -0.09907 0.10312 -0.1 L 0.07968 -0.10555 C 0.07343 -0.1037 0.06705 -0.103 0.06093 -0.1 C 0.05689 -0.09814 0.04921 -0.09213 0.04531 -0.08611 C 0.04361 -0.08379 0.04231 -0.08055 0.04062 -0.07777 C 0.03762 -0.07314 0.03437 -0.06851 0.03124 -0.06388 C 0.02708 -0.05833 0.01874 -0.04722 0.01874 -0.04722 C 0.01783 -0.04444 0.01432 -0.03078 0.01249 -0.02777 C 0.01067 -0.02523 0.00833 -0.02407 0.00624 -0.02222 C 0.00572 -0.01944 0.00572 -0.0162 0.00468 -0.01388 C -0.00092 -0.00162 -7.29167E-6 -0.01504 -7.29167E-6 -0.00277 L -7.29167E-6 -2.96296E-6 " pathEditMode="relative" ptsTypes="AAAAAAAAAAAAAAAAAAAAAAAAAAAAAAAAAAAAAAA">
                                      <p:cBhvr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ящик" descr="Набор &lt;strong&gt;инструментов&lt;/strong&gt; &lt;strong&gt;для&lt;/strong&gt; демонтажа/монтажа &lt;strong&gt;коробки&lt;/strong&gt; передач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3" y="2680698"/>
            <a:ext cx="4074766" cy="3958786"/>
          </a:xfrm>
          <a:prstGeom prst="rect">
            <a:avLst/>
          </a:prstGeom>
        </p:spPr>
      </p:pic>
      <p:sp>
        <p:nvSpPr>
          <p:cNvPr id="6" name="глаз симки"/>
          <p:cNvSpPr/>
          <p:nvPr/>
        </p:nvSpPr>
        <p:spPr>
          <a:xfrm>
            <a:off x="1778793" y="3467100"/>
            <a:ext cx="60960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винт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862953" y="5110897"/>
            <a:ext cx="1613647" cy="1828800"/>
          </a:xfrm>
          <a:prstGeom prst="rect">
            <a:avLst/>
          </a:prstGeom>
        </p:spPr>
      </p:pic>
      <p:pic>
        <p:nvPicPr>
          <p:cNvPr id="4" name="Симка" descr="Картинки Из &lt;strong&gt;Фиксиков&lt;/strong&gt; Симка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32" y="1762125"/>
            <a:ext cx="5048250" cy="5048250"/>
          </a:xfrm>
        </p:spPr>
      </p:pic>
      <p:pic>
        <p:nvPicPr>
          <p:cNvPr id="8" name="винт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982675" y="3845039"/>
            <a:ext cx="1613647" cy="1828800"/>
          </a:xfrm>
          <a:prstGeom prst="rect">
            <a:avLst/>
          </a:prstGeom>
        </p:spPr>
      </p:pic>
      <p:pic>
        <p:nvPicPr>
          <p:cNvPr id="9" name="винт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3319693" y="5276999"/>
            <a:ext cx="1613647" cy="1828800"/>
          </a:xfrm>
          <a:prstGeom prst="rect">
            <a:avLst/>
          </a:prstGeom>
        </p:spPr>
      </p:pic>
      <p:pic>
        <p:nvPicPr>
          <p:cNvPr id="11" name="винт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8982993" y="4944794"/>
            <a:ext cx="1613647" cy="1828800"/>
          </a:xfrm>
          <a:prstGeom prst="rect">
            <a:avLst/>
          </a:prstGeom>
        </p:spPr>
      </p:pic>
      <p:pic>
        <p:nvPicPr>
          <p:cNvPr id="14" name="винт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9929895" y="3845038"/>
            <a:ext cx="1613647" cy="1828800"/>
          </a:xfrm>
          <a:prstGeom prst="rect">
            <a:avLst/>
          </a:prstGeom>
        </p:spPr>
      </p:pic>
      <p:sp>
        <p:nvSpPr>
          <p:cNvPr id="16" name="а"/>
          <p:cNvSpPr txBox="1"/>
          <p:nvPr/>
        </p:nvSpPr>
        <p:spPr bwMode="auto">
          <a:xfrm>
            <a:off x="8131437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17" name="о"/>
          <p:cNvSpPr txBox="1"/>
          <p:nvPr/>
        </p:nvSpPr>
        <p:spPr bwMode="auto">
          <a:xfrm>
            <a:off x="11123996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о</a:t>
            </a:r>
          </a:p>
        </p:txBody>
      </p:sp>
      <p:pic>
        <p:nvPicPr>
          <p:cNvPr id="23" name="винт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46755">
            <a:off x="3218270" y="3540131"/>
            <a:ext cx="2438611" cy="2438611"/>
          </a:xfrm>
          <a:prstGeom prst="rect">
            <a:avLst/>
          </a:prstGeom>
        </p:spPr>
      </p:pic>
      <p:sp>
        <p:nvSpPr>
          <p:cNvPr id="26" name="и"/>
          <p:cNvSpPr txBox="1"/>
          <p:nvPr/>
        </p:nvSpPr>
        <p:spPr bwMode="auto">
          <a:xfrm>
            <a:off x="10149406" y="563098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и</a:t>
            </a:r>
          </a:p>
        </p:txBody>
      </p:sp>
      <p:sp>
        <p:nvSpPr>
          <p:cNvPr id="27" name="я"/>
          <p:cNvSpPr txBox="1"/>
          <p:nvPr/>
        </p:nvSpPr>
        <p:spPr bwMode="auto">
          <a:xfrm>
            <a:off x="8078005" y="5798790"/>
            <a:ext cx="357187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990" y="3724275"/>
            <a:ext cx="2438611" cy="2438611"/>
          </a:xfrm>
          <a:prstGeom prst="rect">
            <a:avLst/>
          </a:prstGeom>
        </p:spPr>
      </p:pic>
      <p:grpSp>
        <p:nvGrpSpPr>
          <p:cNvPr id="32" name="слайд 4"/>
          <p:cNvGrpSpPr/>
          <p:nvPr/>
        </p:nvGrpSpPr>
        <p:grpSpPr>
          <a:xfrm>
            <a:off x="5663140" y="1283981"/>
            <a:ext cx="5949692" cy="923330"/>
            <a:chOff x="7110764" y="1483436"/>
            <a:chExt cx="1485722" cy="923330"/>
          </a:xfrm>
        </p:grpSpPr>
        <p:sp>
          <p:nvSpPr>
            <p:cNvPr id="22" name="слово"/>
            <p:cNvSpPr txBox="1"/>
            <p:nvPr/>
          </p:nvSpPr>
          <p:spPr>
            <a:xfrm>
              <a:off x="7110764" y="1483436"/>
              <a:ext cx="14857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сл</a:t>
              </a:r>
              <a:r>
                <a:rPr lang="ru-RU" sz="5400" spc="1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е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д </a:t>
              </a:r>
              <a:r>
                <a:rPr lang="ru-RU" sz="20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- это проверочное слово!!!</a:t>
              </a:r>
            </a:p>
          </p:txBody>
        </p:sp>
        <p:cxnSp>
          <p:nvCxnSpPr>
            <p:cNvPr id="31" name="ударение"/>
            <p:cNvCxnSpPr/>
            <p:nvPr/>
          </p:nvCxnSpPr>
          <p:spPr>
            <a:xfrm flipH="1">
              <a:off x="7376639" y="1579916"/>
              <a:ext cx="31511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8781" y="3967650"/>
            <a:ext cx="2438611" cy="2438611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0882859" y="314793"/>
            <a:ext cx="1071776" cy="494676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4649" y="3616143"/>
            <a:ext cx="2438611" cy="243861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600934" y="498195"/>
            <a:ext cx="3429000" cy="923925"/>
            <a:chOff x="5600934" y="498195"/>
            <a:chExt cx="3429000" cy="923925"/>
          </a:xfrm>
        </p:grpSpPr>
        <p:sp>
          <p:nvSpPr>
            <p:cNvPr id="21" name="словарь"/>
            <p:cNvSpPr txBox="1"/>
            <p:nvPr/>
          </p:nvSpPr>
          <p:spPr>
            <a:xfrm>
              <a:off x="5600934" y="498195"/>
              <a:ext cx="34290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ru-RU" sz="5400" spc="100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сл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. </a:t>
              </a:r>
              <a:r>
                <a:rPr lang="ru-RU" sz="5400" spc="100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ды</a:t>
              </a:r>
              <a:endParaRPr lang="ru-RU" sz="5400" spc="100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0" name="ударение"/>
            <p:cNvCxnSpPr/>
            <p:nvPr/>
          </p:nvCxnSpPr>
          <p:spPr>
            <a:xfrm flipH="1">
              <a:off x="7951817" y="654445"/>
              <a:ext cx="126188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5" name="о проверяемая"/>
          <p:cNvSpPr txBox="1"/>
          <p:nvPr/>
        </p:nvSpPr>
        <p:spPr>
          <a:xfrm>
            <a:off x="6678714" y="510698"/>
            <a:ext cx="693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5400" spc="100" dirty="0">
                <a:solidFill>
                  <a:srgbClr val="FF0000"/>
                </a:solidFill>
                <a:latin typeface="Arial" charset="0"/>
                <a:cs typeface="Arial" charset="0"/>
              </a:rPr>
              <a:t>е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0000" y="3066944"/>
            <a:ext cx="2438611" cy="243861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0351" y="4055473"/>
            <a:ext cx="2438611" cy="243861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9093" y="3752788"/>
            <a:ext cx="2438611" cy="2438611"/>
          </a:xfrm>
          <a:prstGeom prst="rect">
            <a:avLst/>
          </a:prstGeom>
        </p:spPr>
      </p:pic>
      <p:sp>
        <p:nvSpPr>
          <p:cNvPr id="28" name="е"/>
          <p:cNvSpPr txBox="1"/>
          <p:nvPr/>
        </p:nvSpPr>
        <p:spPr bwMode="auto">
          <a:xfrm>
            <a:off x="4385625" y="5891800"/>
            <a:ext cx="554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е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1357" y="3310558"/>
            <a:ext cx="2438611" cy="24386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0668" y="2923991"/>
            <a:ext cx="2438611" cy="243861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9269" y="2930299"/>
            <a:ext cx="2438611" cy="243861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2550" y="3235884"/>
            <a:ext cx="2438611" cy="243861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6231" y="2340230"/>
            <a:ext cx="2438611" cy="243861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3811" y="2815055"/>
            <a:ext cx="24386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93 0.33334 L -0.11093 0.33334 C -0.10273 0.33473 -0.07539 0.33936 -0.07031 0.34167 C -0.0638 0.34445 -0.05807 0.35163 -0.05156 0.35556 L -0.04218 0.36112 C -0.04166 0.36667 -0.04232 0.37269 -0.04062 0.37778 C -0.03984 0.3801 -0.0375 0.37894 -0.03593 0.38056 C -0.01992 0.3963 -0.03255 0.38797 -0.02187 0.39445 C -0.01666 0.3926 -0.00794 0.39769 -0.00625 0.3889 C -0.00573 0.38612 -0.00612 0.38195 -0.00468 0.38056 C -0.00195 0.37755 0.00157 0.37894 0.00469 0.37778 C 0.00625 0.37709 0.00768 0.37547 0.00938 0.37501 C 0.01446 0.37269 0.01966 0.37107 0.025 0.36945 C 0.03985 0.36459 0.06094 0.36274 0.07344 0.36112 C 0.07604 0.35834 0.07826 0.35371 0.08125 0.35278 C 0.0888 0.35001 0.09688 0.35116 0.10469 0.35001 C 0.10886 0.34931 0.11302 0.34815 0.11719 0.34723 C 0.11875 0.3463 0.12018 0.34515 0.12188 0.34445 C 0.12591 0.34237 0.13021 0.34098 0.13438 0.3389 C 0.13698 0.33728 0.13959 0.33519 0.14219 0.33334 C 0.16185 0.31737 0.14297 0.3301 0.15782 0.32223 C 0.16094 0.32038 0.1638 0.31714 0.16719 0.31667 C 0.18477 0.31343 0.20261 0.31297 0.22032 0.31112 C 0.22344 0.30741 0.22709 0.30487 0.22969 0.30001 C 0.2319 0.29538 0.23164 0.28728 0.23438 0.28334 C 0.23672 0.2794 0.24063 0.27964 0.24375 0.27778 C 0.24479 0.27501 0.24518 0.27107 0.24688 0.26945 C 0.24909 0.2669 0.25209 0.26806 0.25469 0.26667 C 0.25795 0.26436 0.26094 0.26135 0.26407 0.25834 C 0.26628 0.25579 0.2681 0.25255 0.27032 0.25001 C 0.27175 0.24792 0.27357 0.24653 0.275 0.24445 C 0.27774 0.24005 0.27982 0.2345 0.28282 0.23056 C 0.28464 0.22802 0.28698 0.22709 0.28907 0.22501 C 0.29115 0.22246 0.29323 0.21945 0.29532 0.21667 C 0.29831 0.19515 0.2944 0.21482 0.30469 0.19167 C 0.30808 0.18357 0.31407 0.16667 0.31407 0.16667 C 0.31576 0.15093 0.31875 0.12616 0.31875 0.1139 C 0.31875 -0.06249 0.31862 0.04584 0.31407 -0.01666 C 0.31289 -0.0324 0.3125 -0.04837 0.31094 -0.06388 C 0.31042 -0.06805 0.3086 -0.07129 0.30782 -0.07499 C 0.29336 -0.14143 0.31302 -0.06064 0.29688 -0.12222 C 0.29518 -0.1287 0.29414 -0.13564 0.29219 -0.14166 C 0.29102 -0.14513 0.2888 -0.14698 0.2875 -0.14999 C 0.2862 -0.15277 0.28555 -0.15578 0.28438 -0.15833 C 0.28295 -0.16157 0.28099 -0.16365 0.27969 -0.16666 C 0.27839 -0.16944 0.27787 -0.17268 0.27657 -0.17499 C 0.2681 -0.19004 0.27032 -0.18101 0.26407 -0.19444 C 0.26276 -0.19722 0.2625 -0.20138 0.26094 -0.20277 C 0.25534 -0.20786 0.2418 -0.20995 0.23594 -0.2111 C 0.23386 -0.21296 0.2319 -0.2155 0.22969 -0.21666 C 0.22657 -0.21828 0.22331 -0.21851 0.22032 -0.21944 C 0.21862 -0.22013 0.21133 -0.22337 0.20938 -0.22499 C 0.20768 -0.22661 0.20625 -0.2287 0.20469 -0.23055 C 0.19063 -0.2287 0.17643 -0.22847 0.1625 -0.22499 C 0.16055 -0.22476 0.15951 -0.22083 0.15782 -0.21944 C 0.15573 -0.21805 0.15352 -0.21805 0.15157 -0.21666 C 0.13685 -0.20694 0.15573 -0.21388 0.13438 -0.20833 C 0.12032 -0.19606 0.13295 -0.20578 0.10469 -0.19722 C 0.103 -0.19675 0.10157 -0.1949 0.1 -0.19444 C 0.09271 -0.19305 0.08542 -0.19259 0.07813 -0.19166 C 0.07552 -0.18981 0.07292 -0.18796 0.07032 -0.1861 C 0.06875 -0.18518 0.06693 -0.18518 0.06563 -0.18333 C 0.06367 -0.18124 0.0625 -0.17777 0.06094 -0.17499 C 0.05521 -0.16643 0.05482 -0.16689 0.04844 -0.1611 C 0.04505 -0.14351 0.04948 -0.16296 0.04063 -0.14166 C 0.02826 -0.11249 0.04688 -0.14745 0.03282 -0.12222 C 0.03229 -0.11944 0.03203 -0.11666 0.03125 -0.11388 C 0.0293 -0.1081 0.02617 -0.1037 0.025 -0.09722 C 0.02448 -0.09444 0.02435 -0.0912 0.02344 -0.08888 C 0.02071 -0.08286 0.01641 -0.07893 0.01407 -0.07222 C 0.00651 -0.05231 0.01042 -0.06041 0.00313 -0.04722 C 0.00261 -0.04444 0.00222 -0.04166 0.00157 -0.03888 C 0.00065 -0.0361 -0.00143 -0.03402 -0.00156 -0.03055 C -0.00247 -0.01874 -0.00156 -0.00647 -0.00156 0.00556 L -2.70833E-6 7.77778E-6 " pathEditMode="relative" ptsTypes="AAAAAAAAAAAAAAAAA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ящик" descr="Набор &lt;strong&gt;инструментов&lt;/strong&gt; &lt;strong&gt;для&lt;/strong&gt; демонтажа/монтажа &lt;strong&gt;коробки&lt;/strong&gt; передач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3" y="2680698"/>
            <a:ext cx="4074766" cy="3958786"/>
          </a:xfrm>
          <a:prstGeom prst="rect">
            <a:avLst/>
          </a:prstGeom>
        </p:spPr>
      </p:pic>
      <p:sp>
        <p:nvSpPr>
          <p:cNvPr id="6" name="глаз симки"/>
          <p:cNvSpPr/>
          <p:nvPr/>
        </p:nvSpPr>
        <p:spPr>
          <a:xfrm>
            <a:off x="1778793" y="3467100"/>
            <a:ext cx="60960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винт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862953" y="5110897"/>
            <a:ext cx="1613647" cy="1828800"/>
          </a:xfrm>
          <a:prstGeom prst="rect">
            <a:avLst/>
          </a:prstGeom>
        </p:spPr>
      </p:pic>
      <p:pic>
        <p:nvPicPr>
          <p:cNvPr id="4" name="Симка" descr="Картинки Из &lt;strong&gt;Фиксиков&lt;/strong&gt; Симка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32" y="1762125"/>
            <a:ext cx="5048250" cy="5048250"/>
          </a:xfrm>
        </p:spPr>
      </p:pic>
      <p:pic>
        <p:nvPicPr>
          <p:cNvPr id="8" name="винт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982675" y="3845039"/>
            <a:ext cx="1613647" cy="1828800"/>
          </a:xfrm>
          <a:prstGeom prst="rect">
            <a:avLst/>
          </a:prstGeom>
        </p:spPr>
      </p:pic>
      <p:pic>
        <p:nvPicPr>
          <p:cNvPr id="9" name="винт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3319693" y="5276999"/>
            <a:ext cx="1613647" cy="1828800"/>
          </a:xfrm>
          <a:prstGeom prst="rect">
            <a:avLst/>
          </a:prstGeom>
        </p:spPr>
      </p:pic>
      <p:pic>
        <p:nvPicPr>
          <p:cNvPr id="11" name="винт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8982993" y="4944794"/>
            <a:ext cx="1613647" cy="1828800"/>
          </a:xfrm>
          <a:prstGeom prst="rect">
            <a:avLst/>
          </a:prstGeom>
        </p:spPr>
      </p:pic>
      <p:pic>
        <p:nvPicPr>
          <p:cNvPr id="14" name="винт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9929895" y="3845038"/>
            <a:ext cx="1613647" cy="1828800"/>
          </a:xfrm>
          <a:prstGeom prst="rect">
            <a:avLst/>
          </a:prstGeom>
        </p:spPr>
      </p:pic>
      <p:sp>
        <p:nvSpPr>
          <p:cNvPr id="16" name="а"/>
          <p:cNvSpPr txBox="1"/>
          <p:nvPr/>
        </p:nvSpPr>
        <p:spPr bwMode="auto">
          <a:xfrm>
            <a:off x="8131437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17" name="о"/>
          <p:cNvSpPr txBox="1"/>
          <p:nvPr/>
        </p:nvSpPr>
        <p:spPr bwMode="auto">
          <a:xfrm>
            <a:off x="11123996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о</a:t>
            </a:r>
          </a:p>
        </p:txBody>
      </p:sp>
      <p:pic>
        <p:nvPicPr>
          <p:cNvPr id="23" name="винт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46755">
            <a:off x="3218270" y="3540131"/>
            <a:ext cx="2438611" cy="2438611"/>
          </a:xfrm>
          <a:prstGeom prst="rect">
            <a:avLst/>
          </a:prstGeom>
        </p:spPr>
      </p:pic>
      <p:sp>
        <p:nvSpPr>
          <p:cNvPr id="26" name="и"/>
          <p:cNvSpPr txBox="1"/>
          <p:nvPr/>
        </p:nvSpPr>
        <p:spPr bwMode="auto">
          <a:xfrm>
            <a:off x="10149406" y="563098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и</a:t>
            </a:r>
          </a:p>
        </p:txBody>
      </p:sp>
      <p:sp>
        <p:nvSpPr>
          <p:cNvPr id="27" name="я"/>
          <p:cNvSpPr txBox="1"/>
          <p:nvPr/>
        </p:nvSpPr>
        <p:spPr bwMode="auto">
          <a:xfrm>
            <a:off x="8078005" y="5798790"/>
            <a:ext cx="357187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990" y="3724275"/>
            <a:ext cx="2438611" cy="2438611"/>
          </a:xfrm>
          <a:prstGeom prst="rect">
            <a:avLst/>
          </a:prstGeom>
        </p:spPr>
      </p:pic>
      <p:grpSp>
        <p:nvGrpSpPr>
          <p:cNvPr id="32" name="слайд 4"/>
          <p:cNvGrpSpPr/>
          <p:nvPr/>
        </p:nvGrpSpPr>
        <p:grpSpPr>
          <a:xfrm>
            <a:off x="5663140" y="1283981"/>
            <a:ext cx="5949692" cy="923330"/>
            <a:chOff x="7110764" y="1483436"/>
            <a:chExt cx="1485722" cy="923330"/>
          </a:xfrm>
        </p:grpSpPr>
        <p:sp>
          <p:nvSpPr>
            <p:cNvPr id="22" name="слово"/>
            <p:cNvSpPr txBox="1"/>
            <p:nvPr/>
          </p:nvSpPr>
          <p:spPr>
            <a:xfrm>
              <a:off x="7110764" y="1483436"/>
              <a:ext cx="14857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сн</a:t>
              </a:r>
              <a:r>
                <a:rPr lang="ru-RU" sz="5400" spc="1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е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г </a:t>
              </a:r>
              <a:r>
                <a:rPr lang="ru-RU" sz="20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- это проверочное слово!!!</a:t>
              </a:r>
            </a:p>
          </p:txBody>
        </p:sp>
        <p:cxnSp>
          <p:nvCxnSpPr>
            <p:cNvPr id="31" name="ударение"/>
            <p:cNvCxnSpPr/>
            <p:nvPr/>
          </p:nvCxnSpPr>
          <p:spPr>
            <a:xfrm flipH="1">
              <a:off x="7376639" y="1579916"/>
              <a:ext cx="31511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8781" y="3967650"/>
            <a:ext cx="2438611" cy="2438611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0882859" y="314793"/>
            <a:ext cx="1071776" cy="494676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4649" y="3616143"/>
            <a:ext cx="2438611" cy="243861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600934" y="498195"/>
            <a:ext cx="3429000" cy="923925"/>
            <a:chOff x="5600934" y="498195"/>
            <a:chExt cx="3429000" cy="923925"/>
          </a:xfrm>
        </p:grpSpPr>
        <p:sp>
          <p:nvSpPr>
            <p:cNvPr id="21" name="словарь"/>
            <p:cNvSpPr txBox="1"/>
            <p:nvPr/>
          </p:nvSpPr>
          <p:spPr>
            <a:xfrm>
              <a:off x="5600934" y="498195"/>
              <a:ext cx="34290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ru-RU" sz="5400" spc="100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сн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. га</a:t>
              </a:r>
            </a:p>
          </p:txBody>
        </p:sp>
        <p:cxnSp>
          <p:nvCxnSpPr>
            <p:cNvPr id="30" name="ударение"/>
            <p:cNvCxnSpPr/>
            <p:nvPr/>
          </p:nvCxnSpPr>
          <p:spPr>
            <a:xfrm flipH="1">
              <a:off x="7740315" y="613785"/>
              <a:ext cx="126188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5" name="о проверяемая"/>
          <p:cNvSpPr txBox="1"/>
          <p:nvPr/>
        </p:nvSpPr>
        <p:spPr>
          <a:xfrm>
            <a:off x="6678714" y="510698"/>
            <a:ext cx="693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5400" spc="100" dirty="0">
                <a:solidFill>
                  <a:srgbClr val="FF0000"/>
                </a:solidFill>
                <a:latin typeface="Arial" charset="0"/>
                <a:cs typeface="Arial" charset="0"/>
              </a:rPr>
              <a:t>е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0000" y="3066944"/>
            <a:ext cx="2438611" cy="243861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0351" y="4055473"/>
            <a:ext cx="2438611" cy="243861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9093" y="3752788"/>
            <a:ext cx="2438611" cy="2438611"/>
          </a:xfrm>
          <a:prstGeom prst="rect">
            <a:avLst/>
          </a:prstGeom>
        </p:spPr>
      </p:pic>
      <p:sp>
        <p:nvSpPr>
          <p:cNvPr id="28" name="е"/>
          <p:cNvSpPr txBox="1"/>
          <p:nvPr/>
        </p:nvSpPr>
        <p:spPr bwMode="auto">
          <a:xfrm>
            <a:off x="4385625" y="5891800"/>
            <a:ext cx="554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е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1357" y="3310558"/>
            <a:ext cx="2438611" cy="24386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0668" y="2923991"/>
            <a:ext cx="2438611" cy="243861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9269" y="2930299"/>
            <a:ext cx="2438611" cy="243861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2550" y="3235884"/>
            <a:ext cx="2438611" cy="243861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6231" y="2340230"/>
            <a:ext cx="2438611" cy="243861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3811" y="2815055"/>
            <a:ext cx="2438611" cy="243861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9441" y="2587981"/>
            <a:ext cx="24386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0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94 0.35556 L 0.03894 0.35556 C 0.04415 0.35371 0.04949 0.35209 0.05456 0.35 C 0.05626 0.34931 0.05769 0.34792 0.05925 0.34723 C 0.06134 0.34607 0.06342 0.34537 0.0655 0.34445 L 0.07644 0.35 C 0.07813 0.3507 0.0797 0.35162 0.08113 0.35278 C 0.08334 0.3544 0.08529 0.35649 0.08738 0.35834 C 0.08842 0.35371 0.08842 0.34769 0.0905 0.34445 C 0.09545 0.33681 0.09871 0.3426 0.103 0.34445 C 0.10613 0.34561 0.10925 0.3463 0.11238 0.34723 C 0.11654 0.34445 0.12071 0.34121 0.12488 0.33889 C 0.12696 0.3375 0.12943 0.3382 0.13113 0.33612 C 0.13334 0.33334 0.13425 0.32871 0.13581 0.325 C 0.16602 0.32686 0.19636 0.32639 0.22644 0.33056 C 0.23191 0.33125 0.23673 0.3375 0.24206 0.33889 C 0.2461 0.33982 0.25574 0.32917 0.25769 0.32778 C 0.25977 0.32616 0.26199 0.32593 0.26394 0.325 C 0.28425 0.31412 0.26199 0.322 0.29675 0.31389 C 0.32305 0.2963 0.30001 0.31829 0.31238 0.28889 C 0.31381 0.28542 0.3168 0.28565 0.31863 0.28334 C 0.32045 0.28102 0.32162 0.27755 0.32331 0.275 C 0.32527 0.27176 0.32774 0.26991 0.32956 0.26667 C 0.34259 0.24352 0.32996 0.25973 0.3405 0.24723 C 0.34102 0.23149 0.34128 0.21551 0.34206 0.2 C 0.34233 0.19607 0.34272 0.19213 0.34363 0.18889 C 0.3448 0.18473 0.34675 0.18149 0.34831 0.17778 C 0.34936 0.16575 0.35014 0.15348 0.35144 0.14167 C 0.35222 0.13403 0.35496 0.12686 0.35456 0.11945 C 0.35443 0.11436 0.34675 0.09862 0.34519 0.09445 C 0.33881 0.07616 0.34506 0.08542 0.33738 0.05834 L 0.33425 0.04723 C 0.33477 0.0426 0.33608 0.03797 0.33581 0.03334 C 0.33542 0.0213 0.33321 0.01088 0.33113 -1.85185E-6 C 0.33009 -0.01296 0.3293 -0.02615 0.328 -0.03888 C 0.32774 -0.04282 0.32735 -0.04652 0.32644 -0.05 C 0.32527 -0.05509 0.32318 -0.05925 0.32175 -0.06388 C 0.32006 -0.0699 0.3155 -0.08726 0.31394 -0.09722 C 0.3116 -0.11342 0.31108 -0.13495 0.303 -0.14722 C 0.30144 -0.14976 0.29897 -0.14976 0.29675 -0.15 C 0.27813 -0.15254 0.25925 -0.1537 0.2405 -0.15555 C 0.23842 -0.15648 0.23647 -0.15763 0.23425 -0.15833 C 0.23126 -0.15949 0.228 -0.15972 0.22488 -0.16111 C 0.22071 -0.16342 0.21667 -0.16736 0.21238 -0.16944 C 0.20782 -0.17199 0.203 -0.17314 0.19831 -0.175 C 0.19454 -0.20185 0.19884 -0.18541 0.17019 -0.19722 L 0.14988 -0.20555 C 0.14884 -0.20925 0.14845 -0.21388 0.14675 -0.21666 C 0.14337 -0.22291 0.13412 -0.23518 0.128 -0.23888 C 0.12449 -0.2412 0.12071 -0.24259 0.11706 -0.24444 C 0.11134 -0.24351 0.10561 -0.24328 0.09988 -0.24166 C 0.09831 -0.24143 0.09662 -0.2405 0.09519 -0.23888 C 0.08126 -0.22361 0.09389 -0.23032 0.07956 -0.225 C 0.0741 -0.22013 0.06993 -0.21736 0.0655 -0.20833 C 0.05548 -0.1875 0.07436 -0.2125 0.05925 -0.19444 C 0.05821 -0.19166 0.05769 -0.18842 0.05613 -0.18611 C 0.05496 -0.18449 0.05261 -0.18541 0.05144 -0.18333 C 0.04988 -0.18055 0.05001 -0.17523 0.04831 -0.17222 C 0.04571 -0.16759 0.04206 -0.16481 0.03894 -0.16111 C 0.02956 -0.12754 0.04154 -0.16921 0.03269 -0.14166 C 0.03165 -0.13819 0.03087 -0.13425 0.02956 -0.13055 C 0.02826 -0.12685 0.02631 -0.12338 0.02488 -0.11944 C 0.0142 -0.08912 0.03035 -0.1287 0.01706 -0.09722 C 0.01147 -0.06689 0.02058 -0.11296 0.01238 -0.08055 L 0.00769 -0.05555 L 0.00613 -0.04722 L 0.00456 -0.03888 C 0.00196 -0.00578 0.00456 -0.03055 0.00144 -0.01111 C 0.00092 -0.00763 7.29167E-6 -1.85185E-6 7.29167E-6 -1.85185E-6 L 7.29167E-6 -1.85185E-6 " pathEditMode="relative" ptsTypes="AAAAAAAAAAAA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ящик" descr="Набор &lt;strong&gt;инструментов&lt;/strong&gt; &lt;strong&gt;для&lt;/strong&gt; демонтажа/монтажа &lt;strong&gt;коробки&lt;/strong&gt; передач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3" y="2680698"/>
            <a:ext cx="4074766" cy="3958786"/>
          </a:xfrm>
          <a:prstGeom prst="rect">
            <a:avLst/>
          </a:prstGeom>
        </p:spPr>
      </p:pic>
      <p:sp>
        <p:nvSpPr>
          <p:cNvPr id="6" name="глаз симки"/>
          <p:cNvSpPr/>
          <p:nvPr/>
        </p:nvSpPr>
        <p:spPr>
          <a:xfrm>
            <a:off x="1778793" y="3467100"/>
            <a:ext cx="60960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винт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862953" y="5110897"/>
            <a:ext cx="1613647" cy="1828800"/>
          </a:xfrm>
          <a:prstGeom prst="rect">
            <a:avLst/>
          </a:prstGeom>
        </p:spPr>
      </p:pic>
      <p:pic>
        <p:nvPicPr>
          <p:cNvPr id="4" name="Симка" descr="Картинки Из &lt;strong&gt;Фиксиков&lt;/strong&gt; Симка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32" y="1762125"/>
            <a:ext cx="5048250" cy="5048250"/>
          </a:xfrm>
        </p:spPr>
      </p:pic>
      <p:pic>
        <p:nvPicPr>
          <p:cNvPr id="8" name="винт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982675" y="3845039"/>
            <a:ext cx="1613647" cy="1828800"/>
          </a:xfrm>
          <a:prstGeom prst="rect">
            <a:avLst/>
          </a:prstGeom>
        </p:spPr>
      </p:pic>
      <p:pic>
        <p:nvPicPr>
          <p:cNvPr id="9" name="винт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3319693" y="5276999"/>
            <a:ext cx="1613647" cy="1828800"/>
          </a:xfrm>
          <a:prstGeom prst="rect">
            <a:avLst/>
          </a:prstGeom>
        </p:spPr>
      </p:pic>
      <p:pic>
        <p:nvPicPr>
          <p:cNvPr id="11" name="винт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8982993" y="4944794"/>
            <a:ext cx="1613647" cy="1828800"/>
          </a:xfrm>
          <a:prstGeom prst="rect">
            <a:avLst/>
          </a:prstGeom>
        </p:spPr>
      </p:pic>
      <p:pic>
        <p:nvPicPr>
          <p:cNvPr id="14" name="винт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9929895" y="3845038"/>
            <a:ext cx="1613647" cy="1828800"/>
          </a:xfrm>
          <a:prstGeom prst="rect">
            <a:avLst/>
          </a:prstGeom>
        </p:spPr>
      </p:pic>
      <p:sp>
        <p:nvSpPr>
          <p:cNvPr id="16" name="а"/>
          <p:cNvSpPr txBox="1"/>
          <p:nvPr/>
        </p:nvSpPr>
        <p:spPr bwMode="auto">
          <a:xfrm>
            <a:off x="8131437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17" name="о"/>
          <p:cNvSpPr txBox="1"/>
          <p:nvPr/>
        </p:nvSpPr>
        <p:spPr bwMode="auto">
          <a:xfrm>
            <a:off x="11123996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о</a:t>
            </a:r>
          </a:p>
        </p:txBody>
      </p:sp>
      <p:pic>
        <p:nvPicPr>
          <p:cNvPr id="23" name="винт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46755">
            <a:off x="3218270" y="3540131"/>
            <a:ext cx="2438611" cy="2438611"/>
          </a:xfrm>
          <a:prstGeom prst="rect">
            <a:avLst/>
          </a:prstGeom>
        </p:spPr>
      </p:pic>
      <p:sp>
        <p:nvSpPr>
          <p:cNvPr id="26" name="и"/>
          <p:cNvSpPr txBox="1"/>
          <p:nvPr/>
        </p:nvSpPr>
        <p:spPr bwMode="auto">
          <a:xfrm>
            <a:off x="10149406" y="563098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и</a:t>
            </a:r>
          </a:p>
        </p:txBody>
      </p:sp>
      <p:sp>
        <p:nvSpPr>
          <p:cNvPr id="27" name="я"/>
          <p:cNvSpPr txBox="1"/>
          <p:nvPr/>
        </p:nvSpPr>
        <p:spPr bwMode="auto">
          <a:xfrm>
            <a:off x="8078005" y="5798790"/>
            <a:ext cx="357187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990" y="3724275"/>
            <a:ext cx="2438611" cy="2438611"/>
          </a:xfrm>
          <a:prstGeom prst="rect">
            <a:avLst/>
          </a:prstGeom>
        </p:spPr>
      </p:pic>
      <p:grpSp>
        <p:nvGrpSpPr>
          <p:cNvPr id="32" name="слайд 4"/>
          <p:cNvGrpSpPr/>
          <p:nvPr/>
        </p:nvGrpSpPr>
        <p:grpSpPr>
          <a:xfrm>
            <a:off x="5663140" y="1283981"/>
            <a:ext cx="5949692" cy="923330"/>
            <a:chOff x="7110764" y="1483436"/>
            <a:chExt cx="1485722" cy="923330"/>
          </a:xfrm>
        </p:grpSpPr>
        <p:sp>
          <p:nvSpPr>
            <p:cNvPr id="22" name="слово"/>
            <p:cNvSpPr txBox="1"/>
            <p:nvPr/>
          </p:nvSpPr>
          <p:spPr>
            <a:xfrm>
              <a:off x="7110764" y="1483436"/>
              <a:ext cx="14857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ств</a:t>
              </a:r>
              <a:r>
                <a:rPr lang="ru-RU" sz="5400" spc="1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о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л </a:t>
              </a:r>
              <a:r>
                <a:rPr lang="ru-RU" sz="20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- это проверочное слово!!!</a:t>
              </a:r>
            </a:p>
          </p:txBody>
        </p:sp>
        <p:cxnSp>
          <p:nvCxnSpPr>
            <p:cNvPr id="31" name="ударение"/>
            <p:cNvCxnSpPr/>
            <p:nvPr/>
          </p:nvCxnSpPr>
          <p:spPr>
            <a:xfrm flipH="1">
              <a:off x="7445074" y="1616505"/>
              <a:ext cx="31511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8781" y="3967650"/>
            <a:ext cx="2438611" cy="2438611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0882859" y="314793"/>
            <a:ext cx="1071776" cy="494676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4649" y="3616143"/>
            <a:ext cx="2438611" cy="243861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610357" y="497669"/>
            <a:ext cx="3429000" cy="923925"/>
            <a:chOff x="5600934" y="498195"/>
            <a:chExt cx="3429000" cy="923925"/>
          </a:xfrm>
        </p:grpSpPr>
        <p:sp>
          <p:nvSpPr>
            <p:cNvPr id="21" name="словарь"/>
            <p:cNvSpPr txBox="1"/>
            <p:nvPr/>
          </p:nvSpPr>
          <p:spPr>
            <a:xfrm>
              <a:off x="5600934" y="498195"/>
              <a:ext cx="34290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ru-RU" sz="5400" spc="100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ств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. </a:t>
              </a:r>
              <a:r>
                <a:rPr lang="ru-RU" sz="5400" spc="100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лы</a:t>
              </a:r>
              <a:endParaRPr lang="ru-RU" sz="5400" spc="100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0" name="ударение"/>
            <p:cNvCxnSpPr/>
            <p:nvPr/>
          </p:nvCxnSpPr>
          <p:spPr>
            <a:xfrm flipH="1">
              <a:off x="8257674" y="638463"/>
              <a:ext cx="126188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5" name="о проверяемая"/>
          <p:cNvSpPr txBox="1"/>
          <p:nvPr/>
        </p:nvSpPr>
        <p:spPr>
          <a:xfrm>
            <a:off x="6998705" y="497669"/>
            <a:ext cx="693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5400" spc="100" dirty="0">
                <a:solidFill>
                  <a:srgbClr val="FF0000"/>
                </a:solidFill>
                <a:latin typeface="Arial" charset="0"/>
                <a:cs typeface="Arial" charset="0"/>
              </a:rPr>
              <a:t>о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0000" y="3066944"/>
            <a:ext cx="2438611" cy="243861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0351" y="4055473"/>
            <a:ext cx="2438611" cy="243861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9093" y="3752788"/>
            <a:ext cx="2438611" cy="2438611"/>
          </a:xfrm>
          <a:prstGeom prst="rect">
            <a:avLst/>
          </a:prstGeom>
        </p:spPr>
      </p:pic>
      <p:sp>
        <p:nvSpPr>
          <p:cNvPr id="28" name="е"/>
          <p:cNvSpPr txBox="1"/>
          <p:nvPr/>
        </p:nvSpPr>
        <p:spPr bwMode="auto">
          <a:xfrm>
            <a:off x="4385625" y="5891800"/>
            <a:ext cx="554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е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1357" y="3310558"/>
            <a:ext cx="2438611" cy="24386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0668" y="2923991"/>
            <a:ext cx="2438611" cy="243861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9269" y="2930299"/>
            <a:ext cx="2438611" cy="243861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2550" y="3235884"/>
            <a:ext cx="2438611" cy="243861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6231" y="2340230"/>
            <a:ext cx="2438611" cy="243861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3811" y="2815055"/>
            <a:ext cx="2438611" cy="243861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9441" y="2587981"/>
            <a:ext cx="2438611" cy="243861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9775" y="2035272"/>
            <a:ext cx="24386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187 0.22199 L 0.57187 0.22199 C 0.57031 0.21458 0.56926 0.20671 0.56718 0.19977 C 0.56549 0.19444 0.56288 0.19051 0.56093 0.18588 C 0.54882 0.15741 0.56809 0.19954 0.55312 0.16921 C 0.54478 0.15232 0.55038 0.15741 0.54218 0.15255 C 0.54114 0.14977 0.53984 0.14699 0.53906 0.14421 C 0.53775 0.13958 0.53749 0.13426 0.53593 0.13032 C 0.53437 0.12662 0.53163 0.125 0.52968 0.12199 C 0.52799 0.11944 0.52656 0.11644 0.52499 0.11366 C 0.51926 0.08819 0.52486 0.11065 0.51562 0.0831 C 0.51432 0.0794 0.5134 0.07569 0.51249 0.07199 C 0.51184 0.06921 0.51184 0.06597 0.51093 0.06366 C 0.5082 0.05741 0.50429 0.05301 0.50156 0.04699 C 0.49908 0.04167 0.49739 0.03565 0.49531 0.03032 C 0.49322 0.02546 0.49114 0.02107 0.48906 0.01644 C 0.48645 0.00278 0.48866 0.01157 0.48281 -0.00301 C 0.48163 -0.00579 0.48085 -0.00903 0.47968 -0.01134 C 0.47564 -0.01921 0.47017 -0.02477 0.46718 -0.03356 C 0.46432 -0.04167 0.46236 -0.04838 0.45937 -0.05579 C 0.45781 -0.05972 0.45637 -0.06343 0.45468 -0.0669 C 0.45273 -0.07083 0.45077 -0.075 0.44843 -0.07801 C 0.44583 -0.08148 0.43671 -0.0875 0.43437 -0.08912 C 0.42786 -0.10648 0.43554 -0.09005 0.42499 -0.10023 C 0.42096 -0.10417 0.41744 -0.10926 0.41406 -0.11412 C 0.41223 -0.11667 0.41132 -0.12083 0.40937 -0.12245 C 0.40689 -0.12454 0.40416 -0.12431 0.40156 -0.12523 C 0.39739 -0.12986 0.39231 -0.13264 0.38906 -0.13912 C 0.38723 -0.14259 0.38892 -0.14931 0.38749 -0.15301 C 0.38515 -0.15903 0.38124 -0.16227 0.37812 -0.1669 C 0.3776 -0.16968 0.37799 -0.17431 0.37656 -0.17523 C 0.36197 -0.18518 0.3401 -0.1794 0.32656 -0.17801 C 0.32603 -0.17523 0.32629 -0.1713 0.32499 -0.16968 C 0.32278 -0.16713 0.31978 -0.1669 0.31718 -0.1669 C 0.31028 -0.1669 0.30364 -0.16875 0.29687 -0.16968 C 0.29426 -0.1706 0.28163 -0.17523 0.27968 -0.17523 C 0.26757 -0.17523 0.25572 -0.17338 0.24374 -0.17245 C 0.23385 -0.17431 0.22382 -0.17569 0.21406 -0.17801 C 0.21184 -0.17847 0.20963 -0.17893 0.20781 -0.18079 C 0.18958 -0.20023 0.20728 -0.19213 0.18906 -0.19745 C 0.17656 -0.19653 0.16392 -0.1963 0.15156 -0.19468 C 0.14934 -0.19444 0.14739 -0.19143 0.14531 -0.1919 C 0.13775 -0.19421 0.12343 -0.20301 0.12343 -0.20301 C 0.12187 -0.20486 0.12057 -0.20926 0.11874 -0.20856 C 0.11653 -0.2081 0.11601 -0.20208 0.11406 -0.20023 C 0.11158 -0.19815 0.10872 -0.19861 0.10624 -0.19745 C 0.10455 -0.19676 0.10312 -0.1956 0.10156 -0.19468 C 0.09921 -0.18472 0.09817 -0.17893 0.09531 -0.16968 C 0.09426 -0.1669 0.09296 -0.16435 0.09218 -0.16134 C 0.0914 -0.1588 0.09153 -0.15556 0.09062 -0.15301 C 0.08932 -0.14977 0.08736 -0.14768 0.08593 -0.14468 C 0.08372 -0.14028 0.08163 -0.13565 0.07968 -0.13079 C 0.07747 -0.12546 0.07551 -0.11968 0.07343 -0.11412 C 0.07239 -0.11134 0.07135 -0.10856 0.07031 -0.10579 C 0.06874 -0.10208 0.06757 -0.09768 0.06562 -0.09468 C 0.06379 -0.09213 0.06132 -0.09143 0.05937 -0.08912 C 0.05611 -0.08588 0.05312 -0.08171 0.04999 -0.07801 L 0.04999 -0.07801 C 0.04739 -0.07338 0.04491 -0.06852 0.04218 -0.06412 C 0.03879 -0.0588 0.03189 -0.05093 0.02812 -0.04745 C 0.02551 -0.04537 0.02291 -0.04375 0.02031 -0.0419 C 0.01874 -0.03819 0.01705 -0.03472 0.01562 -0.03079 C 0.01392 -0.02639 0.01288 -0.02106 0.01093 -0.0169 C 0.00963 -0.01435 0.00781 -0.01319 0.00624 -0.01134 C 0.0026 0.00764 0.00533 0.00926 -7.29167E-6 -0.00023 L -7.29167E-6 -0.00023 " pathEditMode="relative" ptsTypes="AAAAAAAA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Знак &lt;strong&gt;фиксиков&lt;/strong&gt; &lt;strong&gt;тыдыщ&lt;/strong&gt; распечатать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32" y="587374"/>
            <a:ext cx="6072117" cy="5940115"/>
          </a:xfrm>
        </p:spPr>
      </p:pic>
      <p:pic>
        <p:nvPicPr>
          <p:cNvPr id="5" name="Рисунок 4" descr="&lt;strong&gt;Надписи&lt;/strong&gt; Восторги и похвал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587374"/>
            <a:ext cx="6112244" cy="4194176"/>
          </a:xfrm>
          <a:prstGeom prst="rect">
            <a:avLst/>
          </a:prstGeom>
        </p:spPr>
      </p:pic>
      <p:pic>
        <p:nvPicPr>
          <p:cNvPr id="6" name="1578660182_pesnya-pro-fiksiko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44052" y="50449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285750"/>
            <a:ext cx="10515600" cy="361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dirty="0">
                <a:solidFill>
                  <a:srgbClr val="C00000"/>
                </a:solidFill>
                <a:latin typeface="Arial" panose="020B0604020202020204" pitchFamily="34" charset="0"/>
              </a:rPr>
              <a:t>Дорогой друг!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002060"/>
                </a:solidFill>
                <a:latin typeface="Arial" panose="020B0604020202020204" pitchFamily="34" charset="0"/>
              </a:rPr>
              <a:t>Ты можешь проверить свои знания по теме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002060"/>
                </a:solidFill>
                <a:latin typeface="Arial" panose="020B0604020202020204" pitchFamily="34" charset="0"/>
              </a:rPr>
              <a:t>«Проверяемые безударные гласные в корне слова»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002060"/>
                </a:solidFill>
                <a:latin typeface="Arial" panose="020B0604020202020204" pitchFamily="34" charset="0"/>
              </a:rPr>
              <a:t>и помочь </a:t>
            </a:r>
            <a:r>
              <a:rPr lang="ru-RU" altLang="ru-RU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Фиксикам</a:t>
            </a:r>
            <a:r>
              <a:rPr lang="ru-RU" altLang="ru-RU" sz="4000" dirty="0">
                <a:solidFill>
                  <a:srgbClr val="002060"/>
                </a:solidFill>
                <a:latin typeface="Arial" panose="020B0604020202020204" pitchFamily="34" charset="0"/>
              </a:rPr>
              <a:t> собрать все винтики.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FF0000"/>
                </a:solidFill>
                <a:latin typeface="Arial" panose="020B0604020202020204" pitchFamily="34" charset="0"/>
              </a:rPr>
              <a:t>Желаю удачи!</a:t>
            </a:r>
          </a:p>
        </p:txBody>
      </p:sp>
      <p:pic>
        <p:nvPicPr>
          <p:cNvPr id="6" name="Рисунок 5" descr="«&lt;strong&gt;Фиксики&lt;/strong&gt;» займутся продвижением русского язы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47561"/>
            <a:ext cx="6686550" cy="3510439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568066" y="285750"/>
            <a:ext cx="1364104" cy="583680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1070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0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dirty="0"/>
              <a:t>- </a:t>
            </a:r>
            <a:r>
              <a:rPr lang="en-US" dirty="0">
                <a:solidFill>
                  <a:prstClr val="black"/>
                </a:solidFill>
                <a:hlinkClick r:id="rId2"/>
              </a:rPr>
              <a:t>https://detkam-online.com/pesni/fiksiki/360-pesni-fiksikov.html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голосовое сопровождение авторское;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словарный и теоретический материал взят из учебника ШКОЛА РОССИИ В. П.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Канакина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 Г. Горецкий Русский язык 2 класс часть 1 М. «Просвещение» 2020 год (стр.96, стр. 98);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найдены с помощью функции «Поиск изображений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11949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93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1239500" cy="4860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подобрать проверочное слово для обозначения буквой безударного гласного звука в корне, надо: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 или изменить форму слова, например: м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 – м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ре, у м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б) или подобрать однокоренное слово так, чтобы безударный гласный звук в корне стал ударным, например: тр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 – тр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вка, з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лёный – з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лень.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проверочном и проверяемом словах гласные в ударном и безударном слогах корня пишутся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431801" y="3126699"/>
            <a:ext cx="76200" cy="133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9971895" y="2617814"/>
            <a:ext cx="76200" cy="133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0945006" y="2684333"/>
            <a:ext cx="76200" cy="133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036414" y="4877425"/>
            <a:ext cx="76200" cy="133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152245" y="4894445"/>
            <a:ext cx="76200" cy="133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530652" y="4883515"/>
            <a:ext cx="76200" cy="133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Рисунок 20" descr="&lt;strong&gt;Фиксики&lt;/strong&gt; - Симка и Нолик на детский день рождения!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-57944"/>
            <a:ext cx="2020094" cy="2020094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563225" y="389744"/>
            <a:ext cx="1353955" cy="719528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7008" y="694193"/>
            <a:ext cx="705787" cy="70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7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ящик" descr="Набор &lt;strong&gt;инструментов&lt;/strong&gt; &lt;strong&gt;для&lt;/strong&gt; демонтажа/монтажа &lt;strong&gt;коробки&lt;/strong&gt; передач ...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3" y="2680698"/>
            <a:ext cx="4074766" cy="3958786"/>
          </a:xfrm>
          <a:prstGeom prst="rect">
            <a:avLst/>
          </a:prstGeom>
        </p:spPr>
      </p:pic>
      <p:sp>
        <p:nvSpPr>
          <p:cNvPr id="6" name="глаз симки"/>
          <p:cNvSpPr/>
          <p:nvPr/>
        </p:nvSpPr>
        <p:spPr>
          <a:xfrm>
            <a:off x="1778793" y="3467100"/>
            <a:ext cx="60960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винт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862953" y="5110897"/>
            <a:ext cx="1613647" cy="1828800"/>
          </a:xfrm>
          <a:prstGeom prst="rect">
            <a:avLst/>
          </a:prstGeom>
        </p:spPr>
      </p:pic>
      <p:pic>
        <p:nvPicPr>
          <p:cNvPr id="4" name="Симка" descr="Картинки Из &lt;strong&gt;Фиксиков&lt;/strong&gt; Симка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32" y="1762125"/>
            <a:ext cx="5048250" cy="5048250"/>
          </a:xfrm>
        </p:spPr>
      </p:pic>
      <p:pic>
        <p:nvPicPr>
          <p:cNvPr id="8" name="винт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982675" y="3845039"/>
            <a:ext cx="1613647" cy="1828800"/>
          </a:xfrm>
          <a:prstGeom prst="rect">
            <a:avLst/>
          </a:prstGeom>
        </p:spPr>
      </p:pic>
      <p:pic>
        <p:nvPicPr>
          <p:cNvPr id="9" name="винт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3319693" y="5276999"/>
            <a:ext cx="1613647" cy="1828800"/>
          </a:xfrm>
          <a:prstGeom prst="rect">
            <a:avLst/>
          </a:prstGeom>
        </p:spPr>
      </p:pic>
      <p:pic>
        <p:nvPicPr>
          <p:cNvPr id="11" name="винт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8982993" y="4944794"/>
            <a:ext cx="1613647" cy="1828800"/>
          </a:xfrm>
          <a:prstGeom prst="rect">
            <a:avLst/>
          </a:prstGeom>
        </p:spPr>
      </p:pic>
      <p:pic>
        <p:nvPicPr>
          <p:cNvPr id="14" name="винт 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9929895" y="3845038"/>
            <a:ext cx="1613647" cy="1828800"/>
          </a:xfrm>
          <a:prstGeom prst="rect">
            <a:avLst/>
          </a:prstGeom>
        </p:spPr>
      </p:pic>
      <p:sp>
        <p:nvSpPr>
          <p:cNvPr id="16" name="а"/>
          <p:cNvSpPr txBox="1"/>
          <p:nvPr/>
        </p:nvSpPr>
        <p:spPr bwMode="auto">
          <a:xfrm>
            <a:off x="8131437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17" name="о"/>
          <p:cNvSpPr txBox="1"/>
          <p:nvPr/>
        </p:nvSpPr>
        <p:spPr bwMode="auto">
          <a:xfrm>
            <a:off x="11123996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о</a:t>
            </a:r>
          </a:p>
        </p:txBody>
      </p:sp>
      <p:sp>
        <p:nvSpPr>
          <p:cNvPr id="21" name="словарь"/>
          <p:cNvSpPr txBox="1"/>
          <p:nvPr/>
        </p:nvSpPr>
        <p:spPr>
          <a:xfrm>
            <a:off x="5604169" y="502366"/>
            <a:ext cx="3429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5400" spc="100" dirty="0" err="1">
                <a:solidFill>
                  <a:schemeClr val="bg1"/>
                </a:solidFill>
                <a:latin typeface="Arial" charset="0"/>
                <a:cs typeface="Arial" charset="0"/>
              </a:rPr>
              <a:t>сл</a:t>
            </a:r>
            <a:r>
              <a:rPr lang="ru-RU" sz="5400" spc="100" dirty="0">
                <a:solidFill>
                  <a:schemeClr val="bg1"/>
                </a:solidFill>
                <a:latin typeface="Arial" charset="0"/>
                <a:cs typeface="Arial" charset="0"/>
              </a:rPr>
              <a:t> . </a:t>
            </a:r>
            <a:r>
              <a:rPr lang="ru-RU" sz="5400" spc="100" dirty="0" err="1">
                <a:solidFill>
                  <a:schemeClr val="bg1"/>
                </a:solidFill>
                <a:latin typeface="Arial" charset="0"/>
                <a:cs typeface="Arial" charset="0"/>
              </a:rPr>
              <a:t>варь</a:t>
            </a:r>
            <a:endParaRPr lang="ru-RU" sz="5400" spc="1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3" name="винт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46755">
            <a:off x="3218270" y="3540131"/>
            <a:ext cx="2438611" cy="2438611"/>
          </a:xfrm>
          <a:prstGeom prst="rect">
            <a:avLst/>
          </a:prstGeom>
        </p:spPr>
      </p:pic>
      <p:sp>
        <p:nvSpPr>
          <p:cNvPr id="25" name="о проверяемая"/>
          <p:cNvSpPr txBox="1"/>
          <p:nvPr/>
        </p:nvSpPr>
        <p:spPr>
          <a:xfrm>
            <a:off x="6466431" y="502961"/>
            <a:ext cx="693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5400" spc="100" dirty="0">
                <a:solidFill>
                  <a:srgbClr val="FF0000"/>
                </a:solidFill>
                <a:latin typeface="Arial" charset="0"/>
                <a:cs typeface="Arial" charset="0"/>
              </a:rPr>
              <a:t>о</a:t>
            </a:r>
          </a:p>
        </p:txBody>
      </p:sp>
      <p:sp>
        <p:nvSpPr>
          <p:cNvPr id="26" name="и"/>
          <p:cNvSpPr txBox="1"/>
          <p:nvPr/>
        </p:nvSpPr>
        <p:spPr bwMode="auto">
          <a:xfrm>
            <a:off x="10149406" y="563098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и</a:t>
            </a:r>
          </a:p>
        </p:txBody>
      </p:sp>
      <p:sp>
        <p:nvSpPr>
          <p:cNvPr id="27" name="я"/>
          <p:cNvSpPr txBox="1"/>
          <p:nvPr/>
        </p:nvSpPr>
        <p:spPr bwMode="auto">
          <a:xfrm>
            <a:off x="8078005" y="5798790"/>
            <a:ext cx="357187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я</a:t>
            </a:r>
          </a:p>
        </p:txBody>
      </p:sp>
      <p:sp>
        <p:nvSpPr>
          <p:cNvPr id="28" name="е"/>
          <p:cNvSpPr txBox="1"/>
          <p:nvPr/>
        </p:nvSpPr>
        <p:spPr bwMode="auto">
          <a:xfrm>
            <a:off x="4535867" y="5957403"/>
            <a:ext cx="357188" cy="928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е</a:t>
            </a:r>
          </a:p>
        </p:txBody>
      </p:sp>
      <p:grpSp>
        <p:nvGrpSpPr>
          <p:cNvPr id="32" name="слайд 4"/>
          <p:cNvGrpSpPr/>
          <p:nvPr/>
        </p:nvGrpSpPr>
        <p:grpSpPr>
          <a:xfrm>
            <a:off x="5663140" y="1283981"/>
            <a:ext cx="5949692" cy="923330"/>
            <a:chOff x="7110764" y="1483436"/>
            <a:chExt cx="1485722" cy="923330"/>
          </a:xfrm>
        </p:grpSpPr>
        <p:sp>
          <p:nvSpPr>
            <p:cNvPr id="22" name="слово"/>
            <p:cNvSpPr txBox="1"/>
            <p:nvPr/>
          </p:nvSpPr>
          <p:spPr>
            <a:xfrm>
              <a:off x="7110764" y="1483436"/>
              <a:ext cx="14857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сл</a:t>
              </a:r>
              <a:r>
                <a:rPr lang="ru-RU" sz="5400" spc="1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о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во </a:t>
              </a:r>
              <a:r>
                <a:rPr lang="ru-RU" sz="20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- это проверочное слово!!!</a:t>
              </a:r>
            </a:p>
          </p:txBody>
        </p:sp>
        <p:cxnSp>
          <p:nvCxnSpPr>
            <p:cNvPr id="31" name="ударение"/>
            <p:cNvCxnSpPr/>
            <p:nvPr/>
          </p:nvCxnSpPr>
          <p:spPr>
            <a:xfrm flipH="1">
              <a:off x="7382163" y="1621721"/>
              <a:ext cx="31511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9278" y="546862"/>
            <a:ext cx="140220" cy="146317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0506594" y="359764"/>
            <a:ext cx="1448041" cy="599606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78793" y="7289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0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69 -0.03611 L 0.47969 -0.03611 C 0.47604 -0.04351 0.47201 -0.05046 0.46875 -0.05833 C 0.4638 -0.07013 0.46797 -0.06944 0.46094 -0.07777 C 0.45951 -0.07962 0.45768 -0.07962 0.45625 -0.08055 C 0.45352 -0.0824 0.45091 -0.08402 0.44844 -0.08611 C 0.44675 -0.08773 0.44545 -0.0905 0.44375 -0.09166 C 0.43568 -0.09745 0.43021 -0.09791 0.42188 -0.09999 C 0.41927 -0.09907 0.41667 -0.09699 0.41407 -0.09722 C 0.40768 -0.09791 0.40143 -0.10046 0.39532 -0.10277 C 0.38464 -0.10717 0.38268 -0.11411 0.37032 -0.11666 L 0.35782 -0.11944 C 0.34636 -0.11759 0.3349 -0.11388 0.32344 -0.11388 C 0.31602 -0.11388 0.30886 -0.11782 0.30157 -0.11944 C 0.29636 -0.1206 0.29115 -0.12129 0.28594 -0.12222 L 0.16407 -0.11944 C 0.15456 -0.11921 0.14518 -0.11828 0.13594 -0.11666 C 0.13321 -0.11643 0.13073 -0.11435 0.12813 -0.11388 C 0.11875 -0.11249 0.10938 -0.11203 0.1 -0.11111 L 0.09063 -0.10555 C 0.08907 -0.10462 0.08724 -0.10462 0.08594 -0.10277 C 0.08438 -0.10092 0.08295 -0.09861 0.08125 -0.09722 C 0.07696 -0.09444 0.07266 -0.09583 0.06875 -0.09166 C 0.06537 -0.08842 0.06276 -0.08356 0.05938 -0.08055 C 0.05482 -0.07685 0.05 -0.07499 0.04532 -0.07222 C 0.04375 -0.07129 0.04193 -0.07129 0.04063 -0.06944 C 0.03451 -0.06226 0.03763 -0.06504 0.03125 -0.06111 C 0.02969 -0.05833 0.02826 -0.05532 0.02657 -0.05277 C 0.025 -0.05069 0.02318 -0.04976 0.02188 -0.04722 C 0.02045 -0.0449 0.02005 -0.04143 0.01875 -0.03888 C 0.01732 -0.03657 0.0155 -0.03541 0.01407 -0.03333 C 0.01185 -0.03078 0.00964 -0.02847 0.00782 -0.02499 C 0.00638 -0.02268 0.00599 -0.01921 0.00469 -0.01666 C 0.00274 -0.01342 -0.00078 -0.01064 -0.00312 -0.00833 L -2.08333E-7 5.92593E-6 " pathEditMode="relative" ptsTypes="AAAAAAAAAAAAAAAAAAAAAAAAAAAAAAAAA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ящик" descr="Набор &lt;strong&gt;инструментов&lt;/strong&gt; &lt;strong&gt;для&lt;/strong&gt; демонтажа/монтажа &lt;strong&gt;коробки&lt;/strong&gt; передач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3" y="2680698"/>
            <a:ext cx="4074766" cy="3958786"/>
          </a:xfrm>
          <a:prstGeom prst="rect">
            <a:avLst/>
          </a:prstGeom>
        </p:spPr>
      </p:pic>
      <p:sp>
        <p:nvSpPr>
          <p:cNvPr id="6" name="глаз симки"/>
          <p:cNvSpPr/>
          <p:nvPr/>
        </p:nvSpPr>
        <p:spPr>
          <a:xfrm>
            <a:off x="1778793" y="3467100"/>
            <a:ext cx="60960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винт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862953" y="5110897"/>
            <a:ext cx="1613647" cy="1828800"/>
          </a:xfrm>
          <a:prstGeom prst="rect">
            <a:avLst/>
          </a:prstGeom>
        </p:spPr>
      </p:pic>
      <p:pic>
        <p:nvPicPr>
          <p:cNvPr id="4" name="Симка" descr="Картинки Из &lt;strong&gt;Фиксиков&lt;/strong&gt; Симка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32" y="1762125"/>
            <a:ext cx="5048250" cy="5048250"/>
          </a:xfrm>
        </p:spPr>
      </p:pic>
      <p:pic>
        <p:nvPicPr>
          <p:cNvPr id="8" name="винт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982675" y="3845039"/>
            <a:ext cx="1613647" cy="1828800"/>
          </a:xfrm>
          <a:prstGeom prst="rect">
            <a:avLst/>
          </a:prstGeom>
        </p:spPr>
      </p:pic>
      <p:pic>
        <p:nvPicPr>
          <p:cNvPr id="9" name="винт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3319693" y="5276999"/>
            <a:ext cx="1613647" cy="1828800"/>
          </a:xfrm>
          <a:prstGeom prst="rect">
            <a:avLst/>
          </a:prstGeom>
        </p:spPr>
      </p:pic>
      <p:pic>
        <p:nvPicPr>
          <p:cNvPr id="11" name="винт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8982993" y="4944794"/>
            <a:ext cx="1613647" cy="1828800"/>
          </a:xfrm>
          <a:prstGeom prst="rect">
            <a:avLst/>
          </a:prstGeom>
        </p:spPr>
      </p:pic>
      <p:pic>
        <p:nvPicPr>
          <p:cNvPr id="14" name="винт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9929895" y="3845038"/>
            <a:ext cx="1613647" cy="1828800"/>
          </a:xfrm>
          <a:prstGeom prst="rect">
            <a:avLst/>
          </a:prstGeom>
        </p:spPr>
      </p:pic>
      <p:sp>
        <p:nvSpPr>
          <p:cNvPr id="16" name="а"/>
          <p:cNvSpPr txBox="1"/>
          <p:nvPr/>
        </p:nvSpPr>
        <p:spPr bwMode="auto">
          <a:xfrm>
            <a:off x="8131437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17" name="о"/>
          <p:cNvSpPr txBox="1"/>
          <p:nvPr/>
        </p:nvSpPr>
        <p:spPr bwMode="auto">
          <a:xfrm>
            <a:off x="11123996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о</a:t>
            </a:r>
          </a:p>
        </p:txBody>
      </p:sp>
      <p:sp>
        <p:nvSpPr>
          <p:cNvPr id="21" name="словарь"/>
          <p:cNvSpPr txBox="1"/>
          <p:nvPr/>
        </p:nvSpPr>
        <p:spPr>
          <a:xfrm>
            <a:off x="5604169" y="502366"/>
            <a:ext cx="3429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5400" spc="100" dirty="0">
                <a:solidFill>
                  <a:schemeClr val="bg1"/>
                </a:solidFill>
                <a:latin typeface="Arial" charset="0"/>
                <a:cs typeface="Arial" charset="0"/>
              </a:rPr>
              <a:t>м . </a:t>
            </a:r>
            <a:r>
              <a:rPr lang="ru-RU" sz="5400" spc="100" dirty="0" err="1">
                <a:solidFill>
                  <a:schemeClr val="bg1"/>
                </a:solidFill>
                <a:latin typeface="Arial" charset="0"/>
                <a:cs typeface="Arial" charset="0"/>
              </a:rPr>
              <a:t>ряк</a:t>
            </a:r>
            <a:endParaRPr lang="ru-RU" sz="5400" spc="1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3" name="винт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46755">
            <a:off x="3218270" y="3540131"/>
            <a:ext cx="2438611" cy="2438611"/>
          </a:xfrm>
          <a:prstGeom prst="rect">
            <a:avLst/>
          </a:prstGeom>
        </p:spPr>
      </p:pic>
      <p:sp>
        <p:nvSpPr>
          <p:cNvPr id="25" name="о проверяемая"/>
          <p:cNvSpPr txBox="1"/>
          <p:nvPr/>
        </p:nvSpPr>
        <p:spPr>
          <a:xfrm>
            <a:off x="6182885" y="502663"/>
            <a:ext cx="693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5400" spc="100" dirty="0">
                <a:solidFill>
                  <a:srgbClr val="FF0000"/>
                </a:solidFill>
                <a:latin typeface="Arial" charset="0"/>
                <a:cs typeface="Arial" charset="0"/>
              </a:rPr>
              <a:t>о</a:t>
            </a:r>
          </a:p>
        </p:txBody>
      </p:sp>
      <p:sp>
        <p:nvSpPr>
          <p:cNvPr id="26" name="и"/>
          <p:cNvSpPr txBox="1"/>
          <p:nvPr/>
        </p:nvSpPr>
        <p:spPr bwMode="auto">
          <a:xfrm>
            <a:off x="10149406" y="563098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и</a:t>
            </a:r>
          </a:p>
        </p:txBody>
      </p:sp>
      <p:sp>
        <p:nvSpPr>
          <p:cNvPr id="27" name="я"/>
          <p:cNvSpPr txBox="1"/>
          <p:nvPr/>
        </p:nvSpPr>
        <p:spPr bwMode="auto">
          <a:xfrm>
            <a:off x="8078005" y="5798790"/>
            <a:ext cx="357187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я</a:t>
            </a:r>
          </a:p>
        </p:txBody>
      </p:sp>
      <p:sp>
        <p:nvSpPr>
          <p:cNvPr id="28" name="е"/>
          <p:cNvSpPr txBox="1"/>
          <p:nvPr/>
        </p:nvSpPr>
        <p:spPr bwMode="auto">
          <a:xfrm>
            <a:off x="4535867" y="5957403"/>
            <a:ext cx="357188" cy="928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990" y="3724275"/>
            <a:ext cx="2438611" cy="2438611"/>
          </a:xfrm>
          <a:prstGeom prst="rect">
            <a:avLst/>
          </a:prstGeom>
        </p:spPr>
      </p:pic>
      <p:grpSp>
        <p:nvGrpSpPr>
          <p:cNvPr id="32" name="слайд 4"/>
          <p:cNvGrpSpPr/>
          <p:nvPr/>
        </p:nvGrpSpPr>
        <p:grpSpPr>
          <a:xfrm>
            <a:off x="5663140" y="1283981"/>
            <a:ext cx="5949692" cy="923330"/>
            <a:chOff x="7110764" y="1483436"/>
            <a:chExt cx="1485722" cy="923330"/>
          </a:xfrm>
        </p:grpSpPr>
        <p:sp>
          <p:nvSpPr>
            <p:cNvPr id="22" name="слово"/>
            <p:cNvSpPr txBox="1"/>
            <p:nvPr/>
          </p:nvSpPr>
          <p:spPr>
            <a:xfrm>
              <a:off x="7110764" y="1483436"/>
              <a:ext cx="14857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м</a:t>
              </a:r>
              <a:r>
                <a:rPr lang="ru-RU" sz="5400" spc="1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о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ре </a:t>
              </a:r>
              <a:r>
                <a:rPr lang="ru-RU" sz="20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- это проверочное слово!!!</a:t>
              </a:r>
            </a:p>
          </p:txBody>
        </p:sp>
        <p:cxnSp>
          <p:nvCxnSpPr>
            <p:cNvPr id="31" name="ударение"/>
            <p:cNvCxnSpPr/>
            <p:nvPr/>
          </p:nvCxnSpPr>
          <p:spPr>
            <a:xfrm flipH="1">
              <a:off x="7307719" y="1550543"/>
              <a:ext cx="31511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0506594" y="374754"/>
            <a:ext cx="1448041" cy="629587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ударение"/>
          <p:cNvCxnSpPr/>
          <p:nvPr/>
        </p:nvCxnSpPr>
        <p:spPr>
          <a:xfrm flipH="1">
            <a:off x="7423597" y="589692"/>
            <a:ext cx="126188" cy="132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69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69 -0.03611 L 0.47969 -0.03611 C 0.47604 -0.04351 0.47201 -0.05046 0.46875 -0.05833 C 0.4638 -0.07013 0.46797 -0.06944 0.46094 -0.07777 C 0.45951 -0.07962 0.45768 -0.07962 0.45625 -0.08055 C 0.45352 -0.0824 0.45091 -0.08402 0.44844 -0.08611 C 0.44675 -0.08773 0.44545 -0.0905 0.44375 -0.09166 C 0.43568 -0.09745 0.43021 -0.09791 0.42188 -0.09999 C 0.41927 -0.09907 0.41667 -0.09699 0.41407 -0.09722 C 0.40768 -0.09791 0.40143 -0.10046 0.39532 -0.10277 C 0.38464 -0.10717 0.38268 -0.11411 0.37032 -0.11666 L 0.35782 -0.11944 C 0.34636 -0.11759 0.3349 -0.11388 0.32344 -0.11388 C 0.31602 -0.11388 0.30886 -0.11782 0.30157 -0.11944 C 0.29636 -0.1206 0.29115 -0.12129 0.28594 -0.12222 L 0.16407 -0.11944 C 0.15456 -0.11921 0.14518 -0.11828 0.13594 -0.11666 C 0.13321 -0.11643 0.13073 -0.11435 0.12813 -0.11388 C 0.11875 -0.11249 0.10938 -0.11203 0.1 -0.11111 L 0.09063 -0.10555 C 0.08907 -0.10462 0.08724 -0.10462 0.08594 -0.10277 C 0.08438 -0.10092 0.08295 -0.09861 0.08125 -0.09722 C 0.07696 -0.09444 0.07266 -0.09583 0.06875 -0.09166 C 0.06537 -0.08842 0.06276 -0.08356 0.05938 -0.08055 C 0.05482 -0.07685 0.05 -0.07499 0.04532 -0.07222 C 0.04375 -0.07129 0.04193 -0.07129 0.04063 -0.06944 C 0.03451 -0.06226 0.03763 -0.06504 0.03125 -0.06111 C 0.02969 -0.05833 0.02826 -0.05532 0.02657 -0.05277 C 0.025 -0.05069 0.02318 -0.04976 0.02188 -0.04722 C 0.02045 -0.0449 0.02005 -0.04143 0.01875 -0.03888 C 0.01732 -0.03657 0.0155 -0.03541 0.01407 -0.03333 C 0.01185 -0.03078 0.00964 -0.02847 0.00782 -0.02499 C 0.00638 -0.02268 0.00599 -0.01921 0.00469 -0.01666 C 0.00274 -0.01342 -0.00078 -0.01064 -0.00312 -0.00833 L -2.08333E-7 5.92593E-6 " pathEditMode="relative" ptsTypes="AAAAAAAAAAAAAAAAAAAAAAAAAAAAAAAAA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ящик" descr="Набор &lt;strong&gt;инструментов&lt;/strong&gt; &lt;strong&gt;для&lt;/strong&gt; демонтажа/монтажа &lt;strong&gt;коробки&lt;/strong&gt; передач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3" y="2680698"/>
            <a:ext cx="4074766" cy="3958786"/>
          </a:xfrm>
          <a:prstGeom prst="rect">
            <a:avLst/>
          </a:prstGeom>
        </p:spPr>
      </p:pic>
      <p:sp>
        <p:nvSpPr>
          <p:cNvPr id="6" name="глаз симки"/>
          <p:cNvSpPr/>
          <p:nvPr/>
        </p:nvSpPr>
        <p:spPr>
          <a:xfrm>
            <a:off x="1778793" y="3467100"/>
            <a:ext cx="60960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винт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862953" y="5110897"/>
            <a:ext cx="1613647" cy="1828800"/>
          </a:xfrm>
          <a:prstGeom prst="rect">
            <a:avLst/>
          </a:prstGeom>
        </p:spPr>
      </p:pic>
      <p:pic>
        <p:nvPicPr>
          <p:cNvPr id="4" name="Симка" descr="Картинки Из &lt;strong&gt;Фиксиков&lt;/strong&gt; Симка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32" y="1762125"/>
            <a:ext cx="5048250" cy="5048250"/>
          </a:xfrm>
        </p:spPr>
      </p:pic>
      <p:pic>
        <p:nvPicPr>
          <p:cNvPr id="8" name="винт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982675" y="3845039"/>
            <a:ext cx="1613647" cy="1828800"/>
          </a:xfrm>
          <a:prstGeom prst="rect">
            <a:avLst/>
          </a:prstGeom>
        </p:spPr>
      </p:pic>
      <p:pic>
        <p:nvPicPr>
          <p:cNvPr id="9" name="винт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3319693" y="5276999"/>
            <a:ext cx="1613647" cy="1828800"/>
          </a:xfrm>
          <a:prstGeom prst="rect">
            <a:avLst/>
          </a:prstGeom>
        </p:spPr>
      </p:pic>
      <p:pic>
        <p:nvPicPr>
          <p:cNvPr id="11" name="винт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8982993" y="4944794"/>
            <a:ext cx="1613647" cy="1828800"/>
          </a:xfrm>
          <a:prstGeom prst="rect">
            <a:avLst/>
          </a:prstGeom>
        </p:spPr>
      </p:pic>
      <p:pic>
        <p:nvPicPr>
          <p:cNvPr id="14" name="винт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9929895" y="3845038"/>
            <a:ext cx="1613647" cy="1828800"/>
          </a:xfrm>
          <a:prstGeom prst="rect">
            <a:avLst/>
          </a:prstGeom>
        </p:spPr>
      </p:pic>
      <p:sp>
        <p:nvSpPr>
          <p:cNvPr id="16" name="а"/>
          <p:cNvSpPr txBox="1"/>
          <p:nvPr/>
        </p:nvSpPr>
        <p:spPr bwMode="auto">
          <a:xfrm>
            <a:off x="8131437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17" name="о"/>
          <p:cNvSpPr txBox="1"/>
          <p:nvPr/>
        </p:nvSpPr>
        <p:spPr bwMode="auto">
          <a:xfrm>
            <a:off x="11123996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о</a:t>
            </a:r>
          </a:p>
        </p:txBody>
      </p:sp>
      <p:sp>
        <p:nvSpPr>
          <p:cNvPr id="21" name="словарь"/>
          <p:cNvSpPr txBox="1"/>
          <p:nvPr/>
        </p:nvSpPr>
        <p:spPr>
          <a:xfrm>
            <a:off x="5604169" y="502366"/>
            <a:ext cx="3429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5400" spc="100" dirty="0">
                <a:solidFill>
                  <a:schemeClr val="bg1"/>
                </a:solidFill>
                <a:latin typeface="Arial" charset="0"/>
                <a:cs typeface="Arial" charset="0"/>
              </a:rPr>
              <a:t>л . сток</a:t>
            </a:r>
          </a:p>
        </p:txBody>
      </p:sp>
      <p:pic>
        <p:nvPicPr>
          <p:cNvPr id="23" name="винт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46755">
            <a:off x="3218270" y="3540131"/>
            <a:ext cx="2438611" cy="2438611"/>
          </a:xfrm>
          <a:prstGeom prst="rect">
            <a:avLst/>
          </a:prstGeom>
        </p:spPr>
      </p:pic>
      <p:sp>
        <p:nvSpPr>
          <p:cNvPr id="25" name="о проверяемая"/>
          <p:cNvSpPr txBox="1"/>
          <p:nvPr/>
        </p:nvSpPr>
        <p:spPr>
          <a:xfrm>
            <a:off x="6182885" y="502663"/>
            <a:ext cx="693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5400" spc="100" dirty="0">
                <a:solidFill>
                  <a:srgbClr val="FF0000"/>
                </a:solidFill>
                <a:latin typeface="Arial" charset="0"/>
                <a:cs typeface="Arial" charset="0"/>
              </a:rPr>
              <a:t>и</a:t>
            </a:r>
          </a:p>
        </p:txBody>
      </p:sp>
      <p:sp>
        <p:nvSpPr>
          <p:cNvPr id="26" name="и"/>
          <p:cNvSpPr txBox="1"/>
          <p:nvPr/>
        </p:nvSpPr>
        <p:spPr bwMode="auto">
          <a:xfrm>
            <a:off x="10149406" y="563098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и</a:t>
            </a:r>
          </a:p>
        </p:txBody>
      </p:sp>
      <p:sp>
        <p:nvSpPr>
          <p:cNvPr id="27" name="я"/>
          <p:cNvSpPr txBox="1"/>
          <p:nvPr/>
        </p:nvSpPr>
        <p:spPr bwMode="auto">
          <a:xfrm>
            <a:off x="8078005" y="5798790"/>
            <a:ext cx="357187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я</a:t>
            </a:r>
          </a:p>
        </p:txBody>
      </p:sp>
      <p:sp>
        <p:nvSpPr>
          <p:cNvPr id="28" name="е"/>
          <p:cNvSpPr txBox="1"/>
          <p:nvPr/>
        </p:nvSpPr>
        <p:spPr bwMode="auto">
          <a:xfrm>
            <a:off x="4535867" y="5957403"/>
            <a:ext cx="357188" cy="928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990" y="3724275"/>
            <a:ext cx="2438611" cy="2438611"/>
          </a:xfrm>
          <a:prstGeom prst="rect">
            <a:avLst/>
          </a:prstGeom>
        </p:spPr>
      </p:pic>
      <p:grpSp>
        <p:nvGrpSpPr>
          <p:cNvPr id="32" name="слайд 4"/>
          <p:cNvGrpSpPr/>
          <p:nvPr/>
        </p:nvGrpSpPr>
        <p:grpSpPr>
          <a:xfrm>
            <a:off x="5663140" y="1283981"/>
            <a:ext cx="5949692" cy="923330"/>
            <a:chOff x="7110764" y="1483436"/>
            <a:chExt cx="1485722" cy="923330"/>
          </a:xfrm>
        </p:grpSpPr>
        <p:sp>
          <p:nvSpPr>
            <p:cNvPr id="22" name="слово"/>
            <p:cNvSpPr txBox="1"/>
            <p:nvPr/>
          </p:nvSpPr>
          <p:spPr>
            <a:xfrm>
              <a:off x="7110764" y="1483436"/>
              <a:ext cx="14857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л</a:t>
              </a:r>
              <a:r>
                <a:rPr lang="ru-RU" sz="5400" spc="1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и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ст </a:t>
              </a:r>
              <a:r>
                <a:rPr lang="ru-RU" sz="20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- это проверочное слово!!!</a:t>
              </a:r>
            </a:p>
          </p:txBody>
        </p:sp>
        <p:cxnSp>
          <p:nvCxnSpPr>
            <p:cNvPr id="31" name="ударение"/>
            <p:cNvCxnSpPr/>
            <p:nvPr/>
          </p:nvCxnSpPr>
          <p:spPr>
            <a:xfrm flipH="1">
              <a:off x="7307719" y="1550543"/>
              <a:ext cx="31511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666" y="546862"/>
            <a:ext cx="140220" cy="146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38781" y="3967650"/>
            <a:ext cx="2438611" cy="2438611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0882859" y="314793"/>
            <a:ext cx="1071776" cy="494676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0.08495 L -0.01446 -0.01667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ящик" descr="Набор &lt;strong&gt;инструментов&lt;/strong&gt; &lt;strong&gt;для&lt;/strong&gt; демонтажа/монтажа &lt;strong&gt;коробки&lt;/strong&gt; передач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3" y="2680698"/>
            <a:ext cx="4074766" cy="3958786"/>
          </a:xfrm>
          <a:prstGeom prst="rect">
            <a:avLst/>
          </a:prstGeom>
        </p:spPr>
      </p:pic>
      <p:sp>
        <p:nvSpPr>
          <p:cNvPr id="6" name="глаз симки"/>
          <p:cNvSpPr/>
          <p:nvPr/>
        </p:nvSpPr>
        <p:spPr>
          <a:xfrm>
            <a:off x="1778793" y="3467100"/>
            <a:ext cx="60960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винт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862953" y="5110897"/>
            <a:ext cx="1613647" cy="1828800"/>
          </a:xfrm>
          <a:prstGeom prst="rect">
            <a:avLst/>
          </a:prstGeom>
        </p:spPr>
      </p:pic>
      <p:pic>
        <p:nvPicPr>
          <p:cNvPr id="4" name="Симка" descr="Картинки Из &lt;strong&gt;Фиксиков&lt;/strong&gt; Симка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32" y="1762125"/>
            <a:ext cx="5048250" cy="5048250"/>
          </a:xfrm>
        </p:spPr>
      </p:pic>
      <p:pic>
        <p:nvPicPr>
          <p:cNvPr id="8" name="винт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982675" y="3845039"/>
            <a:ext cx="1613647" cy="1828800"/>
          </a:xfrm>
          <a:prstGeom prst="rect">
            <a:avLst/>
          </a:prstGeom>
        </p:spPr>
      </p:pic>
      <p:pic>
        <p:nvPicPr>
          <p:cNvPr id="9" name="винт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3319693" y="5276999"/>
            <a:ext cx="1613647" cy="1828800"/>
          </a:xfrm>
          <a:prstGeom prst="rect">
            <a:avLst/>
          </a:prstGeom>
        </p:spPr>
      </p:pic>
      <p:pic>
        <p:nvPicPr>
          <p:cNvPr id="11" name="винт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8982993" y="4944794"/>
            <a:ext cx="1613647" cy="1828800"/>
          </a:xfrm>
          <a:prstGeom prst="rect">
            <a:avLst/>
          </a:prstGeom>
        </p:spPr>
      </p:pic>
      <p:pic>
        <p:nvPicPr>
          <p:cNvPr id="14" name="винт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9929895" y="3845038"/>
            <a:ext cx="1613647" cy="1828800"/>
          </a:xfrm>
          <a:prstGeom prst="rect">
            <a:avLst/>
          </a:prstGeom>
        </p:spPr>
      </p:pic>
      <p:sp>
        <p:nvSpPr>
          <p:cNvPr id="16" name="а"/>
          <p:cNvSpPr txBox="1"/>
          <p:nvPr/>
        </p:nvSpPr>
        <p:spPr bwMode="auto">
          <a:xfrm>
            <a:off x="8131437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17" name="о"/>
          <p:cNvSpPr txBox="1"/>
          <p:nvPr/>
        </p:nvSpPr>
        <p:spPr bwMode="auto">
          <a:xfrm>
            <a:off x="11123996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о</a:t>
            </a:r>
          </a:p>
        </p:txBody>
      </p:sp>
      <p:sp>
        <p:nvSpPr>
          <p:cNvPr id="21" name="словарь"/>
          <p:cNvSpPr txBox="1"/>
          <p:nvPr/>
        </p:nvSpPr>
        <p:spPr>
          <a:xfrm>
            <a:off x="5604169" y="502366"/>
            <a:ext cx="3429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5400" spc="100" dirty="0">
                <a:solidFill>
                  <a:schemeClr val="bg1"/>
                </a:solidFill>
                <a:latin typeface="Arial" charset="0"/>
                <a:cs typeface="Arial" charset="0"/>
              </a:rPr>
              <a:t>л . сник</a:t>
            </a:r>
          </a:p>
        </p:txBody>
      </p:sp>
      <p:pic>
        <p:nvPicPr>
          <p:cNvPr id="23" name="винт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46755">
            <a:off x="3218270" y="3540131"/>
            <a:ext cx="2438611" cy="2438611"/>
          </a:xfrm>
          <a:prstGeom prst="rect">
            <a:avLst/>
          </a:prstGeom>
        </p:spPr>
      </p:pic>
      <p:sp>
        <p:nvSpPr>
          <p:cNvPr id="25" name="о проверяемая"/>
          <p:cNvSpPr txBox="1"/>
          <p:nvPr/>
        </p:nvSpPr>
        <p:spPr>
          <a:xfrm>
            <a:off x="6182885" y="502663"/>
            <a:ext cx="693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5400" spc="100" dirty="0">
                <a:solidFill>
                  <a:srgbClr val="FF0000"/>
                </a:solidFill>
                <a:latin typeface="Arial" charset="0"/>
                <a:cs typeface="Arial" charset="0"/>
              </a:rPr>
              <a:t>е</a:t>
            </a:r>
          </a:p>
        </p:txBody>
      </p:sp>
      <p:sp>
        <p:nvSpPr>
          <p:cNvPr id="26" name="и"/>
          <p:cNvSpPr txBox="1"/>
          <p:nvPr/>
        </p:nvSpPr>
        <p:spPr bwMode="auto">
          <a:xfrm>
            <a:off x="10149406" y="563098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и</a:t>
            </a:r>
          </a:p>
        </p:txBody>
      </p:sp>
      <p:sp>
        <p:nvSpPr>
          <p:cNvPr id="27" name="я"/>
          <p:cNvSpPr txBox="1"/>
          <p:nvPr/>
        </p:nvSpPr>
        <p:spPr bwMode="auto">
          <a:xfrm>
            <a:off x="8078005" y="5798790"/>
            <a:ext cx="357187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я</a:t>
            </a:r>
          </a:p>
        </p:txBody>
      </p:sp>
      <p:sp>
        <p:nvSpPr>
          <p:cNvPr id="28" name="е"/>
          <p:cNvSpPr txBox="1"/>
          <p:nvPr/>
        </p:nvSpPr>
        <p:spPr bwMode="auto">
          <a:xfrm>
            <a:off x="4535867" y="5957403"/>
            <a:ext cx="357188" cy="928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990" y="3724275"/>
            <a:ext cx="2438611" cy="2438611"/>
          </a:xfrm>
          <a:prstGeom prst="rect">
            <a:avLst/>
          </a:prstGeom>
        </p:spPr>
      </p:pic>
      <p:grpSp>
        <p:nvGrpSpPr>
          <p:cNvPr id="32" name="слайд 4"/>
          <p:cNvGrpSpPr/>
          <p:nvPr/>
        </p:nvGrpSpPr>
        <p:grpSpPr>
          <a:xfrm>
            <a:off x="5663140" y="1283981"/>
            <a:ext cx="5949692" cy="923330"/>
            <a:chOff x="7110764" y="1483436"/>
            <a:chExt cx="1485722" cy="923330"/>
          </a:xfrm>
        </p:grpSpPr>
        <p:sp>
          <p:nvSpPr>
            <p:cNvPr id="22" name="слово"/>
            <p:cNvSpPr txBox="1"/>
            <p:nvPr/>
          </p:nvSpPr>
          <p:spPr>
            <a:xfrm>
              <a:off x="7110764" y="1483436"/>
              <a:ext cx="14857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л</a:t>
              </a:r>
              <a:r>
                <a:rPr lang="ru-RU" sz="5400" spc="1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е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с </a:t>
              </a:r>
              <a:r>
                <a:rPr lang="ru-RU" sz="20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- это проверочное слово!!!</a:t>
              </a:r>
            </a:p>
          </p:txBody>
        </p:sp>
        <p:cxnSp>
          <p:nvCxnSpPr>
            <p:cNvPr id="31" name="ударение"/>
            <p:cNvCxnSpPr/>
            <p:nvPr/>
          </p:nvCxnSpPr>
          <p:spPr>
            <a:xfrm flipH="1">
              <a:off x="7307719" y="1550543"/>
              <a:ext cx="31511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9666" y="546862"/>
            <a:ext cx="140220" cy="146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38781" y="3967650"/>
            <a:ext cx="2438611" cy="2438611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0882859" y="314793"/>
            <a:ext cx="1071776" cy="494676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44649" y="3616143"/>
            <a:ext cx="24386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5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23889 L -0.0625 0.23889 C -0.05729 0.19629 -0.06237 0.22801 -0.05625 0.20278 C -0.05573 0.2 -0.0556 0.19699 -0.05468 0.19444 C -0.05286 0.18842 -0.04974 0.18403 -0.04843 0.17778 C -0.04479 0.15787 -0.04817 0.16435 -0.04062 0.15555 C -0.03906 0.15092 -0.03724 0.14653 -0.03593 0.14166 C -0.03515 0.13796 -0.03567 0.13356 -0.03437 0.13055 C -0.03333 0.12778 -0.03125 0.12685 -0.02968 0.125 C -0.02864 0.12222 -0.02812 0.11852 -0.02656 0.11666 C -0.02487 0.11435 -0.02239 0.11528 -0.02031 0.11389 C -0.01862 0.1125 -0.01718 0.11018 -0.01562 0.10833 C -0.01107 0.0919 -0.01328 0.10092 -0.00937 0.08055 L -0.00781 0.07222 L -0.00625 0.06389 C -0.00468 0.01203 -0.00468 0.03055 -0.00468 0.00833 L -4.79167E-6 4.81481E-6 " pathEditMode="relative" ptsTypes="AAAAAAAAAAAAAAA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ящик" descr="Набор &lt;strong&gt;инструментов&lt;/strong&gt; &lt;strong&gt;для&lt;/strong&gt; демонтажа/монтажа &lt;strong&gt;коробки&lt;/strong&gt; передач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3" y="2680698"/>
            <a:ext cx="4074766" cy="3958786"/>
          </a:xfrm>
          <a:prstGeom prst="rect">
            <a:avLst/>
          </a:prstGeom>
        </p:spPr>
      </p:pic>
      <p:sp>
        <p:nvSpPr>
          <p:cNvPr id="6" name="глаз симки"/>
          <p:cNvSpPr/>
          <p:nvPr/>
        </p:nvSpPr>
        <p:spPr>
          <a:xfrm>
            <a:off x="1778793" y="3467100"/>
            <a:ext cx="60960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винт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862953" y="5110897"/>
            <a:ext cx="1613647" cy="1828800"/>
          </a:xfrm>
          <a:prstGeom prst="rect">
            <a:avLst/>
          </a:prstGeom>
        </p:spPr>
      </p:pic>
      <p:pic>
        <p:nvPicPr>
          <p:cNvPr id="4" name="Симка" descr="Картинки Из &lt;strong&gt;Фиксиков&lt;/strong&gt; Симка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32" y="1762125"/>
            <a:ext cx="5048250" cy="5048250"/>
          </a:xfrm>
        </p:spPr>
      </p:pic>
      <p:pic>
        <p:nvPicPr>
          <p:cNvPr id="8" name="винт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982675" y="3845039"/>
            <a:ext cx="1613647" cy="1828800"/>
          </a:xfrm>
          <a:prstGeom prst="rect">
            <a:avLst/>
          </a:prstGeom>
        </p:spPr>
      </p:pic>
      <p:pic>
        <p:nvPicPr>
          <p:cNvPr id="9" name="винт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3319693" y="5276999"/>
            <a:ext cx="1613647" cy="1828800"/>
          </a:xfrm>
          <a:prstGeom prst="rect">
            <a:avLst/>
          </a:prstGeom>
        </p:spPr>
      </p:pic>
      <p:pic>
        <p:nvPicPr>
          <p:cNvPr id="11" name="винт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8982993" y="4944794"/>
            <a:ext cx="1613647" cy="1828800"/>
          </a:xfrm>
          <a:prstGeom prst="rect">
            <a:avLst/>
          </a:prstGeom>
        </p:spPr>
      </p:pic>
      <p:pic>
        <p:nvPicPr>
          <p:cNvPr id="14" name="винт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9929895" y="3845038"/>
            <a:ext cx="1613647" cy="1828800"/>
          </a:xfrm>
          <a:prstGeom prst="rect">
            <a:avLst/>
          </a:prstGeom>
        </p:spPr>
      </p:pic>
      <p:sp>
        <p:nvSpPr>
          <p:cNvPr id="16" name="а"/>
          <p:cNvSpPr txBox="1"/>
          <p:nvPr/>
        </p:nvSpPr>
        <p:spPr bwMode="auto">
          <a:xfrm>
            <a:off x="8131437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17" name="о"/>
          <p:cNvSpPr txBox="1"/>
          <p:nvPr/>
        </p:nvSpPr>
        <p:spPr bwMode="auto">
          <a:xfrm>
            <a:off x="11123996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о</a:t>
            </a:r>
          </a:p>
        </p:txBody>
      </p:sp>
      <p:pic>
        <p:nvPicPr>
          <p:cNvPr id="23" name="винт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46755">
            <a:off x="3218270" y="3540131"/>
            <a:ext cx="2438611" cy="2438611"/>
          </a:xfrm>
          <a:prstGeom prst="rect">
            <a:avLst/>
          </a:prstGeom>
        </p:spPr>
      </p:pic>
      <p:sp>
        <p:nvSpPr>
          <p:cNvPr id="26" name="и"/>
          <p:cNvSpPr txBox="1"/>
          <p:nvPr/>
        </p:nvSpPr>
        <p:spPr bwMode="auto">
          <a:xfrm>
            <a:off x="10149406" y="563098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и</a:t>
            </a:r>
          </a:p>
        </p:txBody>
      </p:sp>
      <p:sp>
        <p:nvSpPr>
          <p:cNvPr id="27" name="я"/>
          <p:cNvSpPr txBox="1"/>
          <p:nvPr/>
        </p:nvSpPr>
        <p:spPr bwMode="auto">
          <a:xfrm>
            <a:off x="8078005" y="5798790"/>
            <a:ext cx="357187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я</a:t>
            </a:r>
          </a:p>
        </p:txBody>
      </p:sp>
      <p:sp>
        <p:nvSpPr>
          <p:cNvPr id="28" name="е"/>
          <p:cNvSpPr txBox="1"/>
          <p:nvPr/>
        </p:nvSpPr>
        <p:spPr bwMode="auto">
          <a:xfrm>
            <a:off x="4535867" y="5957403"/>
            <a:ext cx="357188" cy="928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990" y="3724275"/>
            <a:ext cx="2438611" cy="2438611"/>
          </a:xfrm>
          <a:prstGeom prst="rect">
            <a:avLst/>
          </a:prstGeom>
        </p:spPr>
      </p:pic>
      <p:grpSp>
        <p:nvGrpSpPr>
          <p:cNvPr id="32" name="слайд 4"/>
          <p:cNvGrpSpPr/>
          <p:nvPr/>
        </p:nvGrpSpPr>
        <p:grpSpPr>
          <a:xfrm>
            <a:off x="5663140" y="1283981"/>
            <a:ext cx="5949692" cy="923330"/>
            <a:chOff x="7110764" y="1483436"/>
            <a:chExt cx="1485722" cy="923330"/>
          </a:xfrm>
        </p:grpSpPr>
        <p:sp>
          <p:nvSpPr>
            <p:cNvPr id="22" name="слово"/>
            <p:cNvSpPr txBox="1"/>
            <p:nvPr/>
          </p:nvSpPr>
          <p:spPr>
            <a:xfrm>
              <a:off x="7110764" y="1483436"/>
              <a:ext cx="14857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з</a:t>
              </a:r>
              <a:r>
                <a:rPr lang="ru-RU" sz="5400" spc="1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е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мли </a:t>
              </a:r>
              <a:r>
                <a:rPr lang="ru-RU" sz="20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- это проверочное слово!!!</a:t>
              </a:r>
            </a:p>
          </p:txBody>
        </p:sp>
        <p:cxnSp>
          <p:nvCxnSpPr>
            <p:cNvPr id="31" name="ударение"/>
            <p:cNvCxnSpPr/>
            <p:nvPr/>
          </p:nvCxnSpPr>
          <p:spPr>
            <a:xfrm flipH="1">
              <a:off x="7274833" y="1567302"/>
              <a:ext cx="31511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8781" y="3967650"/>
            <a:ext cx="2438611" cy="2438611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0882859" y="314793"/>
            <a:ext cx="1071776" cy="494676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4649" y="3616143"/>
            <a:ext cx="2438611" cy="243861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600934" y="498195"/>
            <a:ext cx="3429000" cy="923925"/>
            <a:chOff x="5600934" y="498195"/>
            <a:chExt cx="3429000" cy="923925"/>
          </a:xfrm>
        </p:grpSpPr>
        <p:sp>
          <p:nvSpPr>
            <p:cNvPr id="21" name="словарь"/>
            <p:cNvSpPr txBox="1"/>
            <p:nvPr/>
          </p:nvSpPr>
          <p:spPr>
            <a:xfrm>
              <a:off x="5600934" y="498195"/>
              <a:ext cx="34290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з . мля</a:t>
              </a:r>
            </a:p>
          </p:txBody>
        </p:sp>
        <p:cxnSp>
          <p:nvCxnSpPr>
            <p:cNvPr id="30" name="ударение"/>
            <p:cNvCxnSpPr/>
            <p:nvPr/>
          </p:nvCxnSpPr>
          <p:spPr>
            <a:xfrm flipH="1">
              <a:off x="7791377" y="620021"/>
              <a:ext cx="126188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5" name="о проверяемая"/>
          <p:cNvSpPr txBox="1"/>
          <p:nvPr/>
        </p:nvSpPr>
        <p:spPr>
          <a:xfrm>
            <a:off x="6036619" y="499094"/>
            <a:ext cx="693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5400" spc="100" dirty="0">
                <a:solidFill>
                  <a:srgbClr val="FF0000"/>
                </a:solidFill>
                <a:latin typeface="Arial" charset="0"/>
                <a:cs typeface="Arial" charset="0"/>
              </a:rPr>
              <a:t>е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0000" y="3066944"/>
            <a:ext cx="24386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1 0.27338 L 0.00821 0.27361 C 0.00782 0.2662 0.00755 0.2588 0.00716 0.25208 C 0.0069 0.24954 0.00664 0.24815 0.00651 0.24583 C 0.00625 0.24282 0.00625 0.24005 0.00612 0.23727 C 0.00599 0.23472 0.0056 0.2331 0.00547 0.23102 C 0.00521 0.22801 0.00495 0.22523 0.00482 0.22245 C 0.00469 0.21528 0.00508 0.20671 0.00443 0.20116 C 0.00404 0.19815 0.00104 0.20671 0.00078 0.20764 C 0.00039 0.21042 0.00026 0.21481 -0.00026 0.2162 C -0.00065 0.2169 -0.00117 0.21435 -0.0013 0.21181 C -0.00169 0.19792 -0.00156 0.18356 -0.00156 0.16944 C -0.0013 0.01181 -0.0013 0.06782 -0.0013 0.00208 L -0.0013 1.11022E-16 " pathEditMode="relative" rAng="0" ptsTypes="AAAAAAAAAAAA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ящик" descr="Набор &lt;strong&gt;инструментов&lt;/strong&gt; &lt;strong&gt;для&lt;/strong&gt; демонтажа/монтажа &lt;strong&gt;коробки&lt;/strong&gt; передач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3" y="2680698"/>
            <a:ext cx="4074766" cy="3958786"/>
          </a:xfrm>
          <a:prstGeom prst="rect">
            <a:avLst/>
          </a:prstGeom>
        </p:spPr>
      </p:pic>
      <p:sp>
        <p:nvSpPr>
          <p:cNvPr id="6" name="глаз симки"/>
          <p:cNvSpPr/>
          <p:nvPr/>
        </p:nvSpPr>
        <p:spPr>
          <a:xfrm>
            <a:off x="1778793" y="3467100"/>
            <a:ext cx="60960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винт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862953" y="5110897"/>
            <a:ext cx="1613647" cy="1828800"/>
          </a:xfrm>
          <a:prstGeom prst="rect">
            <a:avLst/>
          </a:prstGeom>
        </p:spPr>
      </p:pic>
      <p:pic>
        <p:nvPicPr>
          <p:cNvPr id="4" name="Симка" descr="Картинки Из &lt;strong&gt;Фиксиков&lt;/strong&gt; Симка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32" y="1762125"/>
            <a:ext cx="5048250" cy="5048250"/>
          </a:xfrm>
        </p:spPr>
      </p:pic>
      <p:pic>
        <p:nvPicPr>
          <p:cNvPr id="8" name="винт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6982675" y="3845039"/>
            <a:ext cx="1613647" cy="1828800"/>
          </a:xfrm>
          <a:prstGeom prst="rect">
            <a:avLst/>
          </a:prstGeom>
        </p:spPr>
      </p:pic>
      <p:pic>
        <p:nvPicPr>
          <p:cNvPr id="9" name="винт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3319693" y="5276999"/>
            <a:ext cx="1613647" cy="1828800"/>
          </a:xfrm>
          <a:prstGeom prst="rect">
            <a:avLst/>
          </a:prstGeom>
        </p:spPr>
      </p:pic>
      <p:pic>
        <p:nvPicPr>
          <p:cNvPr id="11" name="винт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8982993" y="4944794"/>
            <a:ext cx="1613647" cy="1828800"/>
          </a:xfrm>
          <a:prstGeom prst="rect">
            <a:avLst/>
          </a:prstGeom>
        </p:spPr>
      </p:pic>
      <p:pic>
        <p:nvPicPr>
          <p:cNvPr id="14" name="винт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9687" r="48438" b="43750"/>
          <a:stretch/>
        </p:blipFill>
        <p:spPr>
          <a:xfrm rot="18858615">
            <a:off x="9929895" y="3845038"/>
            <a:ext cx="1613647" cy="1828800"/>
          </a:xfrm>
          <a:prstGeom prst="rect">
            <a:avLst/>
          </a:prstGeom>
        </p:spPr>
      </p:pic>
      <p:sp>
        <p:nvSpPr>
          <p:cNvPr id="16" name="а"/>
          <p:cNvSpPr txBox="1"/>
          <p:nvPr/>
        </p:nvSpPr>
        <p:spPr bwMode="auto">
          <a:xfrm>
            <a:off x="8131437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17" name="о"/>
          <p:cNvSpPr txBox="1"/>
          <p:nvPr/>
        </p:nvSpPr>
        <p:spPr bwMode="auto">
          <a:xfrm>
            <a:off x="11123996" y="451097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о</a:t>
            </a:r>
          </a:p>
        </p:txBody>
      </p:sp>
      <p:pic>
        <p:nvPicPr>
          <p:cNvPr id="23" name="винт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46755">
            <a:off x="3218270" y="3540131"/>
            <a:ext cx="2438611" cy="2438611"/>
          </a:xfrm>
          <a:prstGeom prst="rect">
            <a:avLst/>
          </a:prstGeom>
        </p:spPr>
      </p:pic>
      <p:sp>
        <p:nvSpPr>
          <p:cNvPr id="26" name="и"/>
          <p:cNvSpPr txBox="1"/>
          <p:nvPr/>
        </p:nvSpPr>
        <p:spPr bwMode="auto">
          <a:xfrm>
            <a:off x="10149406" y="5630980"/>
            <a:ext cx="357188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и</a:t>
            </a:r>
          </a:p>
        </p:txBody>
      </p:sp>
      <p:sp>
        <p:nvSpPr>
          <p:cNvPr id="27" name="я"/>
          <p:cNvSpPr txBox="1"/>
          <p:nvPr/>
        </p:nvSpPr>
        <p:spPr bwMode="auto">
          <a:xfrm>
            <a:off x="8078005" y="5798790"/>
            <a:ext cx="357187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я</a:t>
            </a:r>
          </a:p>
        </p:txBody>
      </p:sp>
      <p:sp>
        <p:nvSpPr>
          <p:cNvPr id="28" name="е"/>
          <p:cNvSpPr txBox="1"/>
          <p:nvPr/>
        </p:nvSpPr>
        <p:spPr bwMode="auto">
          <a:xfrm>
            <a:off x="4535867" y="5957403"/>
            <a:ext cx="357188" cy="928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990" y="3724275"/>
            <a:ext cx="2438611" cy="2438611"/>
          </a:xfrm>
          <a:prstGeom prst="rect">
            <a:avLst/>
          </a:prstGeom>
        </p:spPr>
      </p:pic>
      <p:grpSp>
        <p:nvGrpSpPr>
          <p:cNvPr id="32" name="слайд 4"/>
          <p:cNvGrpSpPr/>
          <p:nvPr/>
        </p:nvGrpSpPr>
        <p:grpSpPr>
          <a:xfrm>
            <a:off x="5663140" y="1283981"/>
            <a:ext cx="5949692" cy="923330"/>
            <a:chOff x="7110764" y="1483436"/>
            <a:chExt cx="1485722" cy="923330"/>
          </a:xfrm>
        </p:grpSpPr>
        <p:sp>
          <p:nvSpPr>
            <p:cNvPr id="22" name="слово"/>
            <p:cNvSpPr txBox="1"/>
            <p:nvPr/>
          </p:nvSpPr>
          <p:spPr>
            <a:xfrm>
              <a:off x="7110764" y="1483436"/>
              <a:ext cx="14857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вр</a:t>
              </a:r>
              <a:r>
                <a:rPr lang="ru-RU" sz="5400" spc="1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а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ч </a:t>
              </a:r>
              <a:r>
                <a:rPr lang="ru-RU" sz="20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- это проверочное слово!!!</a:t>
              </a:r>
            </a:p>
          </p:txBody>
        </p:sp>
        <p:cxnSp>
          <p:nvCxnSpPr>
            <p:cNvPr id="31" name="ударение"/>
            <p:cNvCxnSpPr/>
            <p:nvPr/>
          </p:nvCxnSpPr>
          <p:spPr>
            <a:xfrm flipH="1">
              <a:off x="7392905" y="1616584"/>
              <a:ext cx="31511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8781" y="3967650"/>
            <a:ext cx="2438611" cy="2438611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0882859" y="314793"/>
            <a:ext cx="1071776" cy="494676"/>
          </a:xfrm>
          <a:prstGeom prst="actionButtonForwardNex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4649" y="3616143"/>
            <a:ext cx="2438611" cy="243861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600934" y="498195"/>
            <a:ext cx="3429000" cy="923925"/>
            <a:chOff x="5600934" y="498195"/>
            <a:chExt cx="3429000" cy="923925"/>
          </a:xfrm>
        </p:grpSpPr>
        <p:sp>
          <p:nvSpPr>
            <p:cNvPr id="21" name="словарь"/>
            <p:cNvSpPr txBox="1"/>
            <p:nvPr/>
          </p:nvSpPr>
          <p:spPr>
            <a:xfrm>
              <a:off x="5600934" y="498195"/>
              <a:ext cx="34290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5400" spc="100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вр</a:t>
              </a:r>
              <a:r>
                <a:rPr lang="ru-RU" sz="5400" spc="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. </a:t>
              </a:r>
              <a:r>
                <a:rPr lang="ru-RU" sz="5400" spc="100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чи</a:t>
              </a:r>
              <a:endParaRPr lang="ru-RU" sz="5400" spc="100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0" name="ударение"/>
            <p:cNvCxnSpPr/>
            <p:nvPr/>
          </p:nvCxnSpPr>
          <p:spPr>
            <a:xfrm flipH="1">
              <a:off x="7669776" y="579384"/>
              <a:ext cx="126188" cy="132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5" name="о проверяемая"/>
          <p:cNvSpPr txBox="1"/>
          <p:nvPr/>
        </p:nvSpPr>
        <p:spPr>
          <a:xfrm>
            <a:off x="6446355" y="498790"/>
            <a:ext cx="693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5400" spc="100" dirty="0">
                <a:solidFill>
                  <a:srgbClr val="FF0000"/>
                </a:solidFill>
                <a:latin typeface="Arial" charset="0"/>
                <a:cs typeface="Arial" charset="0"/>
              </a:rPr>
              <a:t>а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0000" y="3066944"/>
            <a:ext cx="2438611" cy="243861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0418" y="4090953"/>
            <a:ext cx="24386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94 -0.05857 L 0.26094 -0.05857 C 0.25729 -0.0632 0.25391 -0.06876 0.25 -0.07246 C 0.23946 -0.08265 0.22175 -0.0801 0.2125 -0.08079 C 0.18594 -0.08681 0.20873 -0.08357 0.1625 -0.07524 C 0.15417 -0.07385 0.14584 -0.07339 0.1375 -0.07246 C 0.13594 -0.07061 0.13464 -0.0676 0.13282 -0.06691 C 0.10951 -0.0588 0.07123 -0.05973 0.05157 -0.05857 C 0.04258 -0.05348 0.03946 -0.05116 0.02969 -0.04746 C 0.02539 -0.04607 0.01589 -0.04329 0.0125 -0.03913 C 0.00599 -0.03149 0.00912 -0.03612 0.00313 -0.02524 C -0.00052 -0.00603 4.16667E-7 -0.01459 4.16667E-7 -0.00024 L 4.16667E-7 -0.00024 " pathEditMode="relative" ptsTypes="AAAAAAAAAAA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10076</TotalTime>
  <Words>429</Words>
  <Application>Microsoft Office PowerPoint</Application>
  <PresentationFormat>Широкоэкранный</PresentationFormat>
  <Paragraphs>138</Paragraphs>
  <Slides>20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Тренажёр по русскому языку для учащихся 2 класса</vt:lpstr>
      <vt:lpstr>Презентация PowerPoint</vt:lpstr>
      <vt:lpstr>ЗАПОМНИ: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Тренажёр по русскому языку для учащихся 2 класса</dc:title>
  <dc:creator>Елена</dc:creator>
  <cp:lastModifiedBy>Елена Некипелова</cp:lastModifiedBy>
  <cp:revision>55</cp:revision>
  <dcterms:created xsi:type="dcterms:W3CDTF">2021-12-03T08:44:01Z</dcterms:created>
  <dcterms:modified xsi:type="dcterms:W3CDTF">2021-12-13T08:29:47Z</dcterms:modified>
</cp:coreProperties>
</file>