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5143500" type="screen16x9"/>
  <p:notesSz cx="6858000" cy="9144000"/>
  <p:embeddedFontLst>
    <p:embeddedFont>
      <p:font typeface="Arial Black" pitchFamily="34" charset="0"/>
      <p:bold r:id="rId26"/>
    </p:embeddedFont>
    <p:embeddedFont>
      <p:font typeface="Raleway" charset="-52"/>
      <p:regular r:id="rId27"/>
      <p:bold r:id="rId28"/>
      <p:italic r:id="rId29"/>
      <p:boldItalic r:id="rId30"/>
    </p:embeddedFont>
    <p:embeddedFont>
      <p:font typeface="Nunito" charset="-52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Lato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66B184-8C50-4FD2-B84D-EB82095FFDC1}">
  <a:tblStyle styleId="{F666B184-8C50-4FD2-B84D-EB82095FF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9343c3c05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9343c3c05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9343c3c05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9343c3c05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9343c3c05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9343c3c05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9343c3c05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9343c3c05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9343c3c05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9343c3c05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9343c3c05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c9343c3c05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9343c3c05_0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9343c3c05_0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9343c3c05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9343c3c05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9343c3c05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9343c3c05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9343c3c05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9343c3c05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9343c3c05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9343c3c05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9343c3c05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9343c3c05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9343c3c05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9343c3c05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9343c3c05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9343c3c05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9343c3c05_0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9343c3c05_0_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9343c3c05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9343c3c05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9343c3c05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9343c3c05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9343c3c05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9343c3c05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9343c3c05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9343c3c05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9343c3c05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9343c3c05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&#1092;&#1080;&#1085;.&#1075;&#1088;&#1072;&#1084;&#1086;&#1090;&#1085;&#1086;&#1089;&#1090;&#1100;\&#1047;&#1086;&#1083;&#1091;&#1096;&#1082;&#1072;_-_&#1057;&#1084;&#1077;&#1096;&#1072;&#1088;&#1080;&#1082;&#1080;_2D._&#1040;&#1079;&#1073;&#1091;&#1082;&#1072;_&#1092;&#1080;&#1085;&#1072;&#1085;&#1089;&#1086;&#1074;&#1086;&#1081;_&#1075;&#1088;&#1072;&#1084;&#1086;&#1090;&#1085;&#1086;&#1089;&#1090;&#1080;.mp4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24069" y="1544105"/>
            <a:ext cx="8084661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180" dirty="0">
                <a:latin typeface="Arial Black" panose="020B0A04020102020204" pitchFamily="34" charset="0"/>
                <a:ea typeface="Raleway"/>
                <a:cs typeface="Arial" panose="020B0604020202020204" pitchFamily="34" charset="0"/>
                <a:sym typeface="Raleway"/>
              </a:rPr>
              <a:t>Квиз-игра по финансовой грамотности </a:t>
            </a:r>
            <a:r>
              <a:rPr lang="ru" sz="4180" dirty="0" smtClean="0">
                <a:latin typeface="Arial Black" panose="020B0A040201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ru" sz="4180" dirty="0" smtClean="0">
                <a:latin typeface="Arial Black" panose="020B0A040201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" sz="4180" dirty="0" smtClean="0">
                <a:latin typeface="Arial Black" panose="020B0A04020102020204" pitchFamily="34" charset="0"/>
                <a:ea typeface="Raleway"/>
                <a:cs typeface="Arial" panose="020B0604020202020204" pitchFamily="34" charset="0"/>
                <a:sym typeface="Raleway"/>
              </a:rPr>
              <a:t>«Мой бюджет»</a:t>
            </a:r>
            <a:endParaRPr sz="4180" dirty="0">
              <a:latin typeface="Arial Black" panose="020B0A040201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xfrm>
            <a:off x="600975" y="51774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Раунд 3. </a:t>
            </a:r>
            <a:r>
              <a:rPr lang="ru" sz="2800" dirty="0">
                <a:solidFill>
                  <a:schemeClr val="bg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Распределите в два столбика расходы и доходы.</a:t>
            </a:r>
            <a:r>
              <a:rPr lang="ru" sz="2800" b="0" dirty="0">
                <a:solidFill>
                  <a:schemeClr val="bg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endParaRPr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1"/>
          </p:nvPr>
        </p:nvSpPr>
        <p:spPr>
          <a:xfrm>
            <a:off x="3426075" y="1971675"/>
            <a:ext cx="48636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 dirty="0"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Заработная плата, пенсия, продукты, стипендия, квартплата, пособие на детей, налоги, медикаменты, оплата электроэнергии, премия, продажа овощей</a:t>
            </a: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25" y="1919897"/>
            <a:ext cx="2498250" cy="24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олушка_-_Смешарики_2D._Азбука_финансовой_грамотнос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77753" y="238685"/>
            <a:ext cx="3048000" cy="2286000"/>
          </a:xfrm>
          <a:prstGeom prst="rect">
            <a:avLst/>
          </a:prstGeom>
        </p:spPr>
      </p:pic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600875" y="53099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Ответы. Раунд 3. </a:t>
            </a:r>
            <a:r>
              <a:rPr lang="ru" sz="2800" dirty="0">
                <a:solidFill>
                  <a:schemeClr val="bg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Распределите в два столбика расходы и доходы.</a:t>
            </a:r>
            <a:r>
              <a:rPr lang="ru" sz="2800" b="0" dirty="0">
                <a:solidFill>
                  <a:schemeClr val="bg1"/>
                </a:solidFill>
                <a:highlight>
                  <a:srgbClr val="FFFFFF"/>
                </a:highlight>
                <a:latin typeface="Arial Black" panose="020B0A04020102020204" pitchFamily="34" charset="0"/>
              </a:rPr>
              <a:t> </a:t>
            </a:r>
            <a:endParaRPr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03" name="Google Shape;203;p23"/>
          <p:cNvGraphicFramePr/>
          <p:nvPr>
            <p:extLst>
              <p:ext uri="{D42A27DB-BD31-4B8C-83A1-F6EECF244321}">
                <p14:modId xmlns="" xmlns:p14="http://schemas.microsoft.com/office/powerpoint/2010/main" val="186810320"/>
              </p:ext>
            </p:extLst>
          </p:nvPr>
        </p:nvGraphicFramePr>
        <p:xfrm>
          <a:off x="825725" y="2383625"/>
          <a:ext cx="7239000" cy="14629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19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solidFill>
                            <a:schemeClr val="bg2"/>
                          </a:solidFill>
                          <a:sym typeface="Raleway"/>
                        </a:rPr>
                        <a:t>Доходы</a:t>
                      </a:r>
                      <a:endParaRPr sz="18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solidFill>
                            <a:schemeClr val="bg2"/>
                          </a:solidFill>
                          <a:sym typeface="Raleway"/>
                        </a:rPr>
                        <a:t>Расходы</a:t>
                      </a:r>
                      <a:endParaRPr sz="180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solidFill>
                            <a:schemeClr val="bg2"/>
                          </a:solidFill>
                          <a:sym typeface="Raleway"/>
                        </a:rPr>
                        <a:t>Заработная плата, пенсия, стипендия, пособие на детей, премия, продажа овощей</a:t>
                      </a:r>
                      <a:endParaRPr sz="18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solidFill>
                            <a:schemeClr val="bg2"/>
                          </a:solidFill>
                          <a:sym typeface="Raleway"/>
                        </a:rPr>
                        <a:t>Продукты, квартплата, налоги, медикаменты, оплата электроэнергии</a:t>
                      </a:r>
                      <a:endParaRPr sz="18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Raleway"/>
                        <a:cs typeface="Arial" panose="020B0604020202020204" pitchFamily="34" charset="0"/>
                        <a:sym typeface="Ralewa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865533" y="540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4. Житейские истории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351159" y="1750862"/>
            <a:ext cx="4977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На счетчике за электроэнергию стоит число 4541, а показания счетчика в прошлом месяце были 4431. Сколько в этом месяце израсходовано киловатт энергии?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Сколько денег необходимо заплатить?(1 кВт/ч = 4рубля.) </a:t>
            </a: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493026" y="1391479"/>
            <a:ext cx="3041374" cy="3008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65532" y="461287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4. Житейские истории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1"/>
          </p:nvPr>
        </p:nvSpPr>
        <p:spPr>
          <a:xfrm>
            <a:off x="4008332" y="1529850"/>
            <a:ext cx="4362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3. На счетчике за водоснабжение стоит число 478, а показания счетчика в прошлом месяце были 468. Сколько в этом месяце израсходовано куб. м воды?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4. Сколько денег необходимо заплатить? (1 куб. м = 8 рублей)</a:t>
            </a: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25" y="1529850"/>
            <a:ext cx="3240827" cy="324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819150" y="643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Ответы. Раунд 4. Житейские истории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4068416" y="1858203"/>
            <a:ext cx="4256433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100 киловатт.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400 рублей.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10 куб. м. воды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80 рублей.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366" y="1597875"/>
            <a:ext cx="2420026" cy="242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7276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5. Блиц-турнир.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734350" y="1760098"/>
            <a:ext cx="47859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1) Из чего складывается бюджет: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а)из заработной платы, пенсии и стипендии;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б)из доходов и расходов;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в)из денег.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50" y="1478897"/>
            <a:ext cx="2984600" cy="29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7276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5. Блиц-турнир.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body" idx="1"/>
          </p:nvPr>
        </p:nvSpPr>
        <p:spPr>
          <a:xfrm>
            <a:off x="643025" y="1758137"/>
            <a:ext cx="4610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2) Как называются деньги, которые получают пожилые люди?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а)ценные бумаги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б)пенсия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в)стипендия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500" y="1427200"/>
            <a:ext cx="3104450" cy="31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727650" y="53040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5. Блиц-турнир.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1"/>
          </p:nvPr>
        </p:nvSpPr>
        <p:spPr>
          <a:xfrm>
            <a:off x="727650" y="1738258"/>
            <a:ext cx="40581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3) Деньги, которые поступают в бюджет семьи это: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а)проценты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б)расходы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в)доходы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001" y="1555758"/>
            <a:ext cx="3885349" cy="29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727650" y="5760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5. Блиц-турнир.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671033" y="1550637"/>
            <a:ext cx="4352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4) Лучшим считается бюджет, в котором: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а)доходы меньше расходов.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б)доходы равны расходам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в)доходы больше расходов .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latin typeface="+mn-lt"/>
              <a:ea typeface="Raleway"/>
              <a:cs typeface="Raleway"/>
              <a:sym typeface="Raleway"/>
            </a:endParaRPr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775225" y="1165000"/>
            <a:ext cx="3959599" cy="33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773575" y="60329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5. Блиц-турнир.</a:t>
            </a:r>
            <a:endParaRPr dirty="0"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773575" y="1855091"/>
            <a:ext cx="4278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5) Деньги, которые тратятся из бюджета это: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а)прибыль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б)расходы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в)доходы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005950" y="1924050"/>
            <a:ext cx="3599825" cy="23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27650" y="37779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1. Графический. Отгадай название валют.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7" y="2040835"/>
            <a:ext cx="2143914" cy="93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962427" y="3655015"/>
            <a:ext cx="2358674" cy="117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453" y="1987826"/>
            <a:ext cx="2046531" cy="99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025" y="3655015"/>
            <a:ext cx="2392222" cy="12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/>
        </p:nvSpPr>
        <p:spPr>
          <a:xfrm>
            <a:off x="546375" y="26478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546375" y="4434150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220375" y="2571750"/>
            <a:ext cx="55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4995350" y="4341975"/>
            <a:ext cx="280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>
            <a:spLocks noGrp="1"/>
          </p:cNvSpPr>
          <p:nvPr>
            <p:ph type="title"/>
          </p:nvPr>
        </p:nvSpPr>
        <p:spPr>
          <a:xfrm>
            <a:off x="802950" y="611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Ответы. Раунд 5. Блиц-турнир.</a:t>
            </a:r>
            <a:endParaRPr dirty="0"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4769602" y="1984934"/>
            <a:ext cx="3125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б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0" y="1616765"/>
            <a:ext cx="3579867" cy="2576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Ситуация 1.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324535"/>
            <a:ext cx="7505700" cy="31141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На день рождения родители Вам подарили банковскую дебетовую карту. Неожиданно на телефон приходит СМС: «Уважаемый клиент! Ваша карта заблокирована, была попытка несанкционированного снятия денег. Для возобновления пользования счетом сообщите по данному телефону ваши персональные данные, а так же номер карты и </a:t>
            </a:r>
            <a:r>
              <a:rPr lang="en-US" dirty="0" smtClean="0"/>
              <a:t>PIN</a:t>
            </a:r>
            <a:r>
              <a:rPr lang="ru-RU" dirty="0" smtClean="0"/>
              <a:t>-код.»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Как следует поступить в данной ситуации?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1026" name="Рисунок 3" descr="Описание: http://yarmama.com/images/35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411" y="2507876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Разработайте рекламу товара.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Товары разложены перед вами: бутылка воды, ручка, пенал, тетрадь, пакет.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59" y="2891118"/>
            <a:ext cx="1943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6036" y="2743201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471" y="2642347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4865" y="2736476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1412" y="283060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>
            <a:spLocks noGrp="1"/>
          </p:cNvSpPr>
          <p:nvPr>
            <p:ph type="body" idx="1"/>
          </p:nvPr>
        </p:nvSpPr>
        <p:spPr>
          <a:xfrm>
            <a:off x="864449" y="4179784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ru" sz="2602" dirty="0">
                <a:solidFill>
                  <a:schemeClr val="bg1"/>
                </a:solidFill>
                <a:latin typeface="Arial Black" panose="020B0A04020102020204" pitchFamily="34" charset="0"/>
                <a:ea typeface="Raleway"/>
                <a:cs typeface="Raleway"/>
                <a:sym typeface="Raleway"/>
              </a:rPr>
              <a:t>Молодцы!</a:t>
            </a:r>
            <a:endParaRPr sz="2602" dirty="0">
              <a:solidFill>
                <a:schemeClr val="bg1"/>
              </a:solidFill>
              <a:latin typeface="Arial Black" panose="020B0A04020102020204" pitchFamily="34" charset="0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2602" dirty="0">
              <a:solidFill>
                <a:schemeClr val="bg1"/>
              </a:solidFill>
              <a:latin typeface="Arial Black" panose="020B0A040201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272" name="Google Shape;272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037" y="459745"/>
            <a:ext cx="4653923" cy="34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838700" y="629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1. Ответы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838700" y="2223200"/>
            <a:ext cx="7688700" cy="23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Доллар</a:t>
            </a:r>
            <a:endParaRPr sz="180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Юань</a:t>
            </a:r>
            <a:endParaRPr sz="180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Йена</a:t>
            </a:r>
            <a:endParaRPr sz="180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Евро</a:t>
            </a:r>
            <a:endParaRPr sz="180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865" y="2363321"/>
            <a:ext cx="2833257" cy="188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294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2. Математический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568710" y="1345788"/>
            <a:ext cx="7756800" cy="30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Посчитайте расходы семьи за месяц.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Питание - 20 000 руб.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Квартплата и коммунальные услуги / свет, газ / - 2500 руб.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Хозяйственно- бытовые нужды - 500 руб.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Прочие нужды / лекарства, театр, кино / - 1000 руб.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Затраты на одежду – 4000 руб.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Транспортные расходы – 2000 руб.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7294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2. Математический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493577" y="1441569"/>
            <a:ext cx="7338600" cy="1971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2.Ситуация в магазине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Мальчик купил тетрадь за 40 рублей, отдал кассиру 100 рублей.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Получил сдачу 50 рублей. Правильно ли ему дали сдачу? Сколько ему должны были дать?</a:t>
            </a: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877" y="2956328"/>
            <a:ext cx="2519774" cy="179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7294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dirty="0">
                <a:latin typeface="Arial Black" panose="020B0A04020102020204" pitchFamily="34" charset="0"/>
              </a:rPr>
              <a:t>Раунд 2. Математический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661481" y="1598650"/>
            <a:ext cx="47265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3. Покупки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Туфли стоят 2500 рублей, тебе дали 5000 рублей. Сколько должны дать сдачи, если ты купишь эту обувь?</a:t>
            </a:r>
            <a:endParaRPr sz="1925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endParaRPr sz="2202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81" y="1598650"/>
            <a:ext cx="31259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7294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2. Математический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661475" y="1782325"/>
            <a:ext cx="42708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4. Доход папы.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Папа работает на заводе. Его зарплата 25000 рублей. Каков будет доход папы за 4 месяца. 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218" y="1265582"/>
            <a:ext cx="3070898" cy="318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7294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Раунд 2. Математический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695400" y="1568199"/>
            <a:ext cx="77568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5.Подсчитать доход семьи.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Доход семьи в марте месяце составляет: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Зарплата папы (строитель) 50.000 рублей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Зарплата мамы (учитель) 40.000 рублей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Пенсия бабушки 13 000 рублей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Стипендия сына 5000 рублей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endParaRPr sz="1800" dirty="0"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083" y="1272641"/>
            <a:ext cx="3251426" cy="325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729450" y="629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Arial Black" panose="020B0A04020102020204" pitchFamily="34" charset="0"/>
              </a:rPr>
              <a:t>Ответы. Раунд 2. Математический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661475" y="1782325"/>
            <a:ext cx="77568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30.000 рублей.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Сдачу дали неправильно, 60 рублей.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2.500 рублей.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100.000 рублей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AutoNum type="arabicPeriod"/>
            </a:pPr>
            <a:r>
              <a:rPr lang="ru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Raleway"/>
                <a:cs typeface="Raleway"/>
                <a:sym typeface="Raleway"/>
              </a:rPr>
              <a:t>108.000 рублей.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1018"/>
              <a:buNone/>
            </a:pPr>
            <a:r>
              <a:rPr lang="ru" sz="1800" dirty="0">
                <a:latin typeface="+mn-lt"/>
                <a:ea typeface="Raleway"/>
                <a:cs typeface="Raleway"/>
                <a:sym typeface="Raleway"/>
              </a:rPr>
              <a:t> </a:t>
            </a:r>
            <a:endParaRPr sz="1800" dirty="0">
              <a:latin typeface="+mn-lt"/>
              <a:ea typeface="Raleway"/>
              <a:cs typeface="Raleway"/>
              <a:sym typeface="Raleway"/>
            </a:endParaRPr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377" y="1165000"/>
            <a:ext cx="3409824" cy="34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637</Words>
  <Application>Microsoft Office PowerPoint</Application>
  <PresentationFormat>Экран (16:9)</PresentationFormat>
  <Paragraphs>109</Paragraphs>
  <Slides>23</Slides>
  <Notes>21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Raleway</vt:lpstr>
      <vt:lpstr>Nunito</vt:lpstr>
      <vt:lpstr>Calibri</vt:lpstr>
      <vt:lpstr>Lato</vt:lpstr>
      <vt:lpstr>Shift</vt:lpstr>
      <vt:lpstr>Квиз-игра по финансовой грамотности  «Мой бюджет»</vt:lpstr>
      <vt:lpstr>Раунд 1. Графический. Отгадай название валют.</vt:lpstr>
      <vt:lpstr>Раунд 1. Ответы</vt:lpstr>
      <vt:lpstr>Раунд 2. Математический</vt:lpstr>
      <vt:lpstr>Раунд 2. Математический</vt:lpstr>
      <vt:lpstr>Раунд 2. Математический</vt:lpstr>
      <vt:lpstr>Раунд 2. Математический</vt:lpstr>
      <vt:lpstr>Раунд 2. Математический</vt:lpstr>
      <vt:lpstr>Ответы. Раунд 2. Математический</vt:lpstr>
      <vt:lpstr>Раунд 3. Распределите в два столбика расходы и доходы. </vt:lpstr>
      <vt:lpstr>Ответы. Раунд 3. Распределите в два столбика расходы и доходы. </vt:lpstr>
      <vt:lpstr>Раунд 4. Житейские истории</vt:lpstr>
      <vt:lpstr>Раунд 4. Житейские истории</vt:lpstr>
      <vt:lpstr>Ответы. Раунд 4. Житейские истории</vt:lpstr>
      <vt:lpstr>Раунд 5. Блиц-турнир.</vt:lpstr>
      <vt:lpstr>Раунд 5. Блиц-турнир.</vt:lpstr>
      <vt:lpstr>Раунд 5. Блиц-турнир.</vt:lpstr>
      <vt:lpstr>Раунд 5. Блиц-турнир.</vt:lpstr>
      <vt:lpstr>Раунд 5. Блиц-турнир. </vt:lpstr>
      <vt:lpstr>Ответы. Раунд 5. Блиц-турнир. </vt:lpstr>
      <vt:lpstr>Ситуация 1. </vt:lpstr>
      <vt:lpstr>Разработайте рекламу товара.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Квиз-игра по финансовой грамотности  «Мой бюджет»</dc:title>
  <dc:creator>Мама</dc:creator>
  <cp:lastModifiedBy>RePack by SPecialiST</cp:lastModifiedBy>
  <cp:revision>6</cp:revision>
  <dcterms:modified xsi:type="dcterms:W3CDTF">2021-09-24T05:51:13Z</dcterms:modified>
</cp:coreProperties>
</file>