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17.11.2021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17.11.2021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17.11.2021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17.11.2021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17.11.2021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3108" y="1428736"/>
            <a:ext cx="6172200" cy="1894362"/>
          </a:xfrm>
        </p:spPr>
        <p:txBody>
          <a:bodyPr/>
          <a:lstStyle/>
          <a:p>
            <a:r>
              <a:rPr lang="ru-RU" dirty="0" smtClean="0"/>
              <a:t>Методы работы с учащимися, состоящими на профилактическом учете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42910" y="357166"/>
            <a:ext cx="7467600" cy="6000792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		Профилактическая  </a:t>
            </a:r>
            <a:r>
              <a:rPr lang="ru-RU" dirty="0" smtClean="0"/>
              <a:t>работа включает комплекс активных </a:t>
            </a:r>
            <a:r>
              <a:rPr lang="ru-RU" dirty="0" err="1" smtClean="0"/>
              <a:t>воспитательно</a:t>
            </a:r>
            <a:r>
              <a:rPr lang="ru-RU" dirty="0" smtClean="0"/>
              <a:t>- педагогических мероприятий, проводимых образовательным учреждением. При разработке социально-профилактических мероприятий необходимо учитывать</a:t>
            </a:r>
            <a:r>
              <a:rPr lang="ru-RU" dirty="0" smtClean="0"/>
              <a:t>:</a:t>
            </a:r>
          </a:p>
          <a:p>
            <a:pPr algn="just">
              <a:buNone/>
            </a:pPr>
            <a:endParaRPr lang="ru-RU" dirty="0" smtClean="0"/>
          </a:p>
          <a:p>
            <a:r>
              <a:rPr lang="ru-RU" dirty="0" smtClean="0"/>
              <a:t>особенности </a:t>
            </a:r>
            <a:r>
              <a:rPr lang="ru-RU" dirty="0" smtClean="0"/>
              <a:t>появления той или иной вредной привычки у ребенка, социально-культурные условия, при которых она сформировалась;</a:t>
            </a:r>
          </a:p>
          <a:p>
            <a:r>
              <a:rPr lang="ru-RU" dirty="0" smtClean="0"/>
              <a:t>уровень </a:t>
            </a:r>
            <a:r>
              <a:rPr lang="ru-RU" dirty="0" smtClean="0"/>
              <a:t>общей осведомленности ребенка о последствиях девиации;</a:t>
            </a:r>
          </a:p>
          <a:p>
            <a:r>
              <a:rPr lang="ru-RU" dirty="0" smtClean="0"/>
              <a:t>степень </a:t>
            </a:r>
            <a:r>
              <a:rPr lang="ru-RU" dirty="0" smtClean="0"/>
              <a:t>выраженности аномально-личностных проявлений.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7467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Основные методы педагогической профилактики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т</a:t>
            </a:r>
            <a:r>
              <a:rPr lang="ru-RU" dirty="0" smtClean="0"/>
              <a:t>ренинг; </a:t>
            </a:r>
          </a:p>
          <a:p>
            <a:r>
              <a:rPr lang="ru-RU" dirty="0" smtClean="0"/>
              <a:t>л</a:t>
            </a:r>
            <a:r>
              <a:rPr lang="ru-RU" dirty="0" smtClean="0"/>
              <a:t>екция;</a:t>
            </a:r>
            <a:endParaRPr lang="ru-RU" dirty="0" smtClean="0"/>
          </a:p>
          <a:p>
            <a:r>
              <a:rPr lang="ru-RU" dirty="0" smtClean="0"/>
              <a:t>д</a:t>
            </a:r>
            <a:r>
              <a:rPr lang="ru-RU" dirty="0" smtClean="0"/>
              <a:t>искуссия; </a:t>
            </a:r>
          </a:p>
          <a:p>
            <a:r>
              <a:rPr lang="ru-RU" dirty="0" smtClean="0"/>
              <a:t>мозговой штурм;</a:t>
            </a:r>
          </a:p>
          <a:p>
            <a:r>
              <a:rPr lang="ru-RU" dirty="0" smtClean="0"/>
              <a:t>ролевые игры;</a:t>
            </a:r>
          </a:p>
          <a:p>
            <a:r>
              <a:rPr lang="ru-RU" dirty="0" smtClean="0"/>
              <a:t>групповые </a:t>
            </a:r>
            <a:r>
              <a:rPr lang="ru-RU" dirty="0" smtClean="0"/>
              <a:t>задания.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7467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b="1" dirty="0" smtClean="0">
                <a:solidFill>
                  <a:schemeClr val="tx1"/>
                </a:solidFill>
              </a:rPr>
              <a:t>Методы, позволяющие нивелировать факторы, лежащие в основе </a:t>
            </a:r>
            <a:r>
              <a:rPr lang="ru-RU" sz="2700" b="1" dirty="0" err="1" smtClean="0">
                <a:solidFill>
                  <a:schemeClr val="tx1"/>
                </a:solidFill>
              </a:rPr>
              <a:t>дезадаптации</a:t>
            </a:r>
            <a:r>
              <a:rPr lang="ru-RU" b="1" dirty="0" smtClean="0">
                <a:solidFill>
                  <a:schemeClr val="tx1"/>
                </a:solidFill>
              </a:rPr>
              <a:t>:</a:t>
            </a:r>
            <a:br>
              <a:rPr lang="ru-RU" b="1" dirty="0" smtClean="0">
                <a:solidFill>
                  <a:schemeClr val="tx1"/>
                </a:solidFill>
              </a:rPr>
            </a:b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1241304"/>
            <a:ext cx="8358246" cy="5473844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ru-RU" sz="2900" dirty="0" smtClean="0"/>
              <a:t>- расширение </a:t>
            </a:r>
            <a:r>
              <a:rPr lang="ru-RU" sz="2900" dirty="0" smtClean="0"/>
              <a:t>круга социальной психологической поддержки (круг сообщества, </a:t>
            </a:r>
            <a:r>
              <a:rPr lang="ru-RU" sz="2900" dirty="0" smtClean="0"/>
              <a:t>техники взаимопомощи</a:t>
            </a:r>
            <a:r>
              <a:rPr lang="ru-RU" sz="2900" dirty="0" smtClean="0"/>
              <a:t>);</a:t>
            </a:r>
          </a:p>
          <a:p>
            <a:pPr>
              <a:buNone/>
            </a:pPr>
            <a:r>
              <a:rPr lang="ru-RU" sz="2900" dirty="0" smtClean="0"/>
              <a:t>- помощь </a:t>
            </a:r>
            <a:r>
              <a:rPr lang="ru-RU" sz="2900" dirty="0" smtClean="0"/>
              <a:t>в формировании альтернативного «проблемному» круга общения, с последующим анализом нового опыта,</a:t>
            </a:r>
          </a:p>
          <a:p>
            <a:pPr>
              <a:buNone/>
            </a:pPr>
            <a:r>
              <a:rPr lang="ru-RU" sz="2900" dirty="0" smtClean="0"/>
              <a:t>- демонстрация </a:t>
            </a:r>
            <a:r>
              <a:rPr lang="ru-RU" sz="2900" dirty="0" smtClean="0"/>
              <a:t>«плюсов» нормативного поведения;</a:t>
            </a:r>
          </a:p>
          <a:p>
            <a:pPr>
              <a:buNone/>
            </a:pPr>
            <a:r>
              <a:rPr lang="ru-RU" sz="2900" dirty="0" smtClean="0"/>
              <a:t>- помощь в организации интересной деятельности, альтернативной </a:t>
            </a:r>
            <a:r>
              <a:rPr lang="ru-RU" sz="2900" dirty="0" err="1" smtClean="0"/>
              <a:t>девиантному</a:t>
            </a:r>
            <a:r>
              <a:rPr lang="ru-RU" sz="2900" dirty="0" smtClean="0"/>
              <a:t> поведению</a:t>
            </a:r>
            <a:r>
              <a:rPr lang="ru-RU" sz="2900" dirty="0" smtClean="0"/>
              <a:t>, и поэтапное включение в нее ребенка;</a:t>
            </a:r>
          </a:p>
          <a:p>
            <a:pPr>
              <a:buNone/>
            </a:pPr>
            <a:r>
              <a:rPr lang="ru-RU" sz="2900" dirty="0" smtClean="0"/>
              <a:t>- поиск и закрепление авторитетных лиц среди взрослых и сверстников в </a:t>
            </a:r>
            <a:r>
              <a:rPr lang="ru-RU" sz="2900" dirty="0" smtClean="0"/>
              <a:t>нормативном поле</a:t>
            </a:r>
            <a:r>
              <a:rPr lang="ru-RU" sz="2900" dirty="0" smtClean="0"/>
              <a:t>;</a:t>
            </a:r>
          </a:p>
          <a:p>
            <a:pPr>
              <a:buNone/>
            </a:pPr>
            <a:r>
              <a:rPr lang="ru-RU" sz="2900" dirty="0" smtClean="0"/>
              <a:t>- анализ и интеграция модели альтернативного (конструктивного, одобряемого) поведения;</a:t>
            </a:r>
          </a:p>
          <a:p>
            <a:pPr>
              <a:buNone/>
            </a:pPr>
            <a:r>
              <a:rPr lang="ru-RU" sz="2900" dirty="0" smtClean="0"/>
              <a:t>- </a:t>
            </a:r>
            <a:r>
              <a:rPr lang="ru-RU" sz="2900" dirty="0" smtClean="0"/>
              <a:t>разработка мер вмешательства в случае недопустимого поведения, которое </a:t>
            </a:r>
            <a:r>
              <a:rPr lang="ru-RU" sz="2900" dirty="0" smtClean="0"/>
              <a:t>является непреднамеренным;</a:t>
            </a:r>
            <a:endParaRPr lang="ru-RU" sz="2900" dirty="0" smtClean="0"/>
          </a:p>
          <a:p>
            <a:pPr>
              <a:buNone/>
            </a:pPr>
            <a:r>
              <a:rPr lang="ru-RU" sz="2900" dirty="0" smtClean="0"/>
              <a:t>- обучение конструктивным способам поведения, разрешения конфликтов и </a:t>
            </a:r>
            <a:r>
              <a:rPr lang="ru-RU" sz="2900" dirty="0" smtClean="0"/>
              <a:t>приемлемым формам </a:t>
            </a:r>
            <a:r>
              <a:rPr lang="ru-RU" sz="2900" dirty="0" smtClean="0"/>
              <a:t>отстаивания своей позиции;</a:t>
            </a:r>
          </a:p>
          <a:p>
            <a:pPr>
              <a:buNone/>
            </a:pPr>
            <a:r>
              <a:rPr lang="ru-RU" sz="2900" dirty="0" smtClean="0"/>
              <a:t>- </a:t>
            </a:r>
            <a:r>
              <a:rPr lang="ru-RU" sz="2900" dirty="0" smtClean="0"/>
              <a:t>формирование и поддержка позитивного </a:t>
            </a:r>
            <a:r>
              <a:rPr lang="ru-RU" sz="2900" dirty="0" err="1" smtClean="0"/>
              <a:t>самоотношения</a:t>
            </a:r>
            <a:r>
              <a:rPr lang="ru-RU" sz="2900" dirty="0" smtClean="0"/>
              <a:t>, чувства ценности </a:t>
            </a:r>
            <a:r>
              <a:rPr lang="ru-RU" sz="2900" dirty="0" smtClean="0"/>
              <a:t>собственной личности </a:t>
            </a:r>
            <a:r>
              <a:rPr lang="ru-RU" sz="2900" dirty="0" smtClean="0"/>
              <a:t>и индивидуальности;</a:t>
            </a:r>
          </a:p>
          <a:p>
            <a:pPr>
              <a:buNone/>
            </a:pPr>
            <a:r>
              <a:rPr lang="ru-RU" sz="2900" dirty="0" smtClean="0"/>
              <a:t>- воспитание ответственного и уважительного отношения к себе, окружающим людям;</a:t>
            </a:r>
          </a:p>
          <a:p>
            <a:pPr>
              <a:buNone/>
            </a:pPr>
            <a:r>
              <a:rPr lang="ru-RU" sz="2900" dirty="0" smtClean="0"/>
              <a:t>- </a:t>
            </a:r>
            <a:r>
              <a:rPr lang="ru-RU" sz="2900" dirty="0" smtClean="0"/>
              <a:t>развитие осознания последствий поступков и ответственности за собственное поведение;</a:t>
            </a:r>
          </a:p>
          <a:p>
            <a:pPr>
              <a:buNone/>
            </a:pPr>
            <a:r>
              <a:rPr lang="ru-RU" sz="2900" dirty="0" smtClean="0"/>
              <a:t>- воспитание положительных качеств личности (толерантности, жизнестойкости и т.д.);</a:t>
            </a:r>
          </a:p>
          <a:p>
            <a:pPr>
              <a:buNone/>
            </a:pPr>
            <a:r>
              <a:rPr lang="ru-RU" sz="2900" dirty="0" smtClean="0"/>
              <a:t>- использование поощрений для учащихся, которые выполняют правила;</a:t>
            </a:r>
          </a:p>
          <a:p>
            <a:pPr>
              <a:buNone/>
            </a:pPr>
            <a:r>
              <a:rPr lang="ru-RU" sz="2900" dirty="0" smtClean="0"/>
              <a:t>- </a:t>
            </a:r>
            <a:r>
              <a:rPr lang="ru-RU" sz="2900" dirty="0" err="1" smtClean="0"/>
              <a:t>сказкотерапия</a:t>
            </a:r>
            <a:r>
              <a:rPr lang="ru-RU" sz="2900" dirty="0" smtClean="0"/>
              <a:t>: групповое сочинение историй, драматизация сказок, анализ сказок;</a:t>
            </a:r>
          </a:p>
          <a:p>
            <a:pPr>
              <a:buNone/>
            </a:pPr>
            <a:r>
              <a:rPr lang="ru-RU" sz="2900" dirty="0" smtClean="0"/>
              <a:t>- </a:t>
            </a:r>
            <a:r>
              <a:rPr lang="ru-RU" sz="2900" dirty="0" err="1" smtClean="0"/>
              <a:t>арт-терапия</a:t>
            </a:r>
            <a:r>
              <a:rPr lang="ru-RU" sz="2900" dirty="0" smtClean="0"/>
              <a:t>: аппликация, лепка из глины, свободное и тематическое </a:t>
            </a:r>
            <a:r>
              <a:rPr lang="ru-RU" sz="2900" dirty="0" smtClean="0"/>
              <a:t>рисование, конструирование </a:t>
            </a:r>
            <a:r>
              <a:rPr lang="ru-RU" sz="2900" dirty="0" smtClean="0"/>
              <a:t>из бумаги и картона, а также активно набирающие популярность </a:t>
            </a:r>
            <a:r>
              <a:rPr lang="ru-RU" sz="2900" dirty="0" err="1" smtClean="0"/>
              <a:t>антистресс-раскраски</a:t>
            </a:r>
            <a:r>
              <a:rPr lang="ru-RU" sz="2900" dirty="0" smtClean="0"/>
              <a:t>;</a:t>
            </a:r>
          </a:p>
          <a:p>
            <a:pPr>
              <a:buNone/>
            </a:pPr>
            <a:r>
              <a:rPr lang="ru-RU" sz="2900" dirty="0" smtClean="0"/>
              <a:t>- визуализация: рисование в воображении себя идеального и реального;</a:t>
            </a:r>
          </a:p>
          <a:p>
            <a:pPr>
              <a:buNone/>
            </a:pPr>
            <a:r>
              <a:rPr lang="ru-RU" sz="2900" dirty="0" smtClean="0"/>
              <a:t>- </a:t>
            </a:r>
            <a:r>
              <a:rPr lang="ru-RU" sz="2900" dirty="0" err="1" smtClean="0"/>
              <a:t>психогимнастика</a:t>
            </a:r>
            <a:r>
              <a:rPr lang="ru-RU" sz="2900" dirty="0" smtClean="0"/>
              <a:t>: выражение </a:t>
            </a:r>
            <a:r>
              <a:rPr lang="ru-RU" sz="2900" dirty="0" smtClean="0"/>
              <a:t>различных эмоций;</a:t>
            </a:r>
          </a:p>
          <a:p>
            <a:pPr>
              <a:buNone/>
            </a:pPr>
            <a:r>
              <a:rPr lang="ru-RU" sz="2900" dirty="0" smtClean="0"/>
              <a:t>- </a:t>
            </a:r>
            <a:r>
              <a:rPr lang="ru-RU" sz="2900" dirty="0" smtClean="0"/>
              <a:t>моделирование и анализ проблемных ситуаций;</a:t>
            </a:r>
          </a:p>
          <a:p>
            <a:pPr>
              <a:buNone/>
            </a:pPr>
            <a:r>
              <a:rPr lang="ru-RU" sz="2900" dirty="0" smtClean="0"/>
              <a:t>- этические </a:t>
            </a:r>
            <a:r>
              <a:rPr lang="ru-RU" sz="2900" dirty="0" smtClean="0"/>
              <a:t>беседы.</a:t>
            </a:r>
            <a:endParaRPr lang="ru-RU" sz="2900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7467600" cy="1143000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Методы духовно-нравственного </a:t>
            </a:r>
            <a:r>
              <a:rPr lang="ru-RU" sz="2000" b="1" dirty="0" smtClean="0">
                <a:solidFill>
                  <a:schemeClr val="tx1"/>
                </a:solidFill>
              </a:rPr>
              <a:t>воспитания, интеллектуального и творческого развития </a:t>
            </a:r>
            <a:r>
              <a:rPr lang="ru-RU" sz="2000" b="1" dirty="0" smtClean="0">
                <a:solidFill>
                  <a:schemeClr val="tx1"/>
                </a:solidFill>
              </a:rPr>
              <a:t>подростков: 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34" y="1428736"/>
            <a:ext cx="8001056" cy="4873752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систематическое </a:t>
            </a:r>
            <a:r>
              <a:rPr lang="ru-RU" dirty="0" smtClean="0"/>
              <a:t>отслеживание пробелов в знаниях, умениях и навыках учащихся;</a:t>
            </a:r>
          </a:p>
          <a:p>
            <a:r>
              <a:rPr lang="ru-RU" dirty="0" smtClean="0"/>
              <a:t>создание  </a:t>
            </a:r>
            <a:r>
              <a:rPr lang="ru-RU" dirty="0" smtClean="0"/>
              <a:t>на уроках ситуацию успеха с целью снятия синдрома «неудачника» у трудных </a:t>
            </a:r>
            <a:r>
              <a:rPr lang="ru-RU" dirty="0" smtClean="0"/>
              <a:t>детей;</a:t>
            </a:r>
            <a:endParaRPr lang="ru-RU" dirty="0" smtClean="0"/>
          </a:p>
          <a:p>
            <a:r>
              <a:rPr lang="ru-RU" dirty="0" smtClean="0"/>
              <a:t>забота </a:t>
            </a:r>
            <a:r>
              <a:rPr lang="ru-RU" dirty="0" smtClean="0"/>
              <a:t>об укреплении положения детей «группы риска» в классном коллективе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pPr>
              <a:buNone/>
            </a:pPr>
            <a:r>
              <a:rPr lang="ru-RU" b="1" dirty="0" smtClean="0"/>
              <a:t>П</a:t>
            </a:r>
            <a:r>
              <a:rPr lang="ru-RU" b="1" dirty="0" smtClean="0"/>
              <a:t>роводя </a:t>
            </a:r>
            <a:r>
              <a:rPr lang="ru-RU" b="1" dirty="0" smtClean="0"/>
              <a:t>работу с детьми, состоящими на различных видах учета, необходимо параллельно вести работу с семьей: </a:t>
            </a:r>
            <a:endParaRPr lang="ru-RU" b="1" dirty="0" smtClean="0"/>
          </a:p>
          <a:p>
            <a:pPr>
              <a:buNone/>
            </a:pPr>
            <a:r>
              <a:rPr lang="ru-RU" dirty="0" smtClean="0"/>
              <a:t>		сбор </a:t>
            </a:r>
            <a:r>
              <a:rPr lang="ru-RU" dirty="0" smtClean="0"/>
              <a:t>информации о семье, социуме, где она живет, посещения на дому, беседы с родителями, выяснение причин неблагополучия семьи (у родителей нет знаний и умений воспитывать детей, один или два родителя злоупотребляют алкоголем, низкий материальный достаток).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11</TotalTime>
  <Words>346</Words>
  <PresentationFormat>Экран (4:3)</PresentationFormat>
  <Paragraphs>40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Эркер</vt:lpstr>
      <vt:lpstr>Методы работы с учащимися, состоящими на профилактическом учете</vt:lpstr>
      <vt:lpstr>Слайд 2</vt:lpstr>
      <vt:lpstr>Основные методы педагогической профилактики </vt:lpstr>
      <vt:lpstr>Методы, позволяющие нивелировать факторы, лежащие в основе дезадаптации: </vt:lpstr>
      <vt:lpstr>Методы духовно-нравственного воспитания, интеллектуального и творческого развития подростков: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Методы работы с учащимися, состоящими на профилактическом учете</dc:title>
  <dc:creator>2.1-5</dc:creator>
  <cp:lastModifiedBy>2.1-5</cp:lastModifiedBy>
  <cp:revision>3</cp:revision>
  <dcterms:created xsi:type="dcterms:W3CDTF">2021-11-17T08:21:15Z</dcterms:created>
  <dcterms:modified xsi:type="dcterms:W3CDTF">2021-11-17T08:44:28Z</dcterms:modified>
</cp:coreProperties>
</file>