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285860"/>
            <a:ext cx="77724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Инструменты повышения мотивации обучающихся</a:t>
            </a:r>
            <a:endParaRPr lang="ru-RU" dirty="0"/>
          </a:p>
        </p:txBody>
      </p:sp>
      <p:pic>
        <p:nvPicPr>
          <p:cNvPr id="4" name="Рисунок 5" descr="Рисунок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4357694"/>
            <a:ext cx="4357686" cy="231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71538" y="3714752"/>
            <a:ext cx="807249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      4    3       </a:t>
            </a:r>
          </a:p>
          <a:p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5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                  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183880" cy="418795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2400" b="1" dirty="0" smtClean="0"/>
              <a:t>Отсутствие учебной мотивации</a:t>
            </a:r>
            <a:r>
              <a:rPr lang="ru-RU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dirty="0" smtClean="0"/>
              <a:t>– проблемы, проявляющиеся в утрате учеником интереса к одноклассникам, процессу обучения, к происходящему вокруг него. </a:t>
            </a:r>
          </a:p>
          <a:p>
            <a:pPr algn="just">
              <a:buNone/>
            </a:pPr>
            <a:r>
              <a:rPr lang="ru-RU" sz="2400" dirty="0" smtClean="0"/>
              <a:t>		Следствием возникновения таких проблем становится снижение активности ребенка, потеря цели, смысла жизни. 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857232"/>
            <a:ext cx="828680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Признаки сниженной мотивации обучающихся: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2285992"/>
            <a:ext cx="8215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/>
              <a:t>р</a:t>
            </a:r>
            <a:r>
              <a:rPr lang="ru-RU" sz="2400" dirty="0" smtClean="0"/>
              <a:t>ебенок выглядит апатичным и усталым;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отсутствие эмоциональных реакций на происходящее;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о</a:t>
            </a:r>
            <a:r>
              <a:rPr lang="ru-RU" sz="2400" dirty="0" smtClean="0"/>
              <a:t>тсутствие стремлений к достижению успеха.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Возможные причины и жизненные проявления проблем мотивационного характера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183880" cy="13573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Проблема 1. Отсутствие у ребенка интереса к тому, к чему он естественно должен проявлять повышенный интерес (нежелание учиться).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2910" y="3286124"/>
            <a:ext cx="75724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400" u="sng" dirty="0" smtClean="0"/>
              <a:t>Причина: </a:t>
            </a:r>
            <a:endParaRPr lang="ru-RU" sz="2400" u="sng" dirty="0" smtClean="0"/>
          </a:p>
          <a:p>
            <a:pPr>
              <a:buFontTx/>
              <a:buChar char="-"/>
            </a:pPr>
            <a:r>
              <a:rPr lang="ru-RU" sz="2400" dirty="0" smtClean="0"/>
              <a:t>живет </a:t>
            </a:r>
            <a:r>
              <a:rPr lang="ru-RU" sz="2400" dirty="0" smtClean="0"/>
              <a:t>сиюминутными интересами, в число которых не входит приобретение знаний на </a:t>
            </a:r>
            <a:r>
              <a:rPr lang="ru-RU" sz="2400" dirty="0" smtClean="0"/>
              <a:t>будущее.</a:t>
            </a:r>
            <a:endParaRPr lang="ru-RU" sz="2400" dirty="0" smtClean="0"/>
          </a:p>
          <a:p>
            <a:r>
              <a:rPr lang="ru-RU" sz="2400" u="sng" dirty="0" smtClean="0"/>
              <a:t>Решение: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 приобретение знаний должно быть связано с актуальными потребностями ребенка.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 txBox="1">
            <a:spLocks noGrp="1"/>
          </p:cNvSpPr>
          <p:nvPr>
            <p:ph idx="1"/>
          </p:nvPr>
        </p:nvSpPr>
        <p:spPr>
          <a:xfrm>
            <a:off x="500034" y="1857364"/>
            <a:ext cx="8183880" cy="4101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400" u="sng" dirty="0" smtClean="0"/>
              <a:t>Причина: </a:t>
            </a:r>
            <a:endParaRPr lang="ru-RU" sz="2400" u="sng" dirty="0" smtClean="0"/>
          </a:p>
          <a:p>
            <a:pPr>
              <a:buNone/>
            </a:pPr>
            <a:r>
              <a:rPr lang="ru-RU" sz="2400" dirty="0" smtClean="0"/>
              <a:t>- привычка вовсе не думать о будущем.</a:t>
            </a:r>
            <a:endParaRPr lang="ru-RU" sz="2400" dirty="0" smtClean="0"/>
          </a:p>
          <a:p>
            <a:pPr>
              <a:buNone/>
            </a:pPr>
            <a:r>
              <a:rPr lang="ru-RU" sz="2400" u="sng" dirty="0" smtClean="0"/>
              <a:t>Решение: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п</a:t>
            </a:r>
            <a:r>
              <a:rPr lang="ru-RU" sz="2400" dirty="0" smtClean="0"/>
              <a:t>обудить ребенка задуматься о своем будущем, связанное с актуальными потребностями и интересами.</a:t>
            </a:r>
          </a:p>
          <a:p>
            <a:pPr>
              <a:buFont typeface="Wingdings" pitchFamily="2" charset="2"/>
              <a:buChar char="ü"/>
            </a:pPr>
            <a:endParaRPr lang="ru-RU" sz="2400" dirty="0" smtClean="0"/>
          </a:p>
          <a:p>
            <a:pPr>
              <a:buFont typeface="Wingdings" pitchFamily="2" charset="2"/>
              <a:buChar char="ü"/>
            </a:pPr>
            <a:endParaRPr lang="ru-RU" sz="2400" dirty="0" smtClean="0"/>
          </a:p>
          <a:p>
            <a:pPr>
              <a:buFont typeface="Wingdings" pitchFamily="2" charset="2"/>
              <a:buChar char="ü"/>
            </a:pPr>
            <a:endParaRPr lang="ru-RU" sz="2400" dirty="0" smtClean="0"/>
          </a:p>
          <a:p>
            <a:pPr>
              <a:buFont typeface="Wingdings" pitchFamily="2" charset="2"/>
              <a:buChar char="ü"/>
            </a:pP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183880" cy="550072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Проблема 2. </a:t>
            </a:r>
            <a:r>
              <a:rPr lang="ru-RU" dirty="0" smtClean="0"/>
              <a:t>О</a:t>
            </a:r>
            <a:r>
              <a:rPr lang="ru-RU" dirty="0" smtClean="0"/>
              <a:t>тсутствие у ребенка выраженного стремления к достижению поставленной цели.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Причины:</a:t>
            </a:r>
          </a:p>
          <a:p>
            <a:pPr>
              <a:buFontTx/>
              <a:buChar char="-"/>
            </a:pPr>
            <a:r>
              <a:rPr lang="ru-RU" dirty="0" smtClean="0"/>
              <a:t>недостаточная уверенность в себе, низкая самооценка, заниженный уровень притязаний;</a:t>
            </a:r>
          </a:p>
          <a:p>
            <a:pPr>
              <a:buFontTx/>
              <a:buChar char="-"/>
            </a:pPr>
            <a:r>
              <a:rPr lang="ru-RU" dirty="0" smtClean="0"/>
              <a:t>с</a:t>
            </a:r>
            <a:r>
              <a:rPr lang="ru-RU" dirty="0" smtClean="0"/>
              <a:t>лаборазвитый мотив достижения успеха;</a:t>
            </a:r>
          </a:p>
          <a:p>
            <a:pPr>
              <a:buFontTx/>
              <a:buChar char="-"/>
            </a:pPr>
            <a:r>
              <a:rPr lang="ru-RU" dirty="0" smtClean="0"/>
              <a:t>слишком сильно развитый мотив </a:t>
            </a:r>
            <a:r>
              <a:rPr lang="ru-RU" dirty="0" err="1" smtClean="0"/>
              <a:t>избежания</a:t>
            </a:r>
            <a:r>
              <a:rPr lang="ru-RU" dirty="0" smtClean="0"/>
              <a:t> неудачи.</a:t>
            </a:r>
          </a:p>
          <a:p>
            <a:pPr>
              <a:buNone/>
            </a:pPr>
            <a:r>
              <a:rPr lang="ru-RU" dirty="0" smtClean="0"/>
              <a:t>Решение: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</a:t>
            </a:r>
            <a:r>
              <a:rPr lang="ru-RU" dirty="0" smtClean="0"/>
              <a:t>тарания и усилия подкреплять похвалой;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обращать внимание на старания и прилагаемые усилия;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з</a:t>
            </a:r>
            <a:r>
              <a:rPr lang="ru-RU" dirty="0" smtClean="0"/>
              <a:t>амечать не только ошибки, но и достижения;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и</a:t>
            </a:r>
            <a:r>
              <a:rPr lang="ru-RU" dirty="0" smtClean="0"/>
              <a:t>сключить из практики общения наказания за неудачи (</a:t>
            </a:r>
            <a:r>
              <a:rPr lang="ru-RU" dirty="0" err="1" smtClean="0"/>
              <a:t>старался-не</a:t>
            </a:r>
            <a:r>
              <a:rPr lang="ru-RU" dirty="0" smtClean="0"/>
              <a:t> получилось);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научить ребенка постоянно анализировать причины учебных неудач, заранее обдумывать возможный исход событий, делая все возможное, чтобы он оказался положительным.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741246"/>
            <a:ext cx="8183880" cy="41879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Проблема 3. </a:t>
            </a:r>
            <a:r>
              <a:rPr lang="ru-RU" dirty="0" smtClean="0"/>
              <a:t>О</a:t>
            </a:r>
            <a:r>
              <a:rPr lang="ru-RU" dirty="0" smtClean="0"/>
              <a:t>тсутствие достаточно весомой, серьезной жизненной цели, определяющей смысл его существования.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Причина:</a:t>
            </a:r>
          </a:p>
          <a:p>
            <a:pPr>
              <a:buNone/>
            </a:pPr>
            <a:r>
              <a:rPr lang="ru-RU" dirty="0" smtClean="0"/>
              <a:t>- единственная или недостижимая цель</a:t>
            </a:r>
          </a:p>
          <a:p>
            <a:pPr>
              <a:buFontTx/>
              <a:buChar char="-"/>
            </a:pPr>
            <a:r>
              <a:rPr lang="ru-RU" dirty="0" smtClean="0"/>
              <a:t>добившись цели, наступает разочарование, т.к. ожидал большего.</a:t>
            </a:r>
          </a:p>
          <a:p>
            <a:pPr>
              <a:buNone/>
            </a:pPr>
            <a:r>
              <a:rPr lang="ru-RU" dirty="0" smtClean="0"/>
              <a:t>Решение:</a:t>
            </a:r>
          </a:p>
          <a:p>
            <a:pPr>
              <a:buNone/>
            </a:pPr>
            <a:r>
              <a:rPr lang="ru-RU" dirty="0" smtClean="0"/>
              <a:t>- наличие нескольких взаимодополняющих друг друга жизненных целей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138</TotalTime>
  <Words>260</Words>
  <PresentationFormat>Экран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Инструменты повышения мотивации обучающихся</vt:lpstr>
      <vt:lpstr>Слайд 2</vt:lpstr>
      <vt:lpstr>Слайд 3</vt:lpstr>
      <vt:lpstr>Возможные причины и жизненные проявления проблем мотивационного характера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Инструменты повышения мотивации обучающихся</dc:title>
  <dc:creator>2.1-5</dc:creator>
  <cp:lastModifiedBy>2.1-5</cp:lastModifiedBy>
  <cp:revision>15</cp:revision>
  <dcterms:created xsi:type="dcterms:W3CDTF">2021-10-19T05:56:35Z</dcterms:created>
  <dcterms:modified xsi:type="dcterms:W3CDTF">2021-10-19T08:25:17Z</dcterms:modified>
</cp:coreProperties>
</file>