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9"/>
  </p:notesMasterIdLst>
  <p:sldIdLst>
    <p:sldId id="257" r:id="rId2"/>
    <p:sldId id="259" r:id="rId3"/>
    <p:sldId id="260" r:id="rId4"/>
    <p:sldId id="261" r:id="rId5"/>
    <p:sldId id="263" r:id="rId6"/>
    <p:sldId id="264" r:id="rId7"/>
    <p:sldId id="266" r:id="rId8"/>
    <p:sldId id="268" r:id="rId9"/>
    <p:sldId id="270" r:id="rId10"/>
    <p:sldId id="272" r:id="rId11"/>
    <p:sldId id="274" r:id="rId12"/>
    <p:sldId id="276" r:id="rId13"/>
    <p:sldId id="278" r:id="rId14"/>
    <p:sldId id="280" r:id="rId15"/>
    <p:sldId id="281" r:id="rId16"/>
    <p:sldId id="279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3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48" d="100"/>
          <a:sy n="48" d="100"/>
        </p:scale>
        <p:origin x="-1794" y="-12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05E58D-9ADB-4F27-8B87-3728E5C3B43F}" type="datetimeFigureOut">
              <a:rPr lang="ru-RU" smtClean="0"/>
              <a:t>22.03.2023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F210C4-A1F1-457F-8E5B-90EC19014C9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altLang="ru-RU" smtClean="0"/>
          </a:p>
        </p:txBody>
      </p:sp>
      <p:sp>
        <p:nvSpPr>
          <p:cNvPr id="52228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4FEA1B4-9627-4877-B82C-51CE40C89108}" type="slidenum">
              <a:rPr lang="ru-RU" altLang="ru-RU" smtClean="0"/>
              <a:pPr/>
              <a:t>1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451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altLang="ru-RU" smtClean="0"/>
          </a:p>
        </p:txBody>
      </p:sp>
      <p:sp>
        <p:nvSpPr>
          <p:cNvPr id="6451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127187B-B1E1-418A-8C95-C08D7D913D19}" type="slidenum">
              <a:rPr lang="ru-RU" altLang="ru-RU" smtClean="0"/>
              <a:pPr/>
              <a:t>10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altLang="ru-RU" smtClean="0"/>
          </a:p>
        </p:txBody>
      </p:sp>
      <p:sp>
        <p:nvSpPr>
          <p:cNvPr id="6554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DB7461F-F2BA-454E-B5F6-958670BF9704}" type="slidenum">
              <a:rPr lang="ru-RU" altLang="ru-RU" smtClean="0"/>
              <a:pPr/>
              <a:t>11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6563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altLang="ru-RU" smtClean="0"/>
          </a:p>
        </p:txBody>
      </p:sp>
      <p:sp>
        <p:nvSpPr>
          <p:cNvPr id="66564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53CEB2-C9C2-4C60-A6F6-1023F6F7100C}" type="slidenum">
              <a:rPr lang="ru-RU" altLang="ru-RU" smtClean="0"/>
              <a:pPr/>
              <a:t>12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0659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altLang="ru-RU" smtClean="0"/>
          </a:p>
        </p:txBody>
      </p:sp>
      <p:sp>
        <p:nvSpPr>
          <p:cNvPr id="7066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6688606-8B51-4CA3-BDD3-E9CB101B79FE}" type="slidenum">
              <a:rPr lang="ru-RU" altLang="ru-RU" smtClean="0"/>
              <a:pPr/>
              <a:t>13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0899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altLang="ru-RU" smtClean="0"/>
          </a:p>
        </p:txBody>
      </p:sp>
      <p:sp>
        <p:nvSpPr>
          <p:cNvPr id="8090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3D3B1E2-942D-4190-8A9A-49C5E23AC8C4}" type="slidenum">
              <a:rPr lang="ru-RU" altLang="ru-RU" smtClean="0"/>
              <a:pPr/>
              <a:t>27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9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altLang="ru-RU" smtClean="0"/>
          </a:p>
        </p:txBody>
      </p:sp>
      <p:sp>
        <p:nvSpPr>
          <p:cNvPr id="5530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23EC1A-9E79-42BF-88AB-9C88D0D4110E}" type="slidenum">
              <a:rPr lang="ru-RU" altLang="ru-RU" smtClean="0"/>
              <a:pPr/>
              <a:t>2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6323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altLang="ru-RU" smtClean="0"/>
          </a:p>
        </p:txBody>
      </p:sp>
      <p:sp>
        <p:nvSpPr>
          <p:cNvPr id="56324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2BB0091-1EBE-41E9-BBD1-2BE128C36BA5}" type="slidenum">
              <a:rPr lang="ru-RU" altLang="ru-RU" smtClean="0"/>
              <a:pPr/>
              <a:t>3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7347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altLang="ru-RU" smtClean="0"/>
          </a:p>
        </p:txBody>
      </p:sp>
      <p:sp>
        <p:nvSpPr>
          <p:cNvPr id="57348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28D4FDB-9905-4944-8CE3-3236119758ED}" type="slidenum">
              <a:rPr lang="ru-RU" altLang="ru-RU" smtClean="0"/>
              <a:pPr/>
              <a:t>4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altLang="ru-RU" smtClean="0"/>
          </a:p>
        </p:txBody>
      </p:sp>
      <p:sp>
        <p:nvSpPr>
          <p:cNvPr id="58372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1BF2FA7-B611-4CB2-9E5C-8FC79FBD0BD3}" type="slidenum">
              <a:rPr lang="ru-RU" altLang="ru-RU" smtClean="0"/>
              <a:pPr/>
              <a:t>5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altLang="ru-RU" smtClean="0"/>
          </a:p>
        </p:txBody>
      </p:sp>
      <p:sp>
        <p:nvSpPr>
          <p:cNvPr id="593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3F5E63C-F1E5-443A-B999-031C03B48E1D}" type="slidenum">
              <a:rPr lang="ru-RU" altLang="ru-RU" smtClean="0"/>
              <a:pPr/>
              <a:t>6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43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altLang="ru-RU" smtClean="0"/>
          </a:p>
        </p:txBody>
      </p:sp>
      <p:sp>
        <p:nvSpPr>
          <p:cNvPr id="61444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DBD8C37-B3AD-460D-8B16-7A540E45A0F5}" type="slidenum">
              <a:rPr lang="ru-RU" altLang="ru-RU" smtClean="0"/>
              <a:pPr/>
              <a:t>7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467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altLang="ru-RU" smtClean="0"/>
          </a:p>
        </p:txBody>
      </p:sp>
      <p:sp>
        <p:nvSpPr>
          <p:cNvPr id="62468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7F22695-0E4B-43AB-838F-65D1A68BF6A4}" type="slidenum">
              <a:rPr lang="ru-RU" altLang="ru-RU" smtClean="0"/>
              <a:pPr/>
              <a:t>8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91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altLang="ru-RU" smtClean="0"/>
          </a:p>
        </p:txBody>
      </p:sp>
      <p:sp>
        <p:nvSpPr>
          <p:cNvPr id="63492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5CC3907-42B9-474C-B8CF-C78C62BEF711}" type="slidenum">
              <a:rPr lang="ru-RU" altLang="ru-RU" smtClean="0"/>
              <a:pPr/>
              <a:t>9</a:t>
            </a:fld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 shadeToTitle="1"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214813" y="4643438"/>
            <a:ext cx="4929187" cy="1798637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altLang="ru-RU" sz="2800" b="1" i="1" dirty="0" smtClean="0"/>
              <a:t>     «</a:t>
            </a:r>
            <a:r>
              <a:rPr lang="ru-RU" altLang="ru-RU" sz="2800" b="1" i="1" dirty="0" smtClean="0"/>
              <a:t>Святая наука – </a:t>
            </a:r>
            <a:br>
              <a:rPr lang="ru-RU" altLang="ru-RU" sz="2800" b="1" i="1" dirty="0" smtClean="0"/>
            </a:br>
            <a:r>
              <a:rPr lang="ru-RU" altLang="ru-RU" sz="2800" b="1" i="1" dirty="0" smtClean="0"/>
              <a:t>расслышать друг друга».</a:t>
            </a:r>
            <a:br>
              <a:rPr lang="ru-RU" altLang="ru-RU" sz="2800" b="1" i="1" dirty="0" smtClean="0"/>
            </a:br>
            <a:r>
              <a:rPr lang="ru-RU" altLang="ru-RU" sz="2800" b="1" i="1" dirty="0" smtClean="0"/>
              <a:t>                Булат </a:t>
            </a:r>
            <a:r>
              <a:rPr lang="ru-RU" altLang="ru-RU" sz="2800" b="1" i="1" dirty="0" smtClean="0"/>
              <a:t>Окуджава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71472" y="928670"/>
            <a:ext cx="81439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</a:rPr>
              <a:t>Профилактика и разрешение </a:t>
            </a:r>
            <a:r>
              <a:rPr lang="ru-RU" sz="4800" b="1" dirty="0">
                <a:solidFill>
                  <a:schemeClr val="bg1"/>
                </a:solidFill>
              </a:rPr>
              <a:t>к</a:t>
            </a:r>
            <a:r>
              <a:rPr lang="ru-RU" sz="4800" b="1" dirty="0" smtClean="0">
                <a:solidFill>
                  <a:schemeClr val="bg1"/>
                </a:solidFill>
              </a:rPr>
              <a:t>онфликтных ситуаций</a:t>
            </a:r>
            <a:endParaRPr lang="ru-RU" sz="4800" b="1" dirty="0">
              <a:solidFill>
                <a:schemeClr val="bg1"/>
              </a:solidFill>
            </a:endParaRPr>
          </a:p>
        </p:txBody>
      </p:sp>
      <p:sp>
        <p:nvSpPr>
          <p:cNvPr id="14344" name="AutoShape 8" descr="https://www.sigarch.org/wp-content/uploads/2020/11/AdobeStock_66152032-scaled.jpeg"/>
          <p:cNvSpPr>
            <a:spLocks noChangeAspect="1" noChangeArrowheads="1"/>
          </p:cNvSpPr>
          <p:nvPr/>
        </p:nvSpPr>
        <p:spPr bwMode="auto">
          <a:xfrm>
            <a:off x="4541838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2" name="AutoShape 2" descr="Having Effective Meetings Between Advisors and Student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3" name="Picture 3" descr="C:\Users\2.1-5\Desktop\AdobeStock_66152032-300x175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143248"/>
            <a:ext cx="4082151" cy="23812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 build="p" autoUpdateAnimBg="0" advAuto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2625" y="260350"/>
            <a:ext cx="8080375" cy="865188"/>
          </a:xfrm>
        </p:spPr>
        <p:txBody>
          <a:bodyPr/>
          <a:lstStyle/>
          <a:p>
            <a:pPr>
              <a:defRPr/>
            </a:pPr>
            <a:r>
              <a:rPr lang="ru-RU" b="1" dirty="0" smtClean="0"/>
              <a:t>Конфликт  взаимодействий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0825" y="1196975"/>
            <a:ext cx="8713788" cy="5327650"/>
          </a:xfrm>
        </p:spPr>
        <p:txBody>
          <a:bodyPr>
            <a:normAutofit lnSpcReduction="10000"/>
          </a:bodyPr>
          <a:lstStyle/>
          <a:p>
            <a:pPr marL="0" indent="0">
              <a:buFont typeface="Wingdings" pitchFamily="2" charset="2"/>
              <a:buNone/>
              <a:defRPr/>
            </a:pPr>
            <a:r>
              <a:rPr lang="ru-RU" sz="2400" dirty="0" smtClean="0"/>
              <a:t>	Конфликт </a:t>
            </a:r>
            <a:r>
              <a:rPr lang="ru-RU" sz="2400" dirty="0" smtClean="0"/>
              <a:t>учащихся между собой, учителей между собой, учителей и учащихся,  учителей и администрации, учителей </a:t>
            </a:r>
            <a:r>
              <a:rPr lang="ru-RU" sz="2400" dirty="0" smtClean="0"/>
              <a:t>и родителей</a:t>
            </a:r>
            <a:r>
              <a:rPr lang="ru-RU" sz="2400" dirty="0" smtClean="0"/>
              <a:t>.</a:t>
            </a:r>
            <a:br>
              <a:rPr lang="ru-RU" sz="2400" dirty="0" smtClean="0"/>
            </a:br>
            <a:r>
              <a:rPr lang="ru-RU" sz="2400" dirty="0" smtClean="0"/>
              <a:t>	Они </a:t>
            </a:r>
            <a:r>
              <a:rPr lang="ru-RU" sz="2400" dirty="0" smtClean="0"/>
              <a:t>происходят , в основном, из-за </a:t>
            </a:r>
            <a:r>
              <a:rPr lang="ru-RU" sz="2400" dirty="0" smtClean="0"/>
              <a:t> личностных особенностей </a:t>
            </a:r>
            <a:r>
              <a:rPr lang="ru-RU" sz="2400" dirty="0" smtClean="0"/>
              <a:t>конфликтующих:</a:t>
            </a:r>
            <a:br>
              <a:rPr lang="ru-RU" sz="2400" dirty="0" smtClean="0"/>
            </a:br>
            <a:r>
              <a:rPr lang="ru-RU" sz="2400" dirty="0" smtClean="0"/>
              <a:t>а) среди учащихся наиболее распространены конфликты лидерства;</a:t>
            </a:r>
            <a:br>
              <a:rPr lang="ru-RU" sz="2400" dirty="0" smtClean="0"/>
            </a:br>
            <a:r>
              <a:rPr lang="ru-RU" sz="2400" dirty="0" smtClean="0"/>
              <a:t>б) конфликты «учитель-ученик» помимо мотивационных могут носить и нравственно-эстетический характер;</a:t>
            </a:r>
            <a:br>
              <a:rPr lang="ru-RU" sz="2400" dirty="0" smtClean="0"/>
            </a:br>
            <a:r>
              <a:rPr lang="ru-RU" sz="2400" dirty="0" smtClean="0"/>
              <a:t>в) конфликты «учитель-учитель» могут возникать по различным причинам: личного характера,  между учителями начальных классов и учителями предметниками и т. </a:t>
            </a:r>
            <a:r>
              <a:rPr lang="ru-RU" sz="2400" dirty="0" smtClean="0"/>
              <a:t>д.;</a:t>
            </a:r>
            <a:br>
              <a:rPr lang="ru-RU" sz="2400" dirty="0" smtClean="0"/>
            </a:br>
            <a:r>
              <a:rPr lang="ru-RU" sz="2400" dirty="0" smtClean="0"/>
              <a:t>г) конфликты « учитель- администрация» связаны с проблемами власти и подчинения, инновациями</a:t>
            </a:r>
            <a:r>
              <a:rPr lang="ru-RU" dirty="0" smtClean="0"/>
              <a:t>.</a:t>
            </a:r>
            <a:endParaRPr lang="ru-RU" altLang="ru-RU" dirty="0" smtClean="0"/>
          </a:p>
          <a:p>
            <a:pPr>
              <a:defRPr/>
            </a:pPr>
            <a:endParaRPr lang="ru-RU" altLang="ru-RU" b="1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>
              <a:defRPr/>
            </a:pPr>
            <a:endParaRPr lang="ru-RU" altLang="ru-RU" b="1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63625" y="0"/>
            <a:ext cx="8080375" cy="1125538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i="1" dirty="0" smtClean="0"/>
              <a:t>Особенностями педагогических конфликтов являются:</a:t>
            </a:r>
          </a:p>
        </p:txBody>
      </p:sp>
      <p:sp>
        <p:nvSpPr>
          <p:cNvPr id="2765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33350" y="1125538"/>
            <a:ext cx="8796368" cy="5543550"/>
          </a:xfrm>
          <a:ln>
            <a:solidFill>
              <a:schemeClr val="accent2"/>
            </a:solidFill>
          </a:ln>
        </p:spPr>
        <p:txBody>
          <a:bodyPr/>
          <a:lstStyle/>
          <a:p>
            <a:pPr lvl="1" eaLnBrk="1" hangingPunct="1">
              <a:lnSpc>
                <a:spcPct val="80000"/>
              </a:lnSpc>
              <a:buClr>
                <a:schemeClr val="hlink"/>
              </a:buClr>
              <a:buFont typeface="Wingdings" pitchFamily="2" charset="2"/>
              <a:buChar char="ü"/>
              <a:defRPr/>
            </a:pPr>
            <a:r>
              <a:rPr lang="ru-RU" altLang="ru-RU" sz="2400" dirty="0" smtClean="0"/>
              <a:t>Профессиональная ответственность педагога за правильное решение выхода из конфликтной ситуации, т. к. учебное заведение, в котором учится ребенок, - модель общества, где ученики усваивают социальные нормы и отношения между людьми.</a:t>
            </a:r>
            <a:r>
              <a:rPr lang="ru-RU" sz="2400" dirty="0" smtClean="0"/>
              <a:t> </a:t>
            </a:r>
          </a:p>
          <a:p>
            <a:pPr lvl="1" eaLnBrk="1" hangingPunct="1">
              <a:lnSpc>
                <a:spcPct val="80000"/>
              </a:lnSpc>
              <a:buClr>
                <a:schemeClr val="hlink"/>
              </a:buClr>
              <a:buFont typeface="Wingdings" pitchFamily="2" charset="2"/>
              <a:buChar char="ü"/>
              <a:defRPr/>
            </a:pPr>
            <a:r>
              <a:rPr lang="ru-RU" sz="2400" dirty="0" smtClean="0"/>
              <a:t>Присутствие других учеников при конфликте делает их из свидетелей участниками, а конфликт приобретает воспитательный смысл и для них; об этом всегда приходится помнить учителю.</a:t>
            </a:r>
            <a:endParaRPr lang="ru-RU" altLang="ru-RU" sz="2400" dirty="0" smtClean="0"/>
          </a:p>
          <a:p>
            <a:pPr lvl="1" eaLnBrk="1" hangingPunct="1">
              <a:lnSpc>
                <a:spcPct val="80000"/>
              </a:lnSpc>
              <a:buClr>
                <a:schemeClr val="hlink"/>
              </a:buClr>
              <a:buFont typeface="Wingdings" pitchFamily="2" charset="2"/>
              <a:buChar char="ü"/>
              <a:defRPr/>
            </a:pPr>
            <a:r>
              <a:rPr lang="ru-RU" altLang="ru-RU" sz="2400" dirty="0" smtClean="0"/>
              <a:t>Участники конфликтов имеют различный социальный статус (учитель, ученик), чем и определяется их разное поведение в конфликте.</a:t>
            </a:r>
          </a:p>
          <a:p>
            <a:pPr lvl="1" eaLnBrk="1" hangingPunct="1">
              <a:lnSpc>
                <a:spcPct val="80000"/>
              </a:lnSpc>
              <a:buClr>
                <a:schemeClr val="hlink"/>
              </a:buClr>
              <a:buFont typeface="Wingdings" pitchFamily="2" charset="2"/>
              <a:buChar char="ü"/>
              <a:defRPr/>
            </a:pPr>
            <a:r>
              <a:rPr lang="ru-RU" altLang="ru-RU" sz="2400" dirty="0" smtClean="0"/>
              <a:t>Разница возраста и жизненного опыта участников порождает разную степень ответственности за ошибки при их разрешении.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65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65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765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76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6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76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6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76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76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5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6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6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76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/>
      <p:bldP spid="27652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fld id="{E5E0AA69-07AF-4957-A8EA-5ADB677A5178}" type="slidenum">
              <a:rPr lang="ru-RU"/>
              <a:pPr lvl="1">
                <a:defRPr/>
              </a:pPr>
              <a:t>12</a:t>
            </a:fld>
            <a:endParaRPr lang="ru-RU">
              <a:latin typeface="Times New Roman" pitchFamily="18" charset="0"/>
            </a:endParaRPr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404813"/>
            <a:ext cx="3024188" cy="1008062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2800" b="1" dirty="0" smtClean="0"/>
              <a:t>Особенности  педагогических конфликтов</a:t>
            </a:r>
          </a:p>
        </p:txBody>
      </p:sp>
      <p:sp>
        <p:nvSpPr>
          <p:cNvPr id="2867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987675" y="-242888"/>
            <a:ext cx="6156325" cy="6911976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altLang="ru-RU" sz="2400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 marL="342900" lvl="1" indent="-342900" eaLnBrk="1" hangingPunct="1">
              <a:buClr>
                <a:schemeClr val="tx2"/>
              </a:buClr>
              <a:buSzPct val="75000"/>
              <a:buFont typeface="Wingdings" pitchFamily="2" charset="2"/>
              <a:buChar char="ü"/>
              <a:defRPr/>
            </a:pPr>
            <a:r>
              <a:rPr lang="ru-RU" altLang="ru-RU" sz="2400" b="1" dirty="0" smtClean="0"/>
              <a:t>Различное понимание событий и их причин участниками </a:t>
            </a:r>
            <a:r>
              <a:rPr lang="ru-RU" altLang="ru-RU" sz="2400" dirty="0" smtClean="0"/>
              <a:t>(конфликт «глазами педагога» и «глазами ученика» видится по-разному), поэтому учителю  не всегда легко понять глубину переживаний ученика, а ученику - справиться со своими эмоциями.</a:t>
            </a:r>
          </a:p>
          <a:p>
            <a:pPr eaLnBrk="1" hangingPunct="1">
              <a:lnSpc>
                <a:spcPct val="100000"/>
              </a:lnSpc>
              <a:buFont typeface="Wingdings" pitchFamily="2" charset="2"/>
              <a:buChar char="ü"/>
              <a:defRPr/>
            </a:pPr>
            <a:r>
              <a:rPr lang="ru-RU" altLang="ru-RU" sz="2400" b="1" dirty="0" smtClean="0"/>
              <a:t>Профессиональная позиция </a:t>
            </a:r>
            <a:r>
              <a:rPr lang="ru-RU" altLang="ru-RU" sz="2400" dirty="0" smtClean="0"/>
              <a:t>педагога в конфликте обязывает взять на себя инициативу в его разрешении и на первое место суметь поставить интересы ученика как формирующейся личности. Всякая ошибка педагога при разрешении конфликта порождает новые ситуации и конфликты, в которые включаются и другие участники - ученики, педагоги, администрация, родители.</a:t>
            </a:r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3"/>
          <a:srcRect l="11719" t="22705" r="31445" b="29687"/>
          <a:stretch>
            <a:fillRect/>
          </a:stretch>
        </p:blipFill>
        <p:spPr bwMode="auto">
          <a:xfrm>
            <a:off x="214282" y="1714488"/>
            <a:ext cx="2771773" cy="1857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4"/>
          <a:srcRect l="19922" t="14844" r="31836" b="24365"/>
          <a:stretch>
            <a:fillRect/>
          </a:stretch>
        </p:blipFill>
        <p:spPr bwMode="auto">
          <a:xfrm>
            <a:off x="571472" y="4071942"/>
            <a:ext cx="2267638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6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6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6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6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6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86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  <p:bldP spid="28676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0" y="273050"/>
            <a:ext cx="4211638" cy="635000"/>
          </a:xfrm>
        </p:spPr>
        <p:txBody>
          <a:bodyPr/>
          <a:lstStyle/>
          <a:p>
            <a:pPr algn="ctr">
              <a:defRPr/>
            </a:pPr>
            <a:r>
              <a:rPr lang="ru-RU" altLang="ru-RU" sz="2800" i="1" dirty="0" smtClean="0"/>
              <a:t>Динамика конфликта</a:t>
            </a:r>
            <a:r>
              <a:rPr lang="ru-RU" altLang="ru-RU" sz="2800" dirty="0" smtClean="0"/>
              <a:t> </a:t>
            </a:r>
            <a:endParaRPr lang="ru-RU" sz="2800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2"/>
          </p:nvPr>
        </p:nvSpPr>
        <p:spPr>
          <a:xfrm>
            <a:off x="179388" y="981075"/>
            <a:ext cx="4105275" cy="5688013"/>
          </a:xfrm>
        </p:spPr>
        <p:txBody>
          <a:bodyPr>
            <a:normAutofit/>
          </a:bodyPr>
          <a:lstStyle/>
          <a:p>
            <a:pPr eaLnBrk="1" hangingPunct="1">
              <a:lnSpc>
                <a:spcPct val="100000"/>
              </a:lnSpc>
              <a:defRPr/>
            </a:pPr>
            <a:r>
              <a:rPr lang="ru-RU" altLang="ru-RU" sz="2000" dirty="0"/>
              <a:t>складывается из трех основных  стадий: </a:t>
            </a:r>
            <a:r>
              <a:rPr lang="ru-RU" altLang="ru-RU" sz="2000" b="1" dirty="0"/>
              <a:t>нарастания, реализации, затухания. </a:t>
            </a:r>
            <a:r>
              <a:rPr lang="ru-RU" altLang="ru-RU" sz="2000" dirty="0"/>
              <a:t>Блокировать развитие конфликта можно на стадии его возникновения. Один из эффективных способов блокировки конфликта – </a:t>
            </a:r>
            <a:r>
              <a:rPr lang="ru-RU" altLang="ru-RU" sz="2000" b="1" dirty="0"/>
              <a:t>переведение его из плоскости коммуникативных взаимоотношений в плоскость предметно-</a:t>
            </a:r>
            <a:r>
              <a:rPr lang="ru-RU" altLang="ru-RU" sz="2000" b="1" dirty="0" err="1"/>
              <a:t>деятельностную</a:t>
            </a:r>
            <a:r>
              <a:rPr lang="ru-RU" altLang="ru-RU" sz="2000" b="1" dirty="0"/>
              <a:t>. </a:t>
            </a:r>
          </a:p>
          <a:p>
            <a:pPr eaLnBrk="1" hangingPunct="1">
              <a:lnSpc>
                <a:spcPct val="100000"/>
              </a:lnSpc>
              <a:defRPr/>
            </a:pPr>
            <a:r>
              <a:rPr lang="ru-RU" altLang="ru-RU" sz="2000" i="1" dirty="0"/>
              <a:t>Например, в тот момент, когда вы  заметили нарастание напряженности между двумя учениками, дайте им обоим какое-либо поручение, особенно если оно связано с выполнением физического труда.</a:t>
            </a:r>
          </a:p>
          <a:p>
            <a:pPr eaLnBrk="1" hangingPunct="1">
              <a:lnSpc>
                <a:spcPct val="70000"/>
              </a:lnSpc>
              <a:defRPr/>
            </a:pPr>
            <a:endParaRPr lang="ru-RU" altLang="ru-RU" sz="2000" dirty="0" smtClean="0">
              <a:solidFill>
                <a:schemeClr val="tx2"/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half" idx="1"/>
          </p:nvPr>
        </p:nvSpPr>
        <p:spPr>
          <a:xfrm>
            <a:off x="3851275" y="449287"/>
            <a:ext cx="5113338" cy="6408737"/>
          </a:xfrm>
        </p:spPr>
        <p:txBody>
          <a:bodyPr/>
          <a:lstStyle/>
          <a:p>
            <a:pPr eaLnBrk="1" hangingPunct="1">
              <a:lnSpc>
                <a:spcPct val="100000"/>
              </a:lnSpc>
              <a:buFont typeface="Wingdings" pitchFamily="2" charset="2"/>
              <a:buNone/>
              <a:defRPr/>
            </a:pPr>
            <a:r>
              <a:rPr lang="ru-RU" altLang="ru-RU" sz="2000" dirty="0" smtClean="0"/>
              <a:t>	Если </a:t>
            </a:r>
            <a:r>
              <a:rPr lang="ru-RU" altLang="ru-RU" sz="2000" dirty="0"/>
              <a:t>конфликт все же «разгорелся», то подавлять его уже не так просто. </a:t>
            </a:r>
            <a:r>
              <a:rPr lang="ru-RU" altLang="ru-RU" sz="2000" dirty="0"/>
              <a:t>Но когда конфликтующие исчерпают свои силы энергии, выплеснут эмоции и наступит стадия затухания, вот здесь возможна и эффективна воспитательная коррекция. У конфликтующих возникают чувства виновности, сожаления и даже раскаяния. На этой стадии можно проводить воспитательные беседы, выявлять и устранять причины конфликтов.</a:t>
            </a:r>
          </a:p>
          <a:p>
            <a:pPr>
              <a:defRPr/>
            </a:pPr>
            <a:endParaRPr lang="ru-RU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/>
          <a:srcRect l="19922" t="14844" r="31836" b="24365"/>
          <a:stretch>
            <a:fillRect/>
          </a:stretch>
        </p:blipFill>
        <p:spPr bwMode="auto">
          <a:xfrm>
            <a:off x="6072198" y="4214818"/>
            <a:ext cx="2267638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Школьная служба медиации</a:t>
            </a:r>
            <a:endParaRPr lang="ru-RU" b="1" dirty="0"/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642910" y="3429000"/>
            <a:ext cx="7572428" cy="17526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Медиативные техники разрешения конфликта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/>
          <a:srcRect l="11719" t="22705" r="31445" b="29687"/>
          <a:stretch>
            <a:fillRect/>
          </a:stretch>
        </p:blipFill>
        <p:spPr bwMode="auto">
          <a:xfrm>
            <a:off x="500034" y="500042"/>
            <a:ext cx="2771773" cy="1857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/>
          <a:srcRect l="19922" t="14844" r="31836" b="24365"/>
          <a:stretch>
            <a:fillRect/>
          </a:stretch>
        </p:blipFill>
        <p:spPr bwMode="auto">
          <a:xfrm>
            <a:off x="5857884" y="4286256"/>
            <a:ext cx="2267638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Критерий, по которым случай может быть принят на работу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60557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ü"/>
            </a:pPr>
            <a:r>
              <a:rPr lang="ru-RU" dirty="0"/>
              <a:t>с</a:t>
            </a:r>
            <a:r>
              <a:rPr lang="ru-RU" dirty="0" smtClean="0"/>
              <a:t>тороны конфликта известны;</a:t>
            </a:r>
          </a:p>
          <a:p>
            <a:pPr>
              <a:buFont typeface="Wingdings" pitchFamily="2" charset="2"/>
              <a:buChar char="ü"/>
            </a:pPr>
            <a:r>
              <a:rPr lang="ru-RU" dirty="0"/>
              <a:t>о</a:t>
            </a:r>
            <a:r>
              <a:rPr lang="ru-RU" dirty="0" smtClean="0"/>
              <a:t>бидчик признает свою вину ( или, как минимум свое участие);</a:t>
            </a:r>
          </a:p>
          <a:p>
            <a:pPr>
              <a:buFont typeface="Wingdings" pitchFamily="2" charset="2"/>
              <a:buChar char="ü"/>
            </a:pPr>
            <a:r>
              <a:rPr lang="ru-RU" dirty="0"/>
              <a:t>д</a:t>
            </a:r>
            <a:r>
              <a:rPr lang="ru-RU" dirty="0" smtClean="0"/>
              <a:t>остижение и удержание контакта со сторонами;</a:t>
            </a:r>
          </a:p>
          <a:p>
            <a:pPr>
              <a:buFont typeface="Wingdings" pitchFamily="2" charset="2"/>
              <a:buChar char="ü"/>
            </a:pPr>
            <a:r>
              <a:rPr lang="ru-RU" dirty="0"/>
              <a:t>с</a:t>
            </a:r>
            <a:r>
              <a:rPr lang="ru-RU" dirty="0" smtClean="0"/>
              <a:t>оздание условий для конструктивного выражения эмоций;</a:t>
            </a:r>
          </a:p>
          <a:p>
            <a:pPr>
              <a:buFont typeface="Wingdings" pitchFamily="2" charset="2"/>
              <a:buChar char="ü"/>
            </a:pPr>
            <a:r>
              <a:rPr lang="ru-RU" dirty="0"/>
              <a:t>с</a:t>
            </a:r>
            <a:r>
              <a:rPr lang="ru-RU" dirty="0" smtClean="0"/>
              <a:t>оздание безопасной атмосферы во время работы.</a:t>
            </a:r>
          </a:p>
          <a:p>
            <a:pPr>
              <a:buFont typeface="Wingdings" pitchFamily="2" charset="2"/>
              <a:buChar char="ü"/>
            </a:pPr>
            <a:endParaRPr lang="ru-RU" dirty="0" smtClean="0"/>
          </a:p>
          <a:p>
            <a:pPr>
              <a:buFont typeface="Wingdings" pitchFamily="2" charset="2"/>
              <a:buChar char="ü"/>
            </a:pP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dirty="0" smtClean="0"/>
              <a:t>Этапы: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00034" y="1285860"/>
            <a:ext cx="8229600" cy="4972072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AutoNum type="arabicPeriod"/>
            </a:pPr>
            <a:r>
              <a:rPr lang="ru-RU" dirty="0" smtClean="0"/>
              <a:t>Создание основы для диалога.</a:t>
            </a:r>
          </a:p>
          <a:p>
            <a:pPr marL="514350" indent="-514350">
              <a:buAutoNum type="arabicPeriod"/>
            </a:pPr>
            <a:r>
              <a:rPr lang="ru-RU" dirty="0" smtClean="0"/>
              <a:t>Понимание ситуации (что произошло до, сейчас, после, о других участниках, о друзьях, состояния и чувства):</a:t>
            </a:r>
          </a:p>
          <a:p>
            <a:pPr marL="514350" indent="-514350">
              <a:buFontTx/>
              <a:buChar char="-"/>
            </a:pPr>
            <a:r>
              <a:rPr lang="ru-RU" dirty="0"/>
              <a:t>в</a:t>
            </a:r>
            <a:r>
              <a:rPr lang="ru-RU" dirty="0" smtClean="0"/>
              <a:t>нимательно выслушать что беспокоит;</a:t>
            </a:r>
          </a:p>
          <a:p>
            <a:pPr marL="514350" indent="-514350">
              <a:buFontTx/>
              <a:buChar char="-"/>
            </a:pPr>
            <a:r>
              <a:rPr lang="ru-RU" dirty="0"/>
              <a:t>п</a:t>
            </a:r>
            <a:r>
              <a:rPr lang="ru-RU" dirty="0" smtClean="0"/>
              <a:t>омочь пережить сильные чувства;</a:t>
            </a:r>
          </a:p>
          <a:p>
            <a:pPr marL="514350" indent="-514350">
              <a:buFontTx/>
              <a:buChar char="-"/>
            </a:pPr>
            <a:r>
              <a:rPr lang="ru-RU" dirty="0" smtClean="0"/>
              <a:t>при необходимости обсудить ценности в реагировании на ситуацию;</a:t>
            </a:r>
          </a:p>
          <a:p>
            <a:pPr marL="514350" indent="-514350">
              <a:buFontTx/>
              <a:buChar char="-"/>
            </a:pPr>
            <a:r>
              <a:rPr lang="ru-RU" dirty="0" smtClean="0"/>
              <a:t>Обсудить, к каким последствиям привела ситуация,  к чему еще может привести, что ребенку в этом не нравится. </a:t>
            </a:r>
          </a:p>
          <a:p>
            <a:pPr marL="514350" indent="-514350">
              <a:buFontTx/>
              <a:buChar char="-"/>
            </a:pP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3. Поиск вариантов выхода ( поддержать принятие стороной ответственности выход из конфликтной ситуации)</a:t>
            </a:r>
          </a:p>
          <a:p>
            <a:pPr>
              <a:buFontTx/>
              <a:buChar char="-"/>
            </a:pPr>
            <a:r>
              <a:rPr lang="ru-RU" dirty="0"/>
              <a:t>к</a:t>
            </a:r>
            <a:r>
              <a:rPr lang="ru-RU" dirty="0" smtClean="0"/>
              <a:t>акие выходы возможны из создавшейся ситуации, к каким последствиям эти выходы могут привести;</a:t>
            </a:r>
          </a:p>
          <a:p>
            <a:pPr>
              <a:buFontTx/>
              <a:buChar char="-"/>
            </a:pPr>
            <a:r>
              <a:rPr lang="ru-RU" dirty="0"/>
              <a:t>п</a:t>
            </a:r>
            <a:r>
              <a:rPr lang="ru-RU" dirty="0" smtClean="0"/>
              <a:t>ытались ли решить ситуацию, встретиться со второй стороной;</a:t>
            </a:r>
          </a:p>
          <a:p>
            <a:pPr>
              <a:buFontTx/>
              <a:buChar char="-"/>
            </a:pPr>
            <a:r>
              <a:rPr lang="ru-RU" dirty="0" smtClean="0"/>
              <a:t>варианты заглаживания вреда.</a:t>
            </a:r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143000"/>
          </a:xfrm>
        </p:spPr>
        <p:txBody>
          <a:bodyPr/>
          <a:lstStyle/>
          <a:p>
            <a:r>
              <a:rPr lang="ru-RU" dirty="0" smtClean="0"/>
              <a:t>Правила медиативной беседы: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214554"/>
            <a:ext cx="8229600" cy="2900370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dirty="0"/>
              <a:t>с</a:t>
            </a:r>
            <a:r>
              <a:rPr lang="ru-RU" dirty="0" smtClean="0"/>
              <a:t>лушать, не перебивая – у каждого есть возможность быть выслушанным до конца;</a:t>
            </a:r>
          </a:p>
          <a:p>
            <a:pPr>
              <a:buFont typeface="Wingdings" pitchFamily="2" charset="2"/>
              <a:buChar char="ü"/>
            </a:pPr>
            <a:r>
              <a:rPr lang="ru-RU" dirty="0"/>
              <a:t>в</a:t>
            </a:r>
            <a:r>
              <a:rPr lang="ru-RU" dirty="0" smtClean="0"/>
              <a:t>оздержаться от оценок и оскорблений, чтобы все чувствовали себя в безопасности;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Конфиденциальность.</a:t>
            </a:r>
          </a:p>
          <a:p>
            <a:pPr>
              <a:buNone/>
            </a:pPr>
            <a:endParaRPr lang="ru-RU" dirty="0" smtClean="0"/>
          </a:p>
          <a:p>
            <a:pPr>
              <a:buFont typeface="Wingdings" pitchFamily="2" charset="2"/>
              <a:buChar char="ü"/>
            </a:pP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Инструменты медиации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dirty="0"/>
              <a:t>а</a:t>
            </a:r>
            <a:r>
              <a:rPr lang="ru-RU" dirty="0" smtClean="0"/>
              <a:t>ктивное слушание;</a:t>
            </a:r>
          </a:p>
          <a:p>
            <a:pPr>
              <a:buFont typeface="Wingdings" pitchFamily="2" charset="2"/>
              <a:buChar char="ü"/>
            </a:pPr>
            <a:r>
              <a:rPr lang="ru-RU" dirty="0"/>
              <a:t>э</a:t>
            </a:r>
            <a:r>
              <a:rPr lang="ru-RU" dirty="0" smtClean="0"/>
              <a:t>хо-техника;</a:t>
            </a:r>
          </a:p>
          <a:p>
            <a:pPr>
              <a:buFont typeface="Wingdings" pitchFamily="2" charset="2"/>
              <a:buChar char="ü"/>
            </a:pPr>
            <a:r>
              <a:rPr lang="ru-RU" dirty="0"/>
              <a:t>у</a:t>
            </a:r>
            <a:r>
              <a:rPr lang="ru-RU" dirty="0" smtClean="0"/>
              <a:t>точнение;</a:t>
            </a:r>
          </a:p>
          <a:p>
            <a:pPr>
              <a:buFont typeface="Wingdings" pitchFamily="2" charset="2"/>
              <a:buChar char="ü"/>
            </a:pPr>
            <a:r>
              <a:rPr lang="ru-RU" dirty="0" err="1"/>
              <a:t>р</a:t>
            </a:r>
            <a:r>
              <a:rPr lang="ru-RU" dirty="0" err="1" smtClean="0"/>
              <a:t>езюмирование</a:t>
            </a:r>
            <a:r>
              <a:rPr lang="ru-RU" dirty="0" smtClean="0"/>
              <a:t>;</a:t>
            </a:r>
          </a:p>
          <a:p>
            <a:pPr>
              <a:buFont typeface="Wingdings" pitchFamily="2" charset="2"/>
              <a:buChar char="ü"/>
            </a:pPr>
            <a:r>
              <a:rPr lang="ru-RU" dirty="0"/>
              <a:t>т</a:t>
            </a:r>
            <a:r>
              <a:rPr lang="ru-RU" dirty="0" smtClean="0"/>
              <a:t>ехника отражения чувств;</a:t>
            </a:r>
          </a:p>
          <a:p>
            <a:pPr>
              <a:buFont typeface="Wingdings" pitchFamily="2" charset="2"/>
              <a:buChar char="ü"/>
            </a:pPr>
            <a:r>
              <a:rPr lang="ru-RU" dirty="0"/>
              <a:t>п</a:t>
            </a:r>
            <a:r>
              <a:rPr lang="ru-RU" dirty="0" smtClean="0"/>
              <a:t>етля понимания;</a:t>
            </a:r>
          </a:p>
          <a:p>
            <a:pPr>
              <a:buFont typeface="Wingdings" pitchFamily="2" charset="2"/>
              <a:buChar char="ü"/>
            </a:pPr>
            <a:r>
              <a:rPr lang="ru-RU" dirty="0" err="1"/>
              <a:t>р</a:t>
            </a:r>
            <a:r>
              <a:rPr lang="ru-RU" dirty="0" err="1" smtClean="0"/>
              <a:t>ефрейминг</a:t>
            </a:r>
            <a:r>
              <a:rPr lang="ru-RU" dirty="0" smtClean="0"/>
              <a:t>.</a:t>
            </a:r>
          </a:p>
          <a:p>
            <a:pPr>
              <a:buFont typeface="Wingdings" pitchFamily="2" charset="2"/>
              <a:buChar char="ü"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67313" y="3952679"/>
            <a:ext cx="3976687" cy="2905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b="1" i="1" dirty="0" smtClean="0">
                <a:latin typeface="Rockwell Extra Bold" pitchFamily="18" charset="0"/>
              </a:rPr>
              <a:t>По объёму конфликты бывают</a:t>
            </a:r>
            <a:r>
              <a:rPr lang="ru-RU" b="1" i="1" dirty="0" smtClean="0">
                <a:solidFill>
                  <a:schemeClr val="accent5"/>
                </a:solidFill>
                <a:latin typeface="Rockwell Extra Bold" pitchFamily="18" charset="0"/>
              </a:rPr>
              <a:t>:</a:t>
            </a:r>
            <a:endParaRPr lang="ru-RU" dirty="0">
              <a:solidFill>
                <a:schemeClr val="accent5"/>
              </a:solidFill>
            </a:endParaRPr>
          </a:p>
        </p:txBody>
      </p:sp>
      <p:sp>
        <p:nvSpPr>
          <p:cNvPr id="17411" name="Объект 4"/>
          <p:cNvSpPr>
            <a:spLocks noGrp="1"/>
          </p:cNvSpPr>
          <p:nvPr>
            <p:ph idx="1"/>
          </p:nvPr>
        </p:nvSpPr>
        <p:spPr>
          <a:xfrm>
            <a:off x="500034" y="1428736"/>
            <a:ext cx="8137525" cy="4392612"/>
          </a:xfrm>
        </p:spPr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ru-RU" altLang="ru-RU" b="1" i="1" dirty="0" err="1" smtClean="0"/>
              <a:t>Внутриличностные</a:t>
            </a:r>
            <a:r>
              <a:rPr lang="ru-RU" altLang="ru-RU" dirty="0" smtClean="0"/>
              <a:t> – сторонами конфликта выступают две или более составляющих одной и той же личности (отдельные черты, особенности характера и поведения человека).</a:t>
            </a:r>
          </a:p>
          <a:p>
            <a:pPr eaLnBrk="1" hangingPunct="1">
              <a:defRPr/>
            </a:pPr>
            <a:r>
              <a:rPr lang="ru-RU" altLang="ru-RU" b="1" i="1" dirty="0" smtClean="0"/>
              <a:t>Межличностные </a:t>
            </a:r>
            <a:r>
              <a:rPr lang="ru-RU" altLang="ru-RU" dirty="0" smtClean="0"/>
              <a:t>– сторонами конфликта выступают двое и более личностей, вступающих в конфронтацию по поводу мотивов, целей, ценностей.</a:t>
            </a:r>
          </a:p>
          <a:p>
            <a:pPr>
              <a:defRPr/>
            </a:pPr>
            <a:endParaRPr lang="ru-RU" altLang="ru-RU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7411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Активное  слушание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Не давать оценку сказанному. </a:t>
            </a:r>
          </a:p>
          <a:p>
            <a:pPr>
              <a:buFontTx/>
              <a:buChar char="-"/>
            </a:pPr>
            <a:r>
              <a:rPr lang="ru-RU" dirty="0" smtClean="0"/>
              <a:t>Да?  - Это интересно… - Понимаю… - Можно ли поподробнее…</a:t>
            </a:r>
          </a:p>
          <a:p>
            <a:pPr>
              <a:buNone/>
            </a:pPr>
            <a:r>
              <a:rPr lang="ru-RU" dirty="0" smtClean="0"/>
              <a:t>Обращаем внимание не только на слова, но и невербальные проявления собеседника (мимика, позы, жестикуляция). </a:t>
            </a:r>
          </a:p>
          <a:p>
            <a:pPr>
              <a:buNone/>
            </a:pPr>
            <a:r>
              <a:rPr lang="ru-RU" dirty="0" smtClean="0"/>
              <a:t>Проверяйте, правильно ли вы поняли слова собеседника. 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Э</a:t>
            </a:r>
            <a:r>
              <a:rPr lang="ru-RU" dirty="0" smtClean="0"/>
              <a:t>хо-техника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	Уточнение информации при наиболее существенных моментах сообщения или  когда речь понятной (иллюзией). </a:t>
            </a:r>
          </a:p>
          <a:p>
            <a:pPr>
              <a:buFontTx/>
              <a:buChar char="-"/>
            </a:pPr>
            <a:r>
              <a:rPr lang="ru-RU" dirty="0" smtClean="0"/>
              <a:t>Ты говоришь… - Я понимаю… - Другими словами, ты считаешь… - Правильно ли я вас понял…</a:t>
            </a:r>
          </a:p>
          <a:p>
            <a:pPr>
              <a:buFontTx/>
              <a:buChar char="-"/>
            </a:pPr>
            <a:r>
              <a:rPr lang="ru-RU" dirty="0" smtClean="0"/>
              <a:t>Вы поняли правильно, но…</a:t>
            </a:r>
          </a:p>
          <a:p>
            <a:pPr>
              <a:buNone/>
            </a:pPr>
            <a:r>
              <a:rPr lang="ru-RU" dirty="0" smtClean="0"/>
              <a:t>Собеседник видит, что его слушают</a:t>
            </a: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Уточнение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ru-RU" dirty="0" smtClean="0"/>
              <a:t>Ты сказал что это происходит давно. Как давно это происходит?</a:t>
            </a:r>
          </a:p>
          <a:p>
            <a:pPr>
              <a:buFontTx/>
              <a:buChar char="-"/>
            </a:pPr>
            <a:r>
              <a:rPr lang="ru-RU" dirty="0" smtClean="0"/>
              <a:t>Объясни, пожалуйста, что это значит?</a:t>
            </a:r>
          </a:p>
          <a:p>
            <a:pPr>
              <a:buFontTx/>
              <a:buChar char="-"/>
            </a:pPr>
            <a:r>
              <a:rPr lang="ru-RU" dirty="0" smtClean="0"/>
              <a:t>Не повторишь ли еще раз?</a:t>
            </a:r>
          </a:p>
          <a:p>
            <a:pPr>
              <a:buFontTx/>
              <a:buChar char="-"/>
            </a:pPr>
            <a:r>
              <a:rPr lang="ru-RU" dirty="0" smtClean="0"/>
              <a:t>Может быть, расскажешь про это поподробнее?</a:t>
            </a: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Резюмирование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ru-RU" dirty="0" smtClean="0"/>
              <a:t>Итак, мы договорились с тобой что…</a:t>
            </a:r>
          </a:p>
          <a:p>
            <a:pPr>
              <a:buFontTx/>
              <a:buChar char="-"/>
            </a:pPr>
            <a:r>
              <a:rPr lang="ru-RU" dirty="0" smtClean="0"/>
              <a:t>Твоими основными идеями являются..</a:t>
            </a:r>
          </a:p>
          <a:p>
            <a:pPr>
              <a:buFontTx/>
              <a:buChar char="-"/>
            </a:pPr>
            <a:r>
              <a:rPr lang="ru-RU" dirty="0" smtClean="0"/>
              <a:t>Как я понял, вашими основными проблемами являются…</a:t>
            </a:r>
          </a:p>
          <a:p>
            <a:pPr>
              <a:buFontTx/>
              <a:buChar char="-"/>
            </a:pPr>
            <a:r>
              <a:rPr lang="ru-RU" dirty="0" smtClean="0"/>
              <a:t>Итак, вы бы хотели…</a:t>
            </a:r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Техника  отражения чувств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/>
              <a:t>		Сообщаем партнеру, как мы воспринимаем его эмоциональное состояние. </a:t>
            </a:r>
          </a:p>
          <a:p>
            <a:pPr algn="just">
              <a:buFontTx/>
              <a:buChar char="-"/>
            </a:pPr>
            <a:r>
              <a:rPr lang="ru-RU" dirty="0" smtClean="0"/>
              <a:t>Мне кажется, это вас очень огорчает…</a:t>
            </a:r>
          </a:p>
          <a:p>
            <a:pPr algn="just">
              <a:buFontTx/>
              <a:buChar char="-"/>
            </a:pPr>
            <a:r>
              <a:rPr lang="ru-RU" dirty="0" smtClean="0"/>
              <a:t>Вас что-то беспокоит…</a:t>
            </a:r>
          </a:p>
          <a:p>
            <a:pPr algn="just">
              <a:buFontTx/>
              <a:buChar char="-"/>
            </a:pPr>
            <a:r>
              <a:rPr lang="ru-RU" dirty="0" smtClean="0"/>
              <a:t>Вы чем-то встревожены…</a:t>
            </a:r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Петля  понимания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Уточнение правильности понимания. 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- Как мне надоели эти уроки! Не хочу их больше делать!</a:t>
            </a:r>
          </a:p>
          <a:p>
            <a:pPr>
              <a:buNone/>
            </a:pPr>
            <a:r>
              <a:rPr lang="ru-RU" dirty="0" smtClean="0"/>
              <a:t>- </a:t>
            </a:r>
            <a:r>
              <a:rPr lang="ru-RU" b="1" dirty="0" smtClean="0"/>
              <a:t>Правильно ли я понимаю</a:t>
            </a:r>
            <a:r>
              <a:rPr lang="ru-RU" dirty="0" smtClean="0"/>
              <a:t>, что ты просто устал и хочешь отдохнуть?</a:t>
            </a:r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Рефрейминг</a:t>
            </a:r>
            <a:r>
              <a:rPr lang="ru-RU" dirty="0" smtClean="0"/>
              <a:t> </a:t>
            </a:r>
            <a:endParaRPr lang="ru-RU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		Изменение эмоционального отношения к предмету.</a:t>
            </a:r>
          </a:p>
          <a:p>
            <a:pPr>
              <a:buFontTx/>
              <a:buChar char="-"/>
            </a:pPr>
            <a:r>
              <a:rPr lang="ru-RU" dirty="0" smtClean="0"/>
              <a:t>Она кажется совсем тупая, когда она уже усвоит это правило? Мне надоело, что она меня дергает на уроке уже вторую неделю!</a:t>
            </a:r>
          </a:p>
          <a:p>
            <a:pPr>
              <a:buFontTx/>
              <a:buChar char="-"/>
            </a:pPr>
            <a:r>
              <a:rPr lang="ru-RU" dirty="0" smtClean="0"/>
              <a:t>Правильно ли я понимаю, что вы хотели бы знать точный срок, когда ваша одноклассница сможет применять правило самостоятельно?</a:t>
            </a:r>
          </a:p>
          <a:p>
            <a:pPr>
              <a:buFontTx/>
              <a:buChar char="-"/>
            </a:pPr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1" y="0"/>
            <a:ext cx="8477280" cy="17526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altLang="ru-RU" sz="2800" b="1" i="1" dirty="0"/>
              <a:t>Существует специальная технология общения, приемы которой убедительно демонстрирует американский учёный – психолог Д. Карнеги.</a:t>
            </a:r>
            <a:endParaRPr lang="ru-RU" sz="2800" dirty="0" smtClean="0"/>
          </a:p>
        </p:txBody>
      </p:sp>
      <p:sp>
        <p:nvSpPr>
          <p:cNvPr id="48132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1844675"/>
            <a:ext cx="8320116" cy="4727597"/>
          </a:xfrm>
        </p:spPr>
        <p:txBody>
          <a:bodyPr>
            <a:normAutofit/>
          </a:bodyPr>
          <a:lstStyle/>
          <a:p>
            <a:pPr marL="609600" indent="-609600" eaLnBrk="1" hangingPunct="1">
              <a:lnSpc>
                <a:spcPct val="70000"/>
              </a:lnSpc>
              <a:buFont typeface="Wingdings" pitchFamily="2" charset="2"/>
              <a:buNone/>
              <a:defRPr/>
            </a:pPr>
            <a:endParaRPr lang="ru-RU" altLang="ru-RU" sz="1400" dirty="0" smtClean="0"/>
          </a:p>
          <a:p>
            <a:pPr marL="609600" indent="-609600" eaLnBrk="1" hangingPunct="1">
              <a:lnSpc>
                <a:spcPct val="70000"/>
              </a:lnSpc>
              <a:buFont typeface="Wingdings" pitchFamily="2" charset="2"/>
              <a:buNone/>
              <a:defRPr/>
            </a:pPr>
            <a:r>
              <a:rPr lang="ru-RU" altLang="ru-RU" sz="2400" b="1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1. </a:t>
            </a:r>
            <a:r>
              <a:rPr lang="ru-RU" altLang="ru-RU" sz="2400" i="1" dirty="0" smtClean="0"/>
              <a:t>УЛЫБАЙТЕСЬ! Улыбка обогащает тех, кто ее получает, и не обедняет тех, кто ее дает!</a:t>
            </a:r>
          </a:p>
          <a:p>
            <a:pPr marL="609600" indent="-609600" eaLnBrk="1" hangingPunct="1">
              <a:lnSpc>
                <a:spcPct val="100000"/>
              </a:lnSpc>
              <a:buFont typeface="Wingdings" pitchFamily="2" charset="2"/>
              <a:buNone/>
              <a:defRPr/>
            </a:pPr>
            <a:r>
              <a:rPr lang="ru-RU" altLang="ru-RU" sz="2400" i="1" dirty="0" smtClean="0"/>
              <a:t>2. Помните, что для человека звук его имени является самым важным звуком в человеческой речи. Как можно чаще обращайтесь к другому человеку по имени.</a:t>
            </a:r>
          </a:p>
          <a:p>
            <a:pPr marL="609600" indent="-609600" eaLnBrk="1" hangingPunct="1">
              <a:lnSpc>
                <a:spcPct val="100000"/>
              </a:lnSpc>
              <a:buFont typeface="Wingdings" pitchFamily="2" charset="2"/>
              <a:buNone/>
              <a:defRPr/>
            </a:pPr>
            <a:r>
              <a:rPr lang="ru-RU" altLang="ru-RU" sz="2400" i="1" dirty="0" smtClean="0"/>
              <a:t>3. Искренне признавайте в других хорошее.</a:t>
            </a:r>
          </a:p>
          <a:p>
            <a:pPr marL="609600" indent="-609600" eaLnBrk="1" hangingPunct="1">
              <a:lnSpc>
                <a:spcPct val="100000"/>
              </a:lnSpc>
              <a:buFont typeface="Wingdings" pitchFamily="2" charset="2"/>
              <a:buNone/>
              <a:defRPr/>
            </a:pPr>
            <a:r>
              <a:rPr lang="ru-RU" altLang="ru-RU" sz="2400" i="1" dirty="0" smtClean="0"/>
              <a:t>4. Будьте сердечными в своем одобрении и щедры на похвалы, и люди будут дорожить вашими словами, помнить их в течение всей жизни.</a:t>
            </a:r>
          </a:p>
          <a:p>
            <a:pPr marL="609600" indent="-609600" eaLnBrk="1" hangingPunct="1">
              <a:lnSpc>
                <a:spcPct val="100000"/>
              </a:lnSpc>
              <a:buFont typeface="Wingdings" pitchFamily="2" charset="2"/>
              <a:buNone/>
              <a:defRPr/>
            </a:pPr>
            <a:r>
              <a:rPr lang="ru-RU" altLang="ru-RU" sz="2400" i="1" dirty="0" smtClean="0"/>
              <a:t>5. Желание понимать другого человека порождает сотрудничество. </a:t>
            </a:r>
          </a:p>
        </p:txBody>
      </p:sp>
      <p:sp>
        <p:nvSpPr>
          <p:cNvPr id="55302" name="Rectangle 6"/>
          <p:cNvSpPr>
            <a:spLocks noChangeArrowheads="1"/>
          </p:cNvSpPr>
          <p:nvPr/>
        </p:nvSpPr>
        <p:spPr bwMode="auto">
          <a:xfrm>
            <a:off x="0" y="260350"/>
            <a:ext cx="9144000" cy="9794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182562" tIns="46038" rIns="182562" bIns="46038">
            <a:spAutoFit/>
          </a:bodyPr>
          <a:lstStyle/>
          <a:p>
            <a:pPr marL="342900" indent="-342900" algn="l">
              <a:defRPr/>
            </a:pPr>
            <a:r>
              <a:rPr lang="ru-RU" sz="2400" dirty="0">
                <a:solidFill>
                  <a:schemeClr val="accent5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2400" dirty="0">
                <a:solidFill>
                  <a:schemeClr val="accent5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5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5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5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81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81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81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81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81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81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81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81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81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81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81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81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5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81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81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81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8" grpId="0"/>
      <p:bldP spid="4813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67313" y="3952679"/>
            <a:ext cx="3976687" cy="2905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b="1" i="1" dirty="0" smtClean="0">
                <a:latin typeface="Rockwell Extra Bold" pitchFamily="18" charset="0"/>
              </a:rPr>
              <a:t>По объёму конфликты бывают:</a:t>
            </a:r>
            <a:endParaRPr lang="ru-RU" dirty="0"/>
          </a:p>
        </p:txBody>
      </p:sp>
      <p:sp>
        <p:nvSpPr>
          <p:cNvPr id="18435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b="1" i="1" dirty="0" smtClean="0"/>
              <a:t>Конфликт между личностью и группой</a:t>
            </a:r>
            <a:r>
              <a:rPr lang="ru-RU" altLang="ru-RU" dirty="0" smtClean="0"/>
              <a:t> – противоречие между ожиданиями и требованиями отдельной личности и сложившимися в группе нормами поведения и труда.</a:t>
            </a:r>
          </a:p>
          <a:p>
            <a:pPr eaLnBrk="1" hangingPunct="1">
              <a:defRPr/>
            </a:pPr>
            <a:r>
              <a:rPr lang="ru-RU" altLang="ru-RU" b="1" i="1" dirty="0" smtClean="0"/>
              <a:t>Межгрупповые</a:t>
            </a:r>
            <a:r>
              <a:rPr lang="ru-RU" altLang="ru-RU" dirty="0" smtClean="0"/>
              <a:t> – конфликты внутри формальных групп коллектива, неформальных групп и т.д.</a:t>
            </a:r>
          </a:p>
          <a:p>
            <a:pPr>
              <a:defRPr/>
            </a:pPr>
            <a:endParaRPr lang="ru-RU" altLang="ru-RU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843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928670"/>
            <a:ext cx="3008313" cy="116205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2800" dirty="0" smtClean="0">
                <a:latin typeface="Rockwell Extra Bold" pitchFamily="18" charset="0"/>
              </a:rPr>
              <a:t>По длительности протекания: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071934" y="571480"/>
            <a:ext cx="4546600" cy="5853113"/>
          </a:xfrm>
        </p:spPr>
        <p:txBody>
          <a:bodyPr>
            <a:normAutofit fontScale="92500"/>
          </a:bodyPr>
          <a:lstStyle/>
          <a:p>
            <a:pPr eaLnBrk="1" hangingPunct="1">
              <a:defRPr/>
            </a:pPr>
            <a:r>
              <a:rPr lang="ru-RU" b="1" i="1" dirty="0" smtClean="0"/>
              <a:t>Кратковременные</a:t>
            </a:r>
            <a:r>
              <a:rPr lang="ru-RU" dirty="0" smtClean="0"/>
              <a:t> </a:t>
            </a:r>
            <a:r>
              <a:rPr lang="ru-RU" dirty="0"/>
              <a:t>– являются следствием взаимного непонимания или ошибок, которые быстро осознаются.</a:t>
            </a:r>
          </a:p>
          <a:p>
            <a:pPr eaLnBrk="1" hangingPunct="1">
              <a:defRPr/>
            </a:pPr>
            <a:r>
              <a:rPr lang="ru-RU" b="1" i="1" dirty="0"/>
              <a:t>Затяжные</a:t>
            </a:r>
            <a:r>
              <a:rPr lang="ru-RU" dirty="0"/>
              <a:t> – связаны с глубокими нравственно-психологическими травмами или с объективными трудностями.</a:t>
            </a:r>
          </a:p>
          <a:p>
            <a:pPr marL="0" indent="0">
              <a:buFont typeface="Wingdings" pitchFamily="2" charset="2"/>
              <a:buNone/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fld id="{15D6A069-B915-4058-8581-A05D242C64C6}" type="slidenum">
              <a:rPr lang="ru-RU" smtClean="0"/>
              <a:pPr lvl="1">
                <a:defRPr/>
              </a:pPr>
              <a:t>4</a:t>
            </a:fld>
            <a:endParaRPr lang="ru-RU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 l="11719" t="27832" r="31445" b="32617"/>
          <a:stretch>
            <a:fillRect/>
          </a:stretch>
        </p:blipFill>
        <p:spPr bwMode="auto">
          <a:xfrm>
            <a:off x="285720" y="2571744"/>
            <a:ext cx="3978038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4"/>
          <p:cNvSpPr txBox="1">
            <a:spLocks noChangeArrowheads="1"/>
          </p:cNvSpPr>
          <p:nvPr/>
        </p:nvSpPr>
        <p:spPr bwMode="auto">
          <a:xfrm>
            <a:off x="1187450" y="322263"/>
            <a:ext cx="698500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182562" tIns="46038" rIns="182562" bIns="46038">
            <a:spAutoFit/>
          </a:bodyPr>
          <a:lstStyle/>
          <a:p>
            <a:pPr marL="342900" indent="-342900">
              <a:spcBef>
                <a:spcPct val="50000"/>
              </a:spcBef>
            </a:pPr>
            <a:endParaRPr lang="ru-RU" altLang="ru-RU"/>
          </a:p>
        </p:txBody>
      </p:sp>
      <p:sp>
        <p:nvSpPr>
          <p:cNvPr id="102405" name="Text Box 5"/>
          <p:cNvSpPr txBox="1">
            <a:spLocks noChangeArrowheads="1"/>
          </p:cNvSpPr>
          <p:nvPr/>
        </p:nvSpPr>
        <p:spPr bwMode="auto">
          <a:xfrm>
            <a:off x="900113" y="404813"/>
            <a:ext cx="7848600" cy="1324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lIns="182562" tIns="46038" rIns="182562" bIns="46038">
            <a:spAutoFit/>
          </a:bodyPr>
          <a:lstStyle>
            <a:lvl1pPr marL="342900" indent="-342900" algn="l" eaLnBrk="0" hangingPunct="0">
              <a:buChar char="l"/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algn="l" eaLnBrk="0" hangingPunct="0"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algn="l" eaLnBrk="0" hangingPunct="0">
              <a:buClr>
                <a:srgbClr val="00CCFF"/>
              </a:buClr>
              <a:buSzPct val="65000"/>
              <a:buChar char="l"/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algn="l" eaLnBrk="0" hangingPunct="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algn="l" eaLnBrk="0" hangingPunct="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ru-RU" altLang="ru-RU" sz="4000" b="1" dirty="0" smtClean="0"/>
              <a:t>Конфликты могут возникать в связи с противоречиями:</a:t>
            </a:r>
          </a:p>
        </p:txBody>
      </p:sp>
      <p:sp>
        <p:nvSpPr>
          <p:cNvPr id="102407" name="Text Box 7"/>
          <p:cNvSpPr txBox="1">
            <a:spLocks noChangeArrowheads="1"/>
          </p:cNvSpPr>
          <p:nvPr/>
        </p:nvSpPr>
        <p:spPr bwMode="auto">
          <a:xfrm>
            <a:off x="539750" y="2051050"/>
            <a:ext cx="8135938" cy="4617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lIns="182562" tIns="46038" rIns="182562" bIns="46038">
            <a:spAutoFit/>
          </a:bodyPr>
          <a:lstStyle>
            <a:lvl1pPr marL="342900" indent="-342900" algn="l" eaLnBrk="0" hangingPunct="0">
              <a:buChar char="l"/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algn="l" eaLnBrk="0" hangingPunct="0"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algn="l" eaLnBrk="0" hangingPunct="0">
              <a:buClr>
                <a:srgbClr val="00CCFF"/>
              </a:buClr>
              <a:buSzPct val="65000"/>
              <a:buChar char="l"/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algn="l" eaLnBrk="0" hangingPunct="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algn="l" eaLnBrk="0" hangingPunct="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ru-RU" altLang="ru-RU" sz="2800" b="1" dirty="0" smtClean="0"/>
              <a:t>А) при введении новшеств, когда сталкиваются  новаторство и консерватизм;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ru-RU" altLang="ru-RU" sz="2800" b="1" dirty="0" smtClean="0"/>
              <a:t>Б) групповых интересов, когда люди отстаивают интересы только своей группы при игнорировании  общих;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ru-RU" altLang="ru-RU" sz="2800" b="1" dirty="0" smtClean="0"/>
              <a:t>В) связанными с личными, эгоистичными побуждениями, когда корысть побуждает все другие мотивы.</a:t>
            </a:r>
          </a:p>
          <a:p>
            <a:pPr algn="ctr" eaLnBrk="1" hangingPunct="1">
              <a:spcBef>
                <a:spcPct val="50000"/>
              </a:spcBef>
              <a:buFont typeface="Wingdings" pitchFamily="2" charset="2"/>
              <a:buNone/>
              <a:defRPr/>
            </a:pPr>
            <a:endParaRPr lang="ru-RU" altLang="ru-RU" sz="2800" b="1" dirty="0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2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102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05" grpId="0"/>
      <p:bldP spid="10240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altLang="ru-RU" b="1" dirty="0" smtClean="0"/>
              <a:t>В зависимости от способа разрешения выделяют: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571472" y="1714488"/>
            <a:ext cx="7772400" cy="4616450"/>
          </a:xfrm>
        </p:spPr>
        <p:txBody>
          <a:bodyPr/>
          <a:lstStyle/>
          <a:p>
            <a:pPr>
              <a:defRPr/>
            </a:pPr>
            <a:r>
              <a:rPr lang="ru-RU" b="1" dirty="0" smtClean="0"/>
              <a:t>Деструктивный конфликт </a:t>
            </a:r>
            <a:r>
              <a:rPr lang="ru-RU" dirty="0" smtClean="0"/>
              <a:t>– противостояние мнений или позиций, в результате которого происходит усугубление нарушения взаимодействия и разрушение взаимоотношений.</a:t>
            </a:r>
          </a:p>
          <a:p>
            <a:pPr>
              <a:defRPr/>
            </a:pPr>
            <a:r>
              <a:rPr lang="ru-RU" b="1" dirty="0" smtClean="0"/>
              <a:t>Конструктивный конфликт </a:t>
            </a:r>
            <a:r>
              <a:rPr lang="ru-RU" dirty="0" smtClean="0"/>
              <a:t>– противоборство сторон, в результате которого происходит изменение, развитие личности или коллектива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/>
          <a:srcRect l="19336" t="13549" r="38476" b="17236"/>
          <a:stretch>
            <a:fillRect/>
          </a:stretch>
        </p:blipFill>
        <p:spPr bwMode="auto">
          <a:xfrm>
            <a:off x="3857620" y="2786058"/>
            <a:ext cx="1643074" cy="21565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0" y="428604"/>
            <a:ext cx="8080375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b="1" dirty="0" smtClean="0"/>
              <a:t>Все педагогические конфликты можно распределить на три группы: </a:t>
            </a:r>
          </a:p>
        </p:txBody>
      </p:sp>
      <p:sp>
        <p:nvSpPr>
          <p:cNvPr id="23556" name="Oval 56"/>
          <p:cNvSpPr>
            <a:spLocks noChangeArrowheads="1"/>
          </p:cNvSpPr>
          <p:nvPr/>
        </p:nvSpPr>
        <p:spPr bwMode="auto">
          <a:xfrm>
            <a:off x="268272" y="3357563"/>
            <a:ext cx="2160588" cy="1800225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kumimoji="1" lang="ru-RU" altLang="ru-RU" b="1" i="1" dirty="0">
                <a:solidFill>
                  <a:schemeClr val="bg2"/>
                </a:solidFill>
              </a:rPr>
              <a:t>Мотивационные</a:t>
            </a:r>
          </a:p>
        </p:txBody>
      </p:sp>
      <p:sp>
        <p:nvSpPr>
          <p:cNvPr id="23557" name="Oval 57"/>
          <p:cNvSpPr>
            <a:spLocks noChangeArrowheads="1"/>
          </p:cNvSpPr>
          <p:nvPr/>
        </p:nvSpPr>
        <p:spPr bwMode="auto">
          <a:xfrm>
            <a:off x="6443663" y="1196975"/>
            <a:ext cx="2282825" cy="273685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kumimoji="1" lang="ru-RU" altLang="ru-RU" b="1" i="1" dirty="0">
                <a:solidFill>
                  <a:schemeClr val="bg2"/>
                </a:solidFill>
              </a:rPr>
              <a:t>Связанные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kumimoji="1" lang="ru-RU" altLang="ru-RU" b="1" i="1" dirty="0">
                <a:solidFill>
                  <a:schemeClr val="bg2"/>
                </a:solidFill>
              </a:rPr>
              <a:t> с недостатками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kumimoji="1" lang="ru-RU" altLang="ru-RU" b="1" i="1" dirty="0">
                <a:solidFill>
                  <a:schemeClr val="bg2"/>
                </a:solidFill>
              </a:rPr>
              <a:t>в организации 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kumimoji="1" lang="ru-RU" altLang="ru-RU" b="1" i="1" dirty="0">
                <a:solidFill>
                  <a:schemeClr val="bg2"/>
                </a:solidFill>
              </a:rPr>
              <a:t>обучения</a:t>
            </a:r>
          </a:p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kumimoji="1" lang="ru-RU" altLang="ru-RU" b="1" i="1" dirty="0">
              <a:solidFill>
                <a:schemeClr val="bg2"/>
              </a:solidFill>
            </a:endParaRPr>
          </a:p>
        </p:txBody>
      </p:sp>
      <p:sp>
        <p:nvSpPr>
          <p:cNvPr id="23558" name="Oval 58"/>
          <p:cNvSpPr>
            <a:spLocks noChangeArrowheads="1"/>
          </p:cNvSpPr>
          <p:nvPr/>
        </p:nvSpPr>
        <p:spPr bwMode="auto">
          <a:xfrm>
            <a:off x="5003800" y="4724400"/>
            <a:ext cx="2138363" cy="15621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kumimoji="1" lang="ru-RU" altLang="ru-RU" b="1" i="1" dirty="0">
                <a:solidFill>
                  <a:schemeClr val="bg2"/>
                </a:solidFill>
              </a:rPr>
              <a:t>Конфликт 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kumimoji="1" lang="ru-RU" altLang="ru-RU" b="1" i="1" dirty="0">
                <a:solidFill>
                  <a:schemeClr val="bg2"/>
                </a:solidFill>
              </a:rPr>
              <a:t>взаимодействий</a:t>
            </a:r>
          </a:p>
        </p:txBody>
      </p:sp>
      <p:sp>
        <p:nvSpPr>
          <p:cNvPr id="23559" name="AutoShape 63"/>
          <p:cNvSpPr>
            <a:spLocks noChangeArrowheads="1"/>
          </p:cNvSpPr>
          <p:nvPr/>
        </p:nvSpPr>
        <p:spPr bwMode="auto">
          <a:xfrm rot="-4244678">
            <a:off x="3479006" y="3599657"/>
            <a:ext cx="485775" cy="3046412"/>
          </a:xfrm>
          <a:prstGeom prst="downArrow">
            <a:avLst>
              <a:gd name="adj1" fmla="val 50000"/>
              <a:gd name="adj2" fmla="val 156781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l"/>
            <a:endParaRPr lang="ru-RU" altLang="ru-RU"/>
          </a:p>
        </p:txBody>
      </p:sp>
      <p:sp>
        <p:nvSpPr>
          <p:cNvPr id="23560" name="AutoShape 64"/>
          <p:cNvSpPr>
            <a:spLocks noChangeArrowheads="1"/>
          </p:cNvSpPr>
          <p:nvPr/>
        </p:nvSpPr>
        <p:spPr bwMode="auto">
          <a:xfrm rot="1146527">
            <a:off x="6659563" y="2852738"/>
            <a:ext cx="576262" cy="2097087"/>
          </a:xfrm>
          <a:prstGeom prst="upArrow">
            <a:avLst>
              <a:gd name="adj1" fmla="val 50000"/>
              <a:gd name="adj2" fmla="val 90978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l"/>
            <a:endParaRPr lang="ru-RU" altLang="ru-RU"/>
          </a:p>
        </p:txBody>
      </p:sp>
      <p:sp>
        <p:nvSpPr>
          <p:cNvPr id="23561" name="AutoShape 65"/>
          <p:cNvSpPr>
            <a:spLocks noChangeArrowheads="1"/>
          </p:cNvSpPr>
          <p:nvPr/>
        </p:nvSpPr>
        <p:spPr bwMode="auto">
          <a:xfrm rot="-6313357">
            <a:off x="3881318" y="-354483"/>
            <a:ext cx="527877" cy="5914521"/>
          </a:xfrm>
          <a:prstGeom prst="upArrow">
            <a:avLst>
              <a:gd name="adj1" fmla="val 50000"/>
              <a:gd name="adj2" fmla="val 24469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l"/>
            <a:endParaRPr lang="ru-RU" alt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14348" y="620713"/>
            <a:ext cx="8080375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4000" b="1" dirty="0" smtClean="0"/>
              <a:t>Мотивационные </a:t>
            </a:r>
            <a:r>
              <a:rPr lang="ru-RU" altLang="ru-RU" sz="4000" b="1" dirty="0" smtClean="0"/>
              <a:t>конфликты</a:t>
            </a:r>
            <a:endParaRPr lang="ru-RU" altLang="ru-RU" sz="4000" b="1" dirty="0" smtClean="0"/>
          </a:p>
        </p:txBody>
      </p:sp>
      <p:sp>
        <p:nvSpPr>
          <p:cNvPr id="2458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57158" y="1981200"/>
            <a:ext cx="8001056" cy="4114800"/>
          </a:xfrm>
        </p:spPr>
        <p:txBody>
          <a:bodyPr/>
          <a:lstStyle/>
          <a:p>
            <a:pPr algn="just" eaLnBrk="1" hangingPunct="1">
              <a:buFont typeface="Wingdings" pitchFamily="2" charset="2"/>
              <a:buNone/>
              <a:defRPr/>
            </a:pPr>
            <a:r>
              <a:rPr lang="ru-RU" altLang="ru-RU" sz="3600" dirty="0" smtClean="0"/>
              <a:t>		Они </a:t>
            </a:r>
            <a:r>
              <a:rPr lang="ru-RU" altLang="ru-RU" sz="3600" dirty="0" smtClean="0"/>
              <a:t>возникают между учителями и учениками из-за учебной мотивации учащихся (из-за того, что школьники либо не хотят учиться, либо учатся без интереса, по принуждению)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5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5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45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  <p:bldP spid="24580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28662" y="333375"/>
            <a:ext cx="7864475" cy="647700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altLang="ru-RU" sz="3200" b="1" dirty="0" smtClean="0">
                <a:solidFill>
                  <a:schemeClr val="accent2"/>
                </a:solidFill>
              </a:rPr>
              <a:t/>
            </a:r>
            <a:br>
              <a:rPr lang="ru-RU" altLang="ru-RU" sz="3200" b="1" dirty="0" smtClean="0">
                <a:solidFill>
                  <a:schemeClr val="accent2"/>
                </a:solidFill>
              </a:rPr>
            </a:br>
            <a:r>
              <a:rPr lang="ru-RU" altLang="ru-RU" sz="3200" b="1" dirty="0" smtClean="0"/>
              <a:t>Конфликты, связанные с недостатками в организации  </a:t>
            </a:r>
            <a:r>
              <a:rPr lang="ru-RU" altLang="ru-RU" sz="3200" b="1" dirty="0" smtClean="0"/>
              <a:t>обучения</a:t>
            </a:r>
            <a:endParaRPr lang="ru-RU" altLang="ru-RU" sz="3200" b="1" dirty="0" smtClean="0"/>
          </a:p>
        </p:txBody>
      </p:sp>
      <p:sp>
        <p:nvSpPr>
          <p:cNvPr id="2560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85720" y="1531959"/>
            <a:ext cx="8429684" cy="49688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altLang="ru-RU" sz="2400" b="1" dirty="0" smtClean="0">
              <a:solidFill>
                <a:schemeClr val="hlink"/>
              </a:solidFill>
            </a:endParaRP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altLang="ru-RU" sz="2500" b="1" dirty="0" smtClean="0"/>
              <a:t>I</a:t>
            </a:r>
            <a:r>
              <a:rPr lang="ru-RU" altLang="ru-RU" sz="2500" b="1" dirty="0" smtClean="0"/>
              <a:t> конфликтный период </a:t>
            </a:r>
            <a:r>
              <a:rPr lang="ru-RU" altLang="ru-RU" sz="2500" dirty="0" smtClean="0"/>
              <a:t>п</a:t>
            </a:r>
            <a:r>
              <a:rPr lang="ru-RU" altLang="ru-RU" sz="2500" i="1" dirty="0" smtClean="0"/>
              <a:t>роисходит в начальной школе, когда первоклассник переживает довольно сложный этап в своей жизни: происходит смена игровой деятельности на учебную.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altLang="ru-RU" sz="2500" b="1" dirty="0" smtClean="0"/>
              <a:t>II </a:t>
            </a:r>
            <a:r>
              <a:rPr lang="ru-RU" altLang="ru-RU" sz="2500" b="1" dirty="0" smtClean="0"/>
              <a:t>конфликтный период  </a:t>
            </a:r>
            <a:r>
              <a:rPr lang="ru-RU" altLang="ru-RU" sz="2500" dirty="0" smtClean="0"/>
              <a:t>- </a:t>
            </a:r>
            <a:r>
              <a:rPr lang="ru-RU" altLang="ru-RU" sz="2500" i="1" dirty="0" smtClean="0"/>
              <a:t>переход в 5 класс. На смену одному учителю приходит несколько учителей –предметников . Появляются новые учебные предметы.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altLang="ru-RU" sz="2500" b="1" dirty="0" smtClean="0"/>
              <a:t>III</a:t>
            </a:r>
            <a:r>
              <a:rPr lang="ru-RU" altLang="ru-RU" sz="2500" b="1" dirty="0" smtClean="0"/>
              <a:t> конфликтный период  </a:t>
            </a:r>
            <a:r>
              <a:rPr lang="ru-RU" altLang="ru-RU" sz="2500" dirty="0" smtClean="0"/>
              <a:t>- </a:t>
            </a:r>
            <a:r>
              <a:rPr lang="ru-RU" altLang="ru-RU" sz="2500" i="1" dirty="0" smtClean="0"/>
              <a:t>в начале 9 класса, когда нужно решить, что делать после его окончания – идти  в среднее учебное заведение или в 10 класс.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altLang="ru-RU" sz="2500" b="1" dirty="0" smtClean="0"/>
              <a:t>IV </a:t>
            </a:r>
            <a:r>
              <a:rPr lang="ru-RU" altLang="ru-RU" sz="2500" b="1" dirty="0" smtClean="0"/>
              <a:t>конфликтный период</a:t>
            </a:r>
            <a:r>
              <a:rPr lang="en-US" altLang="ru-RU" sz="2500" b="1" dirty="0" smtClean="0"/>
              <a:t> </a:t>
            </a:r>
            <a:r>
              <a:rPr lang="en-US" altLang="ru-RU" sz="2500" dirty="0" smtClean="0"/>
              <a:t>– </a:t>
            </a:r>
            <a:r>
              <a:rPr lang="ru-RU" altLang="ru-RU" sz="2500" i="1" dirty="0" smtClean="0"/>
              <a:t>окончание школы, выбор будущей профессии, ЕГЭ, начало личной жизни.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6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6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6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6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6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56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6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56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56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6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6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6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  <p:bldP spid="25604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</TotalTime>
  <Words>1090</Words>
  <PresentationFormat>Экран (4:3)</PresentationFormat>
  <Paragraphs>138</Paragraphs>
  <Slides>27</Slides>
  <Notes>14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Слайд 1</vt:lpstr>
      <vt:lpstr>По объёму конфликты бывают:</vt:lpstr>
      <vt:lpstr>По объёму конфликты бывают:</vt:lpstr>
      <vt:lpstr>По длительности протекания:</vt:lpstr>
      <vt:lpstr>Слайд 5</vt:lpstr>
      <vt:lpstr>В зависимости от способа разрешения выделяют:</vt:lpstr>
      <vt:lpstr>Все педагогические конфликты можно распределить на три группы: </vt:lpstr>
      <vt:lpstr>Мотивационные конфликты</vt:lpstr>
      <vt:lpstr> Конфликты, связанные с недостатками в организации  обучения</vt:lpstr>
      <vt:lpstr>Конфликт  взаимодействий</vt:lpstr>
      <vt:lpstr>Особенностями педагогических конфликтов являются:</vt:lpstr>
      <vt:lpstr>Особенности  педагогических конфликтов</vt:lpstr>
      <vt:lpstr>Динамика конфликта </vt:lpstr>
      <vt:lpstr>Школьная служба медиации</vt:lpstr>
      <vt:lpstr>Критерий, по которым случай может быть принят на работу </vt:lpstr>
      <vt:lpstr>Этапы:</vt:lpstr>
      <vt:lpstr>Слайд 17</vt:lpstr>
      <vt:lpstr>Правила медиативной беседы:</vt:lpstr>
      <vt:lpstr>Инструменты медиации</vt:lpstr>
      <vt:lpstr>Активное  слушание</vt:lpstr>
      <vt:lpstr>Эхо-техника</vt:lpstr>
      <vt:lpstr>Уточнение </vt:lpstr>
      <vt:lpstr>Резюмирование </vt:lpstr>
      <vt:lpstr>Техника  отражения чувств</vt:lpstr>
      <vt:lpstr>Петля  понимания</vt:lpstr>
      <vt:lpstr>Рефрейминг </vt:lpstr>
      <vt:lpstr> Существует специальная технология общения, приемы которой убедительно демонстрирует американский учёный – психолог Д. Карнеги.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2.1-5</dc:creator>
  <cp:lastModifiedBy>2.1-5</cp:lastModifiedBy>
  <cp:revision>8</cp:revision>
  <dcterms:created xsi:type="dcterms:W3CDTF">2023-03-22T01:38:51Z</dcterms:created>
  <dcterms:modified xsi:type="dcterms:W3CDTF">2023-03-22T02:54:22Z</dcterms:modified>
</cp:coreProperties>
</file>