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72" r:id="rId2"/>
    <p:sldId id="290" r:id="rId3"/>
    <p:sldId id="258" r:id="rId4"/>
    <p:sldId id="273" r:id="rId5"/>
    <p:sldId id="274" r:id="rId6"/>
    <p:sldId id="259" r:id="rId7"/>
    <p:sldId id="260" r:id="rId8"/>
    <p:sldId id="261" r:id="rId9"/>
    <p:sldId id="282" r:id="rId10"/>
    <p:sldId id="283" r:id="rId11"/>
    <p:sldId id="284" r:id="rId12"/>
    <p:sldId id="285" r:id="rId13"/>
    <p:sldId id="286" r:id="rId14"/>
    <p:sldId id="287" r:id="rId15"/>
    <p:sldId id="291" r:id="rId16"/>
    <p:sldId id="288" r:id="rId17"/>
    <p:sldId id="289" r:id="rId18"/>
    <p:sldId id="271" r:id="rId19"/>
    <p:sldId id="277" r:id="rId20"/>
    <p:sldId id="278" r:id="rId21"/>
    <p:sldId id="269" r:id="rId22"/>
    <p:sldId id="279" r:id="rId23"/>
    <p:sldId id="268"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84971"/>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4995" autoAdjust="0"/>
    <p:restoredTop sz="94660"/>
  </p:normalViewPr>
  <p:slideViewPr>
    <p:cSldViewPr snapToGrid="0">
      <p:cViewPr>
        <p:scale>
          <a:sx n="86" d="100"/>
          <a:sy n="86" d="100"/>
        </p:scale>
        <p:origin x="-708" y="-576"/>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extLst>
              <a:ext uri="{28A0092B-C50C-407E-A947-70E740481C1C}">
                <a14:useLocalDpi xmlns=""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064F7F9-D279-41B6-8C7F-6F11C3691FD3}" type="datetimeFigureOut">
              <a:rPr lang="en-US" smtClean="0"/>
              <a:pPr/>
              <a:t>11/1/2022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2F2338-B5ED-410A-B3AC-32CCD058A8B1}" type="slidenum">
              <a:rPr lang="en-US" smtClean="0"/>
              <a:pPr/>
              <a:t>‹#›</a:t>
            </a:fld>
            <a:endParaRPr lang="en-US"/>
          </a:p>
        </p:txBody>
      </p:sp>
    </p:spTree>
    <p:extLst>
      <p:ext uri="{BB962C8B-B14F-4D97-AF65-F5344CB8AC3E}">
        <p14:creationId xmlns="" xmlns:p14="http://schemas.microsoft.com/office/powerpoint/2010/main" val="35388760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064F7F9-D279-41B6-8C7F-6F11C3691FD3}" type="datetimeFigureOut">
              <a:rPr lang="en-US" smtClean="0"/>
              <a:pPr/>
              <a:t>11/1/2022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2F2338-B5ED-410A-B3AC-32CCD058A8B1}" type="slidenum">
              <a:rPr lang="en-US" smtClean="0"/>
              <a:pPr/>
              <a:t>‹#›</a:t>
            </a:fld>
            <a:endParaRPr lang="en-US"/>
          </a:p>
        </p:txBody>
      </p:sp>
    </p:spTree>
    <p:extLst>
      <p:ext uri="{BB962C8B-B14F-4D97-AF65-F5344CB8AC3E}">
        <p14:creationId xmlns="" xmlns:p14="http://schemas.microsoft.com/office/powerpoint/2010/main" val="4944035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064F7F9-D279-41B6-8C7F-6F11C3691FD3}" type="datetimeFigureOut">
              <a:rPr lang="en-US" smtClean="0"/>
              <a:pPr/>
              <a:t>11/1/2022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2F2338-B5ED-410A-B3AC-32CCD058A8B1}" type="slidenum">
              <a:rPr lang="en-US" smtClean="0"/>
              <a:pPr/>
              <a:t>‹#›</a:t>
            </a:fld>
            <a:endParaRPr lang="en-US"/>
          </a:p>
        </p:txBody>
      </p:sp>
    </p:spTree>
    <p:extLst>
      <p:ext uri="{BB962C8B-B14F-4D97-AF65-F5344CB8AC3E}">
        <p14:creationId xmlns="" xmlns:p14="http://schemas.microsoft.com/office/powerpoint/2010/main" val="17527439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064F7F9-D279-41B6-8C7F-6F11C3691FD3}" type="datetimeFigureOut">
              <a:rPr lang="en-US" smtClean="0"/>
              <a:pPr/>
              <a:t>11/1/2022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2F2338-B5ED-410A-B3AC-32CCD058A8B1}" type="slidenum">
              <a:rPr lang="en-US" smtClean="0"/>
              <a:pPr/>
              <a:t>‹#›</a:t>
            </a:fld>
            <a:endParaRPr lang="en-US"/>
          </a:p>
        </p:txBody>
      </p:sp>
    </p:spTree>
    <p:extLst>
      <p:ext uri="{BB962C8B-B14F-4D97-AF65-F5344CB8AC3E}">
        <p14:creationId xmlns="" xmlns:p14="http://schemas.microsoft.com/office/powerpoint/2010/main" val="24031918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0064F7F9-D279-41B6-8C7F-6F11C3691FD3}" type="datetimeFigureOut">
              <a:rPr lang="en-US" smtClean="0"/>
              <a:pPr/>
              <a:t>11/1/2022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2F2338-B5ED-410A-B3AC-32CCD058A8B1}" type="slidenum">
              <a:rPr lang="en-US" smtClean="0"/>
              <a:pPr/>
              <a:t>‹#›</a:t>
            </a:fld>
            <a:endParaRPr lang="en-US"/>
          </a:p>
        </p:txBody>
      </p:sp>
    </p:spTree>
    <p:extLst>
      <p:ext uri="{BB962C8B-B14F-4D97-AF65-F5344CB8AC3E}">
        <p14:creationId xmlns="" xmlns:p14="http://schemas.microsoft.com/office/powerpoint/2010/main" val="7876433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064F7F9-D279-41B6-8C7F-6F11C3691FD3}" type="datetimeFigureOut">
              <a:rPr lang="en-US" smtClean="0"/>
              <a:pPr/>
              <a:t>11/1/2022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2F2338-B5ED-410A-B3AC-32CCD058A8B1}" type="slidenum">
              <a:rPr lang="en-US" smtClean="0"/>
              <a:pPr/>
              <a:t>‹#›</a:t>
            </a:fld>
            <a:endParaRPr lang="en-US"/>
          </a:p>
        </p:txBody>
      </p:sp>
    </p:spTree>
    <p:extLst>
      <p:ext uri="{BB962C8B-B14F-4D97-AF65-F5344CB8AC3E}">
        <p14:creationId xmlns="" xmlns:p14="http://schemas.microsoft.com/office/powerpoint/2010/main" val="31543053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064F7F9-D279-41B6-8C7F-6F11C3691FD3}" type="datetimeFigureOut">
              <a:rPr lang="en-US" smtClean="0"/>
              <a:pPr/>
              <a:t>11/1/2022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A2F2338-B5ED-410A-B3AC-32CCD058A8B1}" type="slidenum">
              <a:rPr lang="en-US" smtClean="0"/>
              <a:pPr/>
              <a:t>‹#›</a:t>
            </a:fld>
            <a:endParaRPr lang="en-US"/>
          </a:p>
        </p:txBody>
      </p:sp>
    </p:spTree>
    <p:extLst>
      <p:ext uri="{BB962C8B-B14F-4D97-AF65-F5344CB8AC3E}">
        <p14:creationId xmlns="" xmlns:p14="http://schemas.microsoft.com/office/powerpoint/2010/main" val="41715179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0064F7F9-D279-41B6-8C7F-6F11C3691FD3}" type="datetimeFigureOut">
              <a:rPr lang="en-US" smtClean="0"/>
              <a:pPr/>
              <a:t>11/1/2022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A2F2338-B5ED-410A-B3AC-32CCD058A8B1}" type="slidenum">
              <a:rPr lang="en-US" smtClean="0"/>
              <a:pPr/>
              <a:t>‹#›</a:t>
            </a:fld>
            <a:endParaRPr lang="en-US"/>
          </a:p>
        </p:txBody>
      </p:sp>
    </p:spTree>
    <p:extLst>
      <p:ext uri="{BB962C8B-B14F-4D97-AF65-F5344CB8AC3E}">
        <p14:creationId xmlns="" xmlns:p14="http://schemas.microsoft.com/office/powerpoint/2010/main" val="26297291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64F7F9-D279-41B6-8C7F-6F11C3691FD3}" type="datetimeFigureOut">
              <a:rPr lang="en-US" smtClean="0"/>
              <a:pPr/>
              <a:t>11/1/2022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A2F2338-B5ED-410A-B3AC-32CCD058A8B1}" type="slidenum">
              <a:rPr lang="en-US" smtClean="0"/>
              <a:pPr/>
              <a:t>‹#›</a:t>
            </a:fld>
            <a:endParaRPr lang="en-US"/>
          </a:p>
        </p:txBody>
      </p:sp>
    </p:spTree>
    <p:extLst>
      <p:ext uri="{BB962C8B-B14F-4D97-AF65-F5344CB8AC3E}">
        <p14:creationId xmlns="" xmlns:p14="http://schemas.microsoft.com/office/powerpoint/2010/main" val="8752325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0064F7F9-D279-41B6-8C7F-6F11C3691FD3}" type="datetimeFigureOut">
              <a:rPr lang="en-US" smtClean="0"/>
              <a:pPr/>
              <a:t>11/1/2022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2F2338-B5ED-410A-B3AC-32CCD058A8B1}" type="slidenum">
              <a:rPr lang="en-US" smtClean="0"/>
              <a:pPr/>
              <a:t>‹#›</a:t>
            </a:fld>
            <a:endParaRPr lang="en-US"/>
          </a:p>
        </p:txBody>
      </p:sp>
    </p:spTree>
    <p:extLst>
      <p:ext uri="{BB962C8B-B14F-4D97-AF65-F5344CB8AC3E}">
        <p14:creationId xmlns="" xmlns:p14="http://schemas.microsoft.com/office/powerpoint/2010/main" val="26297732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0064F7F9-D279-41B6-8C7F-6F11C3691FD3}" type="datetimeFigureOut">
              <a:rPr lang="en-US" smtClean="0"/>
              <a:pPr/>
              <a:t>11/1/2022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2F2338-B5ED-410A-B3AC-32CCD058A8B1}" type="slidenum">
              <a:rPr lang="en-US" smtClean="0"/>
              <a:pPr/>
              <a:t>‹#›</a:t>
            </a:fld>
            <a:endParaRPr lang="en-US"/>
          </a:p>
        </p:txBody>
      </p:sp>
    </p:spTree>
    <p:extLst>
      <p:ext uri="{BB962C8B-B14F-4D97-AF65-F5344CB8AC3E}">
        <p14:creationId xmlns="" xmlns:p14="http://schemas.microsoft.com/office/powerpoint/2010/main" val="27983640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13" cstate="print">
            <a:extLst>
              <a:ext uri="{28A0092B-C50C-407E-A947-70E740481C1C}">
                <a14:useLocalDpi xmlns="" xmlns:a14="http://schemas.microsoft.com/office/drawing/2010/main" val="0"/>
              </a:ext>
            </a:extLst>
          </a:blip>
          <a:stretch>
            <a:fillRect/>
          </a:stretch>
        </p:blipFill>
        <p:spPr>
          <a:xfrm>
            <a:off x="0" y="0"/>
            <a:ext cx="9144000" cy="6858000"/>
          </a:xfrm>
          <a:prstGeom prst="rect">
            <a:avLst/>
          </a:prstGeom>
        </p:spPr>
      </p:pic>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064F7F9-D279-41B6-8C7F-6F11C3691FD3}" type="datetimeFigureOut">
              <a:rPr lang="en-US" smtClean="0"/>
              <a:pPr/>
              <a:t>11/1/2022</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A2F2338-B5ED-410A-B3AC-32CCD058A8B1}" type="slidenum">
              <a:rPr lang="en-US" smtClean="0"/>
              <a:pPr/>
              <a:t>‹#›</a:t>
            </a:fld>
            <a:endParaRPr lang="en-US"/>
          </a:p>
        </p:txBody>
      </p:sp>
    </p:spTree>
    <p:extLst>
      <p:ext uri="{BB962C8B-B14F-4D97-AF65-F5344CB8AC3E}">
        <p14:creationId xmlns="" xmlns:p14="http://schemas.microsoft.com/office/powerpoint/2010/main" val="26276048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3500" y="783771"/>
            <a:ext cx="3327400" cy="3200400"/>
          </a:xfrm>
        </p:spPr>
        <p:txBody>
          <a:bodyPr>
            <a:normAutofit fontScale="90000"/>
          </a:bodyPr>
          <a:lstStyle/>
          <a:p>
            <a:r>
              <a:rPr lang="ru-RU" sz="4000" b="1" dirty="0" smtClean="0">
                <a:effectLst>
                  <a:outerShdw blurRad="38100" dist="38100" dir="2700000" algn="tl">
                    <a:srgbClr val="000000">
                      <a:alpha val="43137"/>
                    </a:srgbClr>
                  </a:outerShdw>
                </a:effectLst>
                <a:latin typeface="Times New Roman" pitchFamily="18" charset="0"/>
                <a:cs typeface="Times New Roman" pitchFamily="18" charset="0"/>
              </a:rPr>
              <a:t>Инструменты повышения учебной мотивации</a:t>
            </a:r>
            <a:br>
              <a:rPr lang="ru-RU" sz="4000" b="1" dirty="0" smtClean="0">
                <a:effectLst>
                  <a:outerShdw blurRad="38100" dist="38100" dir="2700000" algn="tl">
                    <a:srgbClr val="000000">
                      <a:alpha val="43137"/>
                    </a:srgbClr>
                  </a:outerShdw>
                </a:effectLst>
                <a:latin typeface="Times New Roman" pitchFamily="18" charset="0"/>
                <a:cs typeface="Times New Roman" pitchFamily="18" charset="0"/>
              </a:rPr>
            </a:br>
            <a:r>
              <a:rPr lang="ru-RU" sz="4000" b="1" dirty="0" smtClean="0">
                <a:effectLst>
                  <a:outerShdw blurRad="38100" dist="38100" dir="2700000" algn="tl">
                    <a:srgbClr val="000000">
                      <a:alpha val="43137"/>
                    </a:srgbClr>
                  </a:outerShdw>
                </a:effectLst>
                <a:latin typeface="Times New Roman" pitchFamily="18" charset="0"/>
                <a:cs typeface="Times New Roman" pitchFamily="18" charset="0"/>
              </a:rPr>
              <a:t> обучающихся с ОВЗ</a:t>
            </a:r>
            <a:endParaRPr lang="ru-RU" sz="4000" b="1"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279400" y="5773737"/>
            <a:ext cx="6273800" cy="461963"/>
          </a:xfrm>
        </p:spPr>
        <p:txBody>
          <a:bodyPr>
            <a:normAutofit/>
          </a:bodyPr>
          <a:lstStyle/>
          <a:p>
            <a:pPr algn="l"/>
            <a:r>
              <a:rPr lang="ru-RU" dirty="0" smtClean="0"/>
              <a:t>Педагог-психолог: Анна Ивановна </a:t>
            </a:r>
            <a:r>
              <a:rPr lang="ru-RU" dirty="0" err="1" smtClean="0"/>
              <a:t>Храпова</a:t>
            </a:r>
            <a:endParaRPr lang="ru-RU"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0850" y="1727200"/>
            <a:ext cx="7886700" cy="4881563"/>
          </a:xfrm>
        </p:spPr>
        <p:txBody>
          <a:bodyPr>
            <a:normAutofit lnSpcReduction="10000"/>
          </a:bodyPr>
          <a:lstStyle/>
          <a:p>
            <a:pPr algn="just">
              <a:buNone/>
            </a:pPr>
            <a:r>
              <a:rPr lang="ru-RU" dirty="0" smtClean="0"/>
              <a:t>		</a:t>
            </a:r>
            <a:r>
              <a:rPr lang="ru-RU" dirty="0" smtClean="0">
                <a:latin typeface="Times New Roman" pitchFamily="18" charset="0"/>
                <a:cs typeface="Times New Roman" pitchFamily="18" charset="0"/>
              </a:rPr>
              <a:t>Работа педагога, прямо направленная на упрочнение и развитие мотивационной сферы, включает в себя следующие виды воздействий:</a:t>
            </a:r>
          </a:p>
          <a:p>
            <a:pPr algn="just">
              <a:buFont typeface="Wingdings" pitchFamily="2" charset="2"/>
              <a:buChar char="ü"/>
            </a:pPr>
            <a:r>
              <a:rPr lang="ru-RU" dirty="0" smtClean="0">
                <a:latin typeface="Times New Roman" pitchFamily="18" charset="0"/>
                <a:cs typeface="Times New Roman" pitchFamily="18" charset="0"/>
              </a:rPr>
              <a:t>    актуализация уже сложившихся ранее мотивационных установок, которые надо не разрушать, а укреплять и поддержать;</a:t>
            </a:r>
          </a:p>
          <a:p>
            <a:pPr algn="just">
              <a:buFont typeface="Wingdings" pitchFamily="2" charset="2"/>
              <a:buChar char="ü"/>
            </a:pPr>
            <a:r>
              <a:rPr lang="ru-RU" dirty="0" smtClean="0">
                <a:latin typeface="Times New Roman" pitchFamily="18" charset="0"/>
                <a:cs typeface="Times New Roman" pitchFamily="18" charset="0"/>
              </a:rPr>
              <a:t>    создание условий для появления новых мотивов, целей;</a:t>
            </a:r>
          </a:p>
          <a:p>
            <a:pPr algn="just">
              <a:buFont typeface="Wingdings" pitchFamily="2" charset="2"/>
              <a:buChar char="ü"/>
            </a:pPr>
            <a:r>
              <a:rPr lang="ru-RU" dirty="0" smtClean="0">
                <a:latin typeface="Times New Roman" pitchFamily="18" charset="0"/>
                <a:cs typeface="Times New Roman" pitchFamily="18" charset="0"/>
              </a:rPr>
              <a:t>    коррекция дефектных мотивационных установок;</a:t>
            </a:r>
          </a:p>
          <a:p>
            <a:pPr algn="just">
              <a:buFont typeface="Wingdings" pitchFamily="2" charset="2"/>
              <a:buChar char="ü"/>
            </a:pPr>
            <a:r>
              <a:rPr lang="ru-RU" dirty="0" smtClean="0">
                <a:latin typeface="Times New Roman" pitchFamily="18" charset="0"/>
                <a:cs typeface="Times New Roman" pitchFamily="18" charset="0"/>
              </a:rPr>
              <a:t>    изменение внутреннего отношения ребенка как к уровню своих возможностей.</a:t>
            </a:r>
          </a:p>
          <a:p>
            <a:pPr>
              <a:buNone/>
            </a:pPr>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15900" y="1724024"/>
            <a:ext cx="8610600" cy="4791075"/>
          </a:xfrm>
        </p:spPr>
        <p:txBody>
          <a:bodyPr>
            <a:normAutofit fontScale="77500" lnSpcReduction="20000"/>
          </a:bodyPr>
          <a:lstStyle/>
          <a:p>
            <a:pPr algn="ctr">
              <a:buNone/>
            </a:pPr>
            <a:r>
              <a:rPr lang="ru-RU" dirty="0" smtClean="0"/>
              <a:t>		</a:t>
            </a:r>
            <a:r>
              <a:rPr lang="ru-RU" b="1" dirty="0" smtClean="0">
                <a:latin typeface="Times New Roman" pitchFamily="18" charset="0"/>
                <a:cs typeface="Times New Roman" pitchFamily="18" charset="0"/>
              </a:rPr>
              <a:t>Обязательно использование разнообразных видов стимуляции: </a:t>
            </a:r>
          </a:p>
          <a:p>
            <a:pPr algn="ctr">
              <a:buNone/>
            </a:pPr>
            <a:endParaRPr lang="ru-RU" b="1" dirty="0" smtClean="0">
              <a:latin typeface="Times New Roman" pitchFamily="18" charset="0"/>
              <a:cs typeface="Times New Roman" pitchFamily="18" charset="0"/>
            </a:endParaRPr>
          </a:p>
          <a:p>
            <a:pPr algn="just">
              <a:buFont typeface="Wingdings" pitchFamily="2" charset="2"/>
              <a:buChar char="ü"/>
            </a:pPr>
            <a:r>
              <a:rPr lang="ru-RU" dirty="0" smtClean="0">
                <a:latin typeface="Times New Roman" pitchFamily="18" charset="0"/>
                <a:cs typeface="Times New Roman" pitchFamily="18" charset="0"/>
              </a:rPr>
              <a:t>		похвала, моральное поощрение, ситуация успеха, опережающее поощрение. </a:t>
            </a:r>
          </a:p>
          <a:p>
            <a:pPr algn="just">
              <a:buFont typeface="Wingdings" pitchFamily="2" charset="2"/>
              <a:buChar char="ü"/>
            </a:pPr>
            <a:r>
              <a:rPr lang="ru-RU" dirty="0" smtClean="0">
                <a:latin typeface="Times New Roman" pitchFamily="18" charset="0"/>
                <a:cs typeface="Times New Roman" pitchFamily="18" charset="0"/>
              </a:rPr>
              <a:t>		очень важно похвалить ребенка с утра, и как можно раньше. Это аванс на весь долгий и трудный день. </a:t>
            </a:r>
          </a:p>
          <a:p>
            <a:pPr algn="just">
              <a:buNone/>
            </a:pPr>
            <a:endParaRPr lang="ru-RU" dirty="0" smtClean="0">
              <a:latin typeface="Times New Roman" pitchFamily="18" charset="0"/>
              <a:cs typeface="Times New Roman" pitchFamily="18" charset="0"/>
            </a:endParaRPr>
          </a:p>
          <a:p>
            <a:pPr algn="just">
              <a:buNone/>
            </a:pPr>
            <a:r>
              <a:rPr lang="ru-RU" dirty="0" smtClean="0">
                <a:latin typeface="Times New Roman" pitchFamily="18" charset="0"/>
                <a:cs typeface="Times New Roman" pitchFamily="18" charset="0"/>
              </a:rPr>
              <a:t>		Например: Ты этого хочешь! Ты это сможешь! Ты это почти можешь! Ты сильнее, смелее, умнее, ты лучше, чем кажешься! </a:t>
            </a:r>
          </a:p>
          <a:p>
            <a:pPr algn="just">
              <a:buNone/>
            </a:pPr>
            <a:r>
              <a:rPr lang="ru-RU" dirty="0" smtClean="0">
                <a:latin typeface="Times New Roman" pitchFamily="18" charset="0"/>
                <a:cs typeface="Times New Roman" pitchFamily="18" charset="0"/>
              </a:rPr>
              <a:t>		Для формирования активности школьника можно использовать словесное внушение, в частности, чувства должного отношения к учению, к школе. Учитель должен так организовать учебную деятельность школьников, </a:t>
            </a:r>
            <a:r>
              <a:rPr lang="ru-RU" u="sng" dirty="0" smtClean="0">
                <a:latin typeface="Times New Roman" pitchFamily="18" charset="0"/>
                <a:cs typeface="Times New Roman" pitchFamily="18" charset="0"/>
              </a:rPr>
              <a:t>чтобы она стала для них не просто обязанностью, а радостью познания мира. </a:t>
            </a:r>
            <a:endParaRPr lang="ru-RU" u="sng"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14350" y="241300"/>
            <a:ext cx="7886700" cy="5605463"/>
          </a:xfrm>
        </p:spPr>
        <p:txBody>
          <a:bodyPr>
            <a:normAutofit fontScale="92500" lnSpcReduction="10000"/>
          </a:bodyPr>
          <a:lstStyle/>
          <a:p>
            <a:pPr>
              <a:buNone/>
            </a:pPr>
            <a:r>
              <a:rPr lang="ru-RU" b="1" dirty="0" smtClean="0">
                <a:latin typeface="Times New Roman" pitchFamily="18" charset="0"/>
                <a:cs typeface="Times New Roman" pitchFamily="18" charset="0"/>
              </a:rPr>
              <a:t>Рекомендуется использование приемов стимулирования мотивации на различных этапах урочной деятельности.</a:t>
            </a:r>
          </a:p>
          <a:p>
            <a:pPr>
              <a:buNone/>
            </a:pPr>
            <a:r>
              <a:rPr lang="ru-RU" dirty="0" smtClean="0">
                <a:latin typeface="Times New Roman" pitchFamily="18" charset="0"/>
                <a:cs typeface="Times New Roman" pitchFamily="18" charset="0"/>
              </a:rPr>
              <a:t>   </a:t>
            </a:r>
          </a:p>
          <a:p>
            <a:pPr>
              <a:buFont typeface="Wingdings" pitchFamily="2" charset="2"/>
              <a:buChar char="ü"/>
            </a:pPr>
            <a:r>
              <a:rPr lang="ru-RU" b="1" dirty="0" smtClean="0">
                <a:latin typeface="Times New Roman" pitchFamily="18" charset="0"/>
                <a:cs typeface="Times New Roman" pitchFamily="18" charset="0"/>
              </a:rPr>
              <a:t>Организационно-подготовительный:</a:t>
            </a:r>
          </a:p>
          <a:p>
            <a:pPr>
              <a:buNone/>
            </a:pPr>
            <a:r>
              <a:rPr lang="ru-RU" dirty="0" smtClean="0">
                <a:latin typeface="Times New Roman" pitchFamily="18" charset="0"/>
                <a:cs typeface="Times New Roman" pitchFamily="18" charset="0"/>
              </a:rPr>
              <a:t>        создание </a:t>
            </a:r>
            <a:r>
              <a:rPr lang="ru-RU" dirty="0" err="1" smtClean="0">
                <a:latin typeface="Times New Roman" pitchFamily="18" charset="0"/>
                <a:cs typeface="Times New Roman" pitchFamily="18" charset="0"/>
              </a:rPr>
              <a:t>предрабочей</a:t>
            </a:r>
            <a:r>
              <a:rPr lang="ru-RU" dirty="0" smtClean="0">
                <a:latin typeface="Times New Roman" pitchFamily="18" charset="0"/>
                <a:cs typeface="Times New Roman" pitchFamily="18" charset="0"/>
              </a:rPr>
              <a:t> обстановки затруднительно из-за трудностей в переключаемости и инертности нервных процессов. На этом этапе эффективны упражнения, направленные на активизацию внимания, восприятия. По содержанию эти упражнения могут быть арифметической игрой, игрой на узнавание, цепочкой слов, программированными играми, работой с картинками.  Так, например, тема урока может быть задана в виде разгадывания кроссворда</a:t>
            </a:r>
            <a:r>
              <a:rPr lang="ru-RU" u="sng" dirty="0" smtClean="0">
                <a:latin typeface="Times New Roman" pitchFamily="18" charset="0"/>
                <a:cs typeface="Times New Roman" pitchFamily="18" charset="0"/>
              </a:rPr>
              <a:t>.</a:t>
            </a:r>
            <a:endParaRPr lang="ru-RU" dirty="0" smtClean="0">
              <a:latin typeface="Times New Roman" pitchFamily="18" charset="0"/>
              <a:cs typeface="Times New Roman" pitchFamily="18" charset="0"/>
            </a:endParaRPr>
          </a:p>
          <a:p>
            <a:endParaRPr lang="ru-R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69900" y="876300"/>
            <a:ext cx="8432800" cy="5605463"/>
          </a:xfrm>
        </p:spPr>
        <p:txBody>
          <a:bodyPr>
            <a:normAutofit fontScale="85000" lnSpcReduction="20000"/>
          </a:bodyPr>
          <a:lstStyle/>
          <a:p>
            <a:pPr>
              <a:buFont typeface="Wingdings" pitchFamily="2" charset="2"/>
              <a:buChar char="ü"/>
            </a:pPr>
            <a:r>
              <a:rPr lang="ru-RU" dirty="0" smtClean="0"/>
              <a:t>     </a:t>
            </a:r>
            <a:r>
              <a:rPr lang="ru-RU" b="1" dirty="0" smtClean="0">
                <a:latin typeface="Times New Roman" pitchFamily="18" charset="0"/>
                <a:cs typeface="Times New Roman" pitchFamily="18" charset="0"/>
              </a:rPr>
              <a:t>Основной этап:</a:t>
            </a:r>
          </a:p>
          <a:p>
            <a:pPr>
              <a:buFont typeface="Wingdings" pitchFamily="2" charset="2"/>
              <a:buChar char="ü"/>
            </a:pPr>
            <a:endParaRPr lang="ru-RU" b="1" dirty="0" smtClean="0">
              <a:latin typeface="Times New Roman" pitchFamily="18" charset="0"/>
              <a:cs typeface="Times New Roman" pitchFamily="18" charset="0"/>
            </a:endParaRPr>
          </a:p>
          <a:p>
            <a:pPr>
              <a:buFont typeface="Wingdings" pitchFamily="2" charset="2"/>
              <a:buChar char="ü"/>
            </a:pPr>
            <a:endParaRPr lang="ru-RU" b="1" dirty="0" smtClean="0">
              <a:latin typeface="Times New Roman" pitchFamily="18" charset="0"/>
              <a:cs typeface="Times New Roman" pitchFamily="18" charset="0"/>
            </a:endParaRPr>
          </a:p>
          <a:p>
            <a:pPr>
              <a:buNone/>
            </a:pPr>
            <a:r>
              <a:rPr lang="ru-RU" dirty="0" smtClean="0">
                <a:latin typeface="Times New Roman" pitchFamily="18" charset="0"/>
                <a:cs typeface="Times New Roman" pitchFamily="18" charset="0"/>
              </a:rPr>
              <a:t>      На основном этапе решаются главные задачи урока. Ценным в методическом плане является проблемное изложение в виде вопросов-задач, рассуждений на поиск ответов. Нельзя забывать, что у  детей с ОВЗ при увлечении учителя словесными методами срабатывает охранительная система, включается запредельное торможение. Объяснение необходимо совмещать с показом и демонстрацией.</a:t>
            </a:r>
          </a:p>
          <a:p>
            <a:pPr>
              <a:buNone/>
            </a:pPr>
            <a:r>
              <a:rPr lang="ru-RU" dirty="0" smtClean="0">
                <a:latin typeface="Times New Roman" pitchFamily="18" charset="0"/>
                <a:cs typeface="Times New Roman" pitchFamily="18" charset="0"/>
              </a:rPr>
              <a:t>- применение игры как средства обучения с компьютерными технологиями;</a:t>
            </a:r>
          </a:p>
          <a:p>
            <a:pPr>
              <a:buFontTx/>
              <a:buChar char="-"/>
            </a:pPr>
            <a:r>
              <a:rPr lang="ru-RU" dirty="0" smtClean="0">
                <a:latin typeface="Times New Roman" pitchFamily="18" charset="0"/>
                <a:cs typeface="Times New Roman" pitchFamily="18" charset="0"/>
              </a:rPr>
              <a:t>игры- соревнования. Желание победить мобилизует мысль и энергию играющих, создаёт атмосферу эмоциональной напряжённости. А как известно материал лучше запоминается только на эмоциональном подъеме. </a:t>
            </a:r>
          </a:p>
          <a:p>
            <a:pPr>
              <a:buNone/>
            </a:pPr>
            <a:r>
              <a:rPr lang="ru-RU" dirty="0" smtClean="0">
                <a:latin typeface="Times New Roman" pitchFamily="18" charset="0"/>
                <a:cs typeface="Times New Roman" pitchFamily="18" charset="0"/>
              </a:rPr>
              <a:t> 		</a:t>
            </a:r>
          </a:p>
          <a:p>
            <a:pPr>
              <a:buNone/>
            </a:pPr>
            <a:r>
              <a:rPr lang="ru-RU" dirty="0" smtClean="0">
                <a:latin typeface="Times New Roman" pitchFamily="18" charset="0"/>
                <a:cs typeface="Times New Roman" pitchFamily="18" charset="0"/>
              </a:rPr>
              <a:t>В играх дайте почувствовать детям их значимость.</a:t>
            </a:r>
            <a:r>
              <a:rPr lang="ru-RU" i="1" dirty="0" smtClean="0">
                <a:latin typeface="Times New Roman" pitchFamily="18" charset="0"/>
                <a:cs typeface="Times New Roman" pitchFamily="18" charset="0"/>
              </a:rPr>
              <a:t> </a:t>
            </a:r>
            <a:endParaRPr lang="ru-RU" dirty="0" smtClean="0">
              <a:latin typeface="Times New Roman" pitchFamily="18" charset="0"/>
              <a:cs typeface="Times New Roman" pitchFamily="18" charset="0"/>
            </a:endParaRPr>
          </a:p>
          <a:p>
            <a:endParaRPr lang="ru-RU"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17500" y="746124"/>
            <a:ext cx="8324850" cy="5756275"/>
          </a:xfrm>
        </p:spPr>
        <p:txBody>
          <a:bodyPr>
            <a:normAutofit fontScale="92500" lnSpcReduction="20000"/>
          </a:bodyPr>
          <a:lstStyle/>
          <a:p>
            <a:pPr algn="just">
              <a:buFont typeface="Wingdings" pitchFamily="2" charset="2"/>
              <a:buChar char="ü"/>
            </a:pPr>
            <a:r>
              <a:rPr lang="ru-RU" b="1" dirty="0" smtClean="0">
                <a:latin typeface="Times New Roman" pitchFamily="18" charset="0"/>
                <a:cs typeface="Times New Roman" pitchFamily="18" charset="0"/>
              </a:rPr>
              <a:t>    </a:t>
            </a:r>
            <a:r>
              <a:rPr lang="ru-RU" sz="3500" b="1" dirty="0" smtClean="0">
                <a:latin typeface="Times New Roman" pitchFamily="18" charset="0"/>
                <a:cs typeface="Times New Roman" pitchFamily="18" charset="0"/>
              </a:rPr>
              <a:t>Заключительный этап</a:t>
            </a:r>
            <a:endParaRPr lang="ru-RU" b="1" dirty="0" smtClean="0">
              <a:latin typeface="Times New Roman" pitchFamily="18" charset="0"/>
              <a:cs typeface="Times New Roman" pitchFamily="18" charset="0"/>
            </a:endParaRPr>
          </a:p>
          <a:p>
            <a:pPr algn="just">
              <a:buNone/>
            </a:pPr>
            <a:endParaRPr lang="ru-RU" b="1" dirty="0" smtClean="0">
              <a:latin typeface="Times New Roman" pitchFamily="18" charset="0"/>
              <a:cs typeface="Times New Roman" pitchFamily="18" charset="0"/>
            </a:endParaRPr>
          </a:p>
          <a:p>
            <a:pPr algn="just">
              <a:buNone/>
            </a:pPr>
            <a:endParaRPr lang="ru-RU" b="1" dirty="0" smtClean="0">
              <a:latin typeface="Times New Roman" pitchFamily="18" charset="0"/>
              <a:cs typeface="Times New Roman" pitchFamily="18" charset="0"/>
            </a:endParaRPr>
          </a:p>
          <a:p>
            <a:pPr algn="just">
              <a:buNone/>
            </a:pPr>
            <a:r>
              <a:rPr lang="ru-RU" dirty="0" smtClean="0">
                <a:latin typeface="Times New Roman" pitchFamily="18" charset="0"/>
                <a:cs typeface="Times New Roman" pitchFamily="18" charset="0"/>
              </a:rPr>
              <a:t>      На этом этапе идёт проверка и оценка знаний. И здесь тоже существует своя специфика. Дети с ОВЗ не всегда понимают значения оценки, сути ее. Стараются получить хорошую оценку только для похвалы. Поэтому:</a:t>
            </a:r>
          </a:p>
          <a:p>
            <a:pPr algn="just">
              <a:buNone/>
            </a:pPr>
            <a:r>
              <a:rPr lang="ru-RU" dirty="0" smtClean="0">
                <a:latin typeface="Times New Roman" pitchFamily="18" charset="0"/>
                <a:cs typeface="Times New Roman" pitchFamily="18" charset="0"/>
              </a:rPr>
              <a:t> - оценки тщательно комментируем;  </a:t>
            </a:r>
          </a:p>
          <a:p>
            <a:pPr algn="just">
              <a:buNone/>
            </a:pPr>
            <a:r>
              <a:rPr lang="ru-RU" dirty="0" smtClean="0">
                <a:latin typeface="Times New Roman" pitchFamily="18" charset="0"/>
                <a:cs typeface="Times New Roman" pitchFamily="18" charset="0"/>
              </a:rPr>
              <a:t>- ставим стимулирующие отметки (иногда ставится не совсем объективно, а за прилежание. Правильно понятая оценка приводит к критичности в учебной и трудовой деятельности);</a:t>
            </a:r>
          </a:p>
          <a:p>
            <a:pPr algn="just">
              <a:buNone/>
            </a:pPr>
            <a:r>
              <a:rPr lang="ru-RU" dirty="0" smtClean="0">
                <a:latin typeface="Times New Roman" pitchFamily="18" charset="0"/>
                <a:cs typeface="Times New Roman" pitchFamily="18" charset="0"/>
              </a:rPr>
              <a:t>- Проверяем не только знания, но и, что особенно важно, общую образованность: мобильность, глубокое мышление, наличие творческих возможностей.</a:t>
            </a:r>
          </a:p>
          <a:p>
            <a:endParaRPr lang="ru-RU"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pPr>
              <a:buNone/>
            </a:pPr>
            <a:r>
              <a:rPr lang="ru-RU" dirty="0" smtClean="0"/>
              <a:t>		В течение урока необходимо учитывать спонтанность </a:t>
            </a:r>
            <a:r>
              <a:rPr lang="ru-RU" dirty="0" err="1" smtClean="0"/>
              <a:t>физминуток</a:t>
            </a:r>
            <a:r>
              <a:rPr lang="ru-RU" dirty="0" smtClean="0"/>
              <a:t> и включение индивидуальных </a:t>
            </a:r>
            <a:r>
              <a:rPr lang="ru-RU" dirty="0" err="1" smtClean="0"/>
              <a:t>физминуток</a:t>
            </a:r>
            <a:r>
              <a:rPr lang="ru-RU" dirty="0" smtClean="0"/>
              <a:t>. </a:t>
            </a:r>
            <a:endParaRPr lang="ru-RU"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1650" y="1825625"/>
            <a:ext cx="7886700" cy="4351338"/>
          </a:xfrm>
        </p:spPr>
        <p:txBody>
          <a:bodyPr/>
          <a:lstStyle/>
          <a:p>
            <a:pPr algn="just">
              <a:buNone/>
            </a:pPr>
            <a:r>
              <a:rPr lang="ru-RU" dirty="0" smtClean="0"/>
              <a:t>		</a:t>
            </a:r>
            <a:r>
              <a:rPr lang="ru-RU" dirty="0" smtClean="0">
                <a:latin typeface="Times New Roman" pitchFamily="18" charset="0"/>
                <a:cs typeface="Times New Roman" pitchFamily="18" charset="0"/>
              </a:rPr>
              <a:t>Занятия разрабатываются таким образом, чтобы они по трудности находились в зоне ближайшего развития познавательных возможностей детей. Речь идет о принципе доступности обучения. Реализация этого принципа идет через подбор ярких примеров и фактов из жизни самих детей, разыгрывание несложных бытовых ситуаций. </a:t>
            </a:r>
            <a:endParaRPr lang="ru-RU" dirty="0">
              <a:latin typeface="Times New Roman" pitchFamily="18" charset="0"/>
              <a:cs typeface="Times New Roman"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pPr algn="just">
              <a:buNone/>
            </a:pPr>
            <a:r>
              <a:rPr lang="ru-RU" dirty="0" smtClean="0"/>
              <a:t>		</a:t>
            </a:r>
            <a:r>
              <a:rPr lang="ru-RU" dirty="0" smtClean="0">
                <a:latin typeface="Times New Roman" pitchFamily="18" charset="0"/>
                <a:cs typeface="Times New Roman" pitchFamily="18" charset="0"/>
              </a:rPr>
              <a:t>Музыкотерапия очень эффективна в коррекции нарушений общения, возникших у детей по разным причинам. Обучающие занятия можно сопровождать музыкой (</a:t>
            </a:r>
            <a:r>
              <a:rPr lang="ru-RU" dirty="0" err="1" smtClean="0">
                <a:latin typeface="Times New Roman" pitchFamily="18" charset="0"/>
                <a:cs typeface="Times New Roman" pitchFamily="18" charset="0"/>
              </a:rPr>
              <a:t>релаксирующей</a:t>
            </a:r>
            <a:r>
              <a:rPr lang="ru-RU" dirty="0" smtClean="0">
                <a:latin typeface="Times New Roman" pitchFamily="18" charset="0"/>
                <a:cs typeface="Times New Roman" pitchFamily="18" charset="0"/>
              </a:rPr>
              <a:t>, где звуки музыкальных инструментов дополняются звуками природы). Она является прекрасным фоном, когда дети работают самостоятельно. </a:t>
            </a:r>
            <a:endParaRPr lang="ru-RU" dirty="0">
              <a:latin typeface="Times New Roman" pitchFamily="18" charset="0"/>
              <a:cs typeface="Times New Roman" pitchFamily="18"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b="1" dirty="0" smtClean="0"/>
              <a:t>Доброжелательная атмосфера урока</a:t>
            </a:r>
            <a:endParaRPr lang="ru-RU" sz="3200" b="1" dirty="0"/>
          </a:p>
        </p:txBody>
      </p:sp>
      <p:graphicFrame>
        <p:nvGraphicFramePr>
          <p:cNvPr id="3" name="Таблица 2"/>
          <p:cNvGraphicFramePr>
            <a:graphicFrameLocks noGrp="1"/>
          </p:cNvGraphicFramePr>
          <p:nvPr/>
        </p:nvGraphicFramePr>
        <p:xfrm>
          <a:off x="1724296" y="1515288"/>
          <a:ext cx="6230984" cy="4258494"/>
        </p:xfrm>
        <a:graphic>
          <a:graphicData uri="http://schemas.openxmlformats.org/drawingml/2006/table">
            <a:tbl>
              <a:tblPr firstRow="1" bandRow="1"/>
              <a:tblGrid>
                <a:gridCol w="3150749">
                  <a:extLst>
                    <a:ext uri="{9D8B030D-6E8A-4147-A177-3AD203B41FA5}">
                      <a16:colId xmlns="" xmlns:a16="http://schemas.microsoft.com/office/drawing/2014/main" val="20000"/>
                    </a:ext>
                  </a:extLst>
                </a:gridCol>
                <a:gridCol w="3080235">
                  <a:extLst>
                    <a:ext uri="{9D8B030D-6E8A-4147-A177-3AD203B41FA5}">
                      <a16:colId xmlns="" xmlns:a16="http://schemas.microsoft.com/office/drawing/2014/main" val="20001"/>
                    </a:ext>
                  </a:extLst>
                </a:gridCol>
              </a:tblGrid>
              <a:tr h="942760">
                <a:tc>
                  <a:txBody>
                    <a:bodyPr/>
                    <a:lstStyle>
                      <a:defPPr>
                        <a:defRPr lang="ru-RU"/>
                      </a:defPPr>
                      <a:lvl1pPr marL="0" algn="l" defTabSz="914400" rtl="0" eaLnBrk="1" latinLnBrk="0" hangingPunct="1">
                        <a:defRPr sz="1800" kern="1200">
                          <a:solidFill>
                            <a:schemeClr val="dk1"/>
                          </a:solidFill>
                          <a:latin typeface="Lucida Sans Unicode"/>
                        </a:defRPr>
                      </a:lvl1pPr>
                      <a:lvl2pPr marL="457200" algn="l" defTabSz="914400" rtl="0" eaLnBrk="1" latinLnBrk="0" hangingPunct="1">
                        <a:defRPr sz="1800" kern="1200">
                          <a:solidFill>
                            <a:schemeClr val="dk1"/>
                          </a:solidFill>
                          <a:latin typeface="Lucida Sans Unicode"/>
                        </a:defRPr>
                      </a:lvl2pPr>
                      <a:lvl3pPr marL="914400" algn="l" defTabSz="914400" rtl="0" eaLnBrk="1" latinLnBrk="0" hangingPunct="1">
                        <a:defRPr sz="1800" kern="1200">
                          <a:solidFill>
                            <a:schemeClr val="dk1"/>
                          </a:solidFill>
                          <a:latin typeface="Lucida Sans Unicode"/>
                        </a:defRPr>
                      </a:lvl3pPr>
                      <a:lvl4pPr marL="1371600" algn="l" defTabSz="914400" rtl="0" eaLnBrk="1" latinLnBrk="0" hangingPunct="1">
                        <a:defRPr sz="1800" kern="1200">
                          <a:solidFill>
                            <a:schemeClr val="dk1"/>
                          </a:solidFill>
                          <a:latin typeface="Lucida Sans Unicode"/>
                        </a:defRPr>
                      </a:lvl4pPr>
                      <a:lvl5pPr marL="1828800" algn="l" defTabSz="914400" rtl="0" eaLnBrk="1" latinLnBrk="0" hangingPunct="1">
                        <a:defRPr sz="1800" kern="1200">
                          <a:solidFill>
                            <a:schemeClr val="dk1"/>
                          </a:solidFill>
                          <a:latin typeface="Lucida Sans Unicode"/>
                        </a:defRPr>
                      </a:lvl5pPr>
                      <a:lvl6pPr marL="2286000" algn="l" defTabSz="914400" rtl="0" eaLnBrk="1" latinLnBrk="0" hangingPunct="1">
                        <a:defRPr sz="1800" kern="1200">
                          <a:solidFill>
                            <a:schemeClr val="dk1"/>
                          </a:solidFill>
                          <a:latin typeface="Lucida Sans Unicode"/>
                        </a:defRPr>
                      </a:lvl6pPr>
                      <a:lvl7pPr marL="2743200" algn="l" defTabSz="914400" rtl="0" eaLnBrk="1" latinLnBrk="0" hangingPunct="1">
                        <a:defRPr sz="1800" kern="1200">
                          <a:solidFill>
                            <a:schemeClr val="dk1"/>
                          </a:solidFill>
                          <a:latin typeface="Lucida Sans Unicode"/>
                        </a:defRPr>
                      </a:lvl7pPr>
                      <a:lvl8pPr marL="3200400" algn="l" defTabSz="914400" rtl="0" eaLnBrk="1" latinLnBrk="0" hangingPunct="1">
                        <a:defRPr sz="1800" kern="1200">
                          <a:solidFill>
                            <a:schemeClr val="dk1"/>
                          </a:solidFill>
                          <a:latin typeface="Lucida Sans Unicode"/>
                        </a:defRPr>
                      </a:lvl8pPr>
                      <a:lvl9pPr marL="3657600" algn="l" defTabSz="914400" rtl="0" eaLnBrk="1" latinLnBrk="0" hangingPunct="1">
                        <a:defRPr sz="1800" kern="1200">
                          <a:solidFill>
                            <a:schemeClr val="dk1"/>
                          </a:solidFill>
                          <a:latin typeface="Lucida Sans Unicode"/>
                        </a:defRPr>
                      </a:lvl9pPr>
                    </a:lstStyle>
                    <a:p>
                      <a:r>
                        <a:rPr lang="ru-RU" b="1" dirty="0" smtClean="0"/>
                        <a:t>Скрытая инструкция</a:t>
                      </a:r>
                      <a:endParaRPr lang="ru-RU" b="1" dirty="0"/>
                    </a:p>
                  </a:txBody>
                  <a:tcPr>
                    <a:lnL w="12700" cmpd="sng">
                      <a:solidFill>
                        <a:sysClr val="window" lastClr="FFFFFF"/>
                      </a:solidFill>
                    </a:lnL>
                    <a:lnR w="12700" cap="flat" cmpd="sng" algn="ctr">
                      <a:solidFill>
                        <a:sysClr val="window" lastClr="FFFFFF"/>
                      </a:solidFill>
                      <a:prstDash val="solid"/>
                      <a:round/>
                      <a:headEnd type="none" w="med" len="med"/>
                      <a:tailEnd type="none" w="med" len="med"/>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2DA2BF">
                        <a:tint val="40000"/>
                      </a:srgbClr>
                    </a:solidFill>
                  </a:tcPr>
                </a:tc>
                <a:tc>
                  <a:txBody>
                    <a:bodyPr/>
                    <a:lstStyle>
                      <a:defPPr>
                        <a:defRPr lang="ru-RU"/>
                      </a:defPPr>
                      <a:lvl1pPr marL="0" algn="l" defTabSz="914400" rtl="0" eaLnBrk="1" latinLnBrk="0" hangingPunct="1">
                        <a:defRPr sz="1800" kern="1200">
                          <a:solidFill>
                            <a:schemeClr val="dk1"/>
                          </a:solidFill>
                          <a:latin typeface="Lucida Sans Unicode"/>
                        </a:defRPr>
                      </a:lvl1pPr>
                      <a:lvl2pPr marL="457200" algn="l" defTabSz="914400" rtl="0" eaLnBrk="1" latinLnBrk="0" hangingPunct="1">
                        <a:defRPr sz="1800" kern="1200">
                          <a:solidFill>
                            <a:schemeClr val="dk1"/>
                          </a:solidFill>
                          <a:latin typeface="Lucida Sans Unicode"/>
                        </a:defRPr>
                      </a:lvl2pPr>
                      <a:lvl3pPr marL="914400" algn="l" defTabSz="914400" rtl="0" eaLnBrk="1" latinLnBrk="0" hangingPunct="1">
                        <a:defRPr sz="1800" kern="1200">
                          <a:solidFill>
                            <a:schemeClr val="dk1"/>
                          </a:solidFill>
                          <a:latin typeface="Lucida Sans Unicode"/>
                        </a:defRPr>
                      </a:lvl3pPr>
                      <a:lvl4pPr marL="1371600" algn="l" defTabSz="914400" rtl="0" eaLnBrk="1" latinLnBrk="0" hangingPunct="1">
                        <a:defRPr sz="1800" kern="1200">
                          <a:solidFill>
                            <a:schemeClr val="dk1"/>
                          </a:solidFill>
                          <a:latin typeface="Lucida Sans Unicode"/>
                        </a:defRPr>
                      </a:lvl4pPr>
                      <a:lvl5pPr marL="1828800" algn="l" defTabSz="914400" rtl="0" eaLnBrk="1" latinLnBrk="0" hangingPunct="1">
                        <a:defRPr sz="1800" kern="1200">
                          <a:solidFill>
                            <a:schemeClr val="dk1"/>
                          </a:solidFill>
                          <a:latin typeface="Lucida Sans Unicode"/>
                        </a:defRPr>
                      </a:lvl5pPr>
                      <a:lvl6pPr marL="2286000" algn="l" defTabSz="914400" rtl="0" eaLnBrk="1" latinLnBrk="0" hangingPunct="1">
                        <a:defRPr sz="1800" kern="1200">
                          <a:solidFill>
                            <a:schemeClr val="dk1"/>
                          </a:solidFill>
                          <a:latin typeface="Lucida Sans Unicode"/>
                        </a:defRPr>
                      </a:lvl6pPr>
                      <a:lvl7pPr marL="2743200" algn="l" defTabSz="914400" rtl="0" eaLnBrk="1" latinLnBrk="0" hangingPunct="1">
                        <a:defRPr sz="1800" kern="1200">
                          <a:solidFill>
                            <a:schemeClr val="dk1"/>
                          </a:solidFill>
                          <a:latin typeface="Lucida Sans Unicode"/>
                        </a:defRPr>
                      </a:lvl7pPr>
                      <a:lvl8pPr marL="3200400" algn="l" defTabSz="914400" rtl="0" eaLnBrk="1" latinLnBrk="0" hangingPunct="1">
                        <a:defRPr sz="1800" kern="1200">
                          <a:solidFill>
                            <a:schemeClr val="dk1"/>
                          </a:solidFill>
                          <a:latin typeface="Lucida Sans Unicode"/>
                        </a:defRPr>
                      </a:lvl8pPr>
                      <a:lvl9pPr marL="3657600" algn="l" defTabSz="914400" rtl="0" eaLnBrk="1" latinLnBrk="0" hangingPunct="1">
                        <a:defRPr sz="1800" kern="1200">
                          <a:solidFill>
                            <a:schemeClr val="dk1"/>
                          </a:solidFill>
                          <a:latin typeface="Lucida Sans Unicode"/>
                        </a:defRPr>
                      </a:lvl9pPr>
                    </a:lstStyle>
                    <a:p>
                      <a:r>
                        <a:rPr lang="ru-RU" b="1" dirty="0" smtClean="0"/>
                        <a:t>«Ты же помнишь,</a:t>
                      </a:r>
                      <a:r>
                        <a:rPr lang="ru-RU" b="1" baseline="0" dirty="0" smtClean="0"/>
                        <a:t> что …»</a:t>
                      </a:r>
                      <a:endParaRPr lang="ru-RU" b="1" dirty="0"/>
                    </a:p>
                  </a:txBody>
                  <a:tcPr>
                    <a:lnL w="12700" cap="flat" cmpd="sng" algn="ctr">
                      <a:solidFill>
                        <a:sysClr val="window" lastClr="FFFFFF"/>
                      </a:solidFill>
                      <a:prstDash val="solid"/>
                      <a:round/>
                      <a:headEnd type="none" w="med" len="med"/>
                      <a:tailEnd type="none" w="med" len="med"/>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2DA2BF">
                        <a:tint val="40000"/>
                      </a:srgbClr>
                    </a:solidFill>
                  </a:tcPr>
                </a:tc>
                <a:extLst>
                  <a:ext uri="{0D108BD9-81ED-4DB2-BD59-A6C34878D82A}">
                    <a16:rowId xmlns="" xmlns:a16="http://schemas.microsoft.com/office/drawing/2014/main" val="10000"/>
                  </a:ext>
                </a:extLst>
              </a:tr>
              <a:tr h="682651">
                <a:tc>
                  <a:txBody>
                    <a:bodyPr/>
                    <a:lstStyle>
                      <a:defPPr>
                        <a:defRPr lang="ru-RU"/>
                      </a:defPPr>
                      <a:lvl1pPr marL="0" algn="l" defTabSz="914400" rtl="0" eaLnBrk="1" latinLnBrk="0" hangingPunct="1">
                        <a:defRPr sz="1800" kern="1200">
                          <a:solidFill>
                            <a:schemeClr val="dk1"/>
                          </a:solidFill>
                          <a:latin typeface="Lucida Sans Unicode"/>
                        </a:defRPr>
                      </a:lvl1pPr>
                      <a:lvl2pPr marL="457200" algn="l" defTabSz="914400" rtl="0" eaLnBrk="1" latinLnBrk="0" hangingPunct="1">
                        <a:defRPr sz="1800" kern="1200">
                          <a:solidFill>
                            <a:schemeClr val="dk1"/>
                          </a:solidFill>
                          <a:latin typeface="Lucida Sans Unicode"/>
                        </a:defRPr>
                      </a:lvl2pPr>
                      <a:lvl3pPr marL="914400" algn="l" defTabSz="914400" rtl="0" eaLnBrk="1" latinLnBrk="0" hangingPunct="1">
                        <a:defRPr sz="1800" kern="1200">
                          <a:solidFill>
                            <a:schemeClr val="dk1"/>
                          </a:solidFill>
                          <a:latin typeface="Lucida Sans Unicode"/>
                        </a:defRPr>
                      </a:lvl3pPr>
                      <a:lvl4pPr marL="1371600" algn="l" defTabSz="914400" rtl="0" eaLnBrk="1" latinLnBrk="0" hangingPunct="1">
                        <a:defRPr sz="1800" kern="1200">
                          <a:solidFill>
                            <a:schemeClr val="dk1"/>
                          </a:solidFill>
                          <a:latin typeface="Lucida Sans Unicode"/>
                        </a:defRPr>
                      </a:lvl4pPr>
                      <a:lvl5pPr marL="1828800" algn="l" defTabSz="914400" rtl="0" eaLnBrk="1" latinLnBrk="0" hangingPunct="1">
                        <a:defRPr sz="1800" kern="1200">
                          <a:solidFill>
                            <a:schemeClr val="dk1"/>
                          </a:solidFill>
                          <a:latin typeface="Lucida Sans Unicode"/>
                        </a:defRPr>
                      </a:lvl5pPr>
                      <a:lvl6pPr marL="2286000" algn="l" defTabSz="914400" rtl="0" eaLnBrk="1" latinLnBrk="0" hangingPunct="1">
                        <a:defRPr sz="1800" kern="1200">
                          <a:solidFill>
                            <a:schemeClr val="dk1"/>
                          </a:solidFill>
                          <a:latin typeface="Lucida Sans Unicode"/>
                        </a:defRPr>
                      </a:lvl6pPr>
                      <a:lvl7pPr marL="2743200" algn="l" defTabSz="914400" rtl="0" eaLnBrk="1" latinLnBrk="0" hangingPunct="1">
                        <a:defRPr sz="1800" kern="1200">
                          <a:solidFill>
                            <a:schemeClr val="dk1"/>
                          </a:solidFill>
                          <a:latin typeface="Lucida Sans Unicode"/>
                        </a:defRPr>
                      </a:lvl7pPr>
                      <a:lvl8pPr marL="3200400" algn="l" defTabSz="914400" rtl="0" eaLnBrk="1" latinLnBrk="0" hangingPunct="1">
                        <a:defRPr sz="1800" kern="1200">
                          <a:solidFill>
                            <a:schemeClr val="dk1"/>
                          </a:solidFill>
                          <a:latin typeface="Lucida Sans Unicode"/>
                        </a:defRPr>
                      </a:lvl8pPr>
                      <a:lvl9pPr marL="3657600" algn="l" defTabSz="914400" rtl="0" eaLnBrk="1" latinLnBrk="0" hangingPunct="1">
                        <a:defRPr sz="1800" kern="1200">
                          <a:solidFill>
                            <a:schemeClr val="dk1"/>
                          </a:solidFill>
                          <a:latin typeface="Lucida Sans Unicode"/>
                        </a:defRPr>
                      </a:lvl9pPr>
                    </a:lstStyle>
                    <a:p>
                      <a:r>
                        <a:rPr lang="ru-RU" b="1" dirty="0" smtClean="0"/>
                        <a:t>Авансирование</a:t>
                      </a:r>
                      <a:r>
                        <a:rPr lang="ru-RU" b="1" baseline="0" dirty="0" smtClean="0"/>
                        <a:t> </a:t>
                      </a:r>
                      <a:endParaRPr lang="ru-RU" b="1"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2DA2BF">
                        <a:tint val="20000"/>
                      </a:srgbClr>
                    </a:solidFill>
                  </a:tcPr>
                </a:tc>
                <a:tc>
                  <a:txBody>
                    <a:bodyPr/>
                    <a:lstStyle>
                      <a:defPPr>
                        <a:defRPr lang="ru-RU"/>
                      </a:defPPr>
                      <a:lvl1pPr marL="0" algn="l" defTabSz="914400" rtl="0" eaLnBrk="1" latinLnBrk="0" hangingPunct="1">
                        <a:defRPr sz="1800" kern="1200">
                          <a:solidFill>
                            <a:schemeClr val="dk1"/>
                          </a:solidFill>
                          <a:latin typeface="Lucida Sans Unicode"/>
                        </a:defRPr>
                      </a:lvl1pPr>
                      <a:lvl2pPr marL="457200" algn="l" defTabSz="914400" rtl="0" eaLnBrk="1" latinLnBrk="0" hangingPunct="1">
                        <a:defRPr sz="1800" kern="1200">
                          <a:solidFill>
                            <a:schemeClr val="dk1"/>
                          </a:solidFill>
                          <a:latin typeface="Lucida Sans Unicode"/>
                        </a:defRPr>
                      </a:lvl2pPr>
                      <a:lvl3pPr marL="914400" algn="l" defTabSz="914400" rtl="0" eaLnBrk="1" latinLnBrk="0" hangingPunct="1">
                        <a:defRPr sz="1800" kern="1200">
                          <a:solidFill>
                            <a:schemeClr val="dk1"/>
                          </a:solidFill>
                          <a:latin typeface="Lucida Sans Unicode"/>
                        </a:defRPr>
                      </a:lvl3pPr>
                      <a:lvl4pPr marL="1371600" algn="l" defTabSz="914400" rtl="0" eaLnBrk="1" latinLnBrk="0" hangingPunct="1">
                        <a:defRPr sz="1800" kern="1200">
                          <a:solidFill>
                            <a:schemeClr val="dk1"/>
                          </a:solidFill>
                          <a:latin typeface="Lucida Sans Unicode"/>
                        </a:defRPr>
                      </a:lvl4pPr>
                      <a:lvl5pPr marL="1828800" algn="l" defTabSz="914400" rtl="0" eaLnBrk="1" latinLnBrk="0" hangingPunct="1">
                        <a:defRPr sz="1800" kern="1200">
                          <a:solidFill>
                            <a:schemeClr val="dk1"/>
                          </a:solidFill>
                          <a:latin typeface="Lucida Sans Unicode"/>
                        </a:defRPr>
                      </a:lvl5pPr>
                      <a:lvl6pPr marL="2286000" algn="l" defTabSz="914400" rtl="0" eaLnBrk="1" latinLnBrk="0" hangingPunct="1">
                        <a:defRPr sz="1800" kern="1200">
                          <a:solidFill>
                            <a:schemeClr val="dk1"/>
                          </a:solidFill>
                          <a:latin typeface="Lucida Sans Unicode"/>
                        </a:defRPr>
                      </a:lvl6pPr>
                      <a:lvl7pPr marL="2743200" algn="l" defTabSz="914400" rtl="0" eaLnBrk="1" latinLnBrk="0" hangingPunct="1">
                        <a:defRPr sz="1800" kern="1200">
                          <a:solidFill>
                            <a:schemeClr val="dk1"/>
                          </a:solidFill>
                          <a:latin typeface="Lucida Sans Unicode"/>
                        </a:defRPr>
                      </a:lvl7pPr>
                      <a:lvl8pPr marL="3200400" algn="l" defTabSz="914400" rtl="0" eaLnBrk="1" latinLnBrk="0" hangingPunct="1">
                        <a:defRPr sz="1800" kern="1200">
                          <a:solidFill>
                            <a:schemeClr val="dk1"/>
                          </a:solidFill>
                          <a:latin typeface="Lucida Sans Unicode"/>
                        </a:defRPr>
                      </a:lvl8pPr>
                      <a:lvl9pPr marL="3657600" algn="l" defTabSz="914400" rtl="0" eaLnBrk="1" latinLnBrk="0" hangingPunct="1">
                        <a:defRPr sz="1800" kern="1200">
                          <a:solidFill>
                            <a:schemeClr val="dk1"/>
                          </a:solidFill>
                          <a:latin typeface="Lucida Sans Unicode"/>
                        </a:defRPr>
                      </a:lvl9pPr>
                    </a:lstStyle>
                    <a:p>
                      <a:r>
                        <a:rPr lang="ru-RU" b="1" dirty="0" smtClean="0"/>
                        <a:t>«У тебя получится…»</a:t>
                      </a:r>
                      <a:endParaRPr lang="ru-RU" b="1"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2DA2BF">
                        <a:tint val="20000"/>
                      </a:srgbClr>
                    </a:solidFill>
                  </a:tcPr>
                </a:tc>
                <a:extLst>
                  <a:ext uri="{0D108BD9-81ED-4DB2-BD59-A6C34878D82A}">
                    <a16:rowId xmlns="" xmlns:a16="http://schemas.microsoft.com/office/drawing/2014/main" val="10001"/>
                  </a:ext>
                </a:extLst>
              </a:tr>
              <a:tr h="975216">
                <a:tc>
                  <a:txBody>
                    <a:bodyPr/>
                    <a:lstStyle>
                      <a:defPPr>
                        <a:defRPr lang="ru-RU"/>
                      </a:defPPr>
                      <a:lvl1pPr marL="0" algn="l" defTabSz="914400" rtl="0" eaLnBrk="1" latinLnBrk="0" hangingPunct="1">
                        <a:defRPr sz="1800" kern="1200">
                          <a:solidFill>
                            <a:schemeClr val="dk1"/>
                          </a:solidFill>
                          <a:latin typeface="Lucida Sans Unicode"/>
                        </a:defRPr>
                      </a:lvl1pPr>
                      <a:lvl2pPr marL="457200" algn="l" defTabSz="914400" rtl="0" eaLnBrk="1" latinLnBrk="0" hangingPunct="1">
                        <a:defRPr sz="1800" kern="1200">
                          <a:solidFill>
                            <a:schemeClr val="dk1"/>
                          </a:solidFill>
                          <a:latin typeface="Lucida Sans Unicode"/>
                        </a:defRPr>
                      </a:lvl2pPr>
                      <a:lvl3pPr marL="914400" algn="l" defTabSz="914400" rtl="0" eaLnBrk="1" latinLnBrk="0" hangingPunct="1">
                        <a:defRPr sz="1800" kern="1200">
                          <a:solidFill>
                            <a:schemeClr val="dk1"/>
                          </a:solidFill>
                          <a:latin typeface="Lucida Sans Unicode"/>
                        </a:defRPr>
                      </a:lvl3pPr>
                      <a:lvl4pPr marL="1371600" algn="l" defTabSz="914400" rtl="0" eaLnBrk="1" latinLnBrk="0" hangingPunct="1">
                        <a:defRPr sz="1800" kern="1200">
                          <a:solidFill>
                            <a:schemeClr val="dk1"/>
                          </a:solidFill>
                          <a:latin typeface="Lucida Sans Unicode"/>
                        </a:defRPr>
                      </a:lvl4pPr>
                      <a:lvl5pPr marL="1828800" algn="l" defTabSz="914400" rtl="0" eaLnBrk="1" latinLnBrk="0" hangingPunct="1">
                        <a:defRPr sz="1800" kern="1200">
                          <a:solidFill>
                            <a:schemeClr val="dk1"/>
                          </a:solidFill>
                          <a:latin typeface="Lucida Sans Unicode"/>
                        </a:defRPr>
                      </a:lvl5pPr>
                      <a:lvl6pPr marL="2286000" algn="l" defTabSz="914400" rtl="0" eaLnBrk="1" latinLnBrk="0" hangingPunct="1">
                        <a:defRPr sz="1800" kern="1200">
                          <a:solidFill>
                            <a:schemeClr val="dk1"/>
                          </a:solidFill>
                          <a:latin typeface="Lucida Sans Unicode"/>
                        </a:defRPr>
                      </a:lvl6pPr>
                      <a:lvl7pPr marL="2743200" algn="l" defTabSz="914400" rtl="0" eaLnBrk="1" latinLnBrk="0" hangingPunct="1">
                        <a:defRPr sz="1800" kern="1200">
                          <a:solidFill>
                            <a:schemeClr val="dk1"/>
                          </a:solidFill>
                          <a:latin typeface="Lucida Sans Unicode"/>
                        </a:defRPr>
                      </a:lvl7pPr>
                      <a:lvl8pPr marL="3200400" algn="l" defTabSz="914400" rtl="0" eaLnBrk="1" latinLnBrk="0" hangingPunct="1">
                        <a:defRPr sz="1800" kern="1200">
                          <a:solidFill>
                            <a:schemeClr val="dk1"/>
                          </a:solidFill>
                          <a:latin typeface="Lucida Sans Unicode"/>
                        </a:defRPr>
                      </a:lvl8pPr>
                      <a:lvl9pPr marL="3657600" algn="l" defTabSz="914400" rtl="0" eaLnBrk="1" latinLnBrk="0" hangingPunct="1">
                        <a:defRPr sz="1800" kern="1200">
                          <a:solidFill>
                            <a:schemeClr val="dk1"/>
                          </a:solidFill>
                          <a:latin typeface="Lucida Sans Unicode"/>
                        </a:defRPr>
                      </a:lvl9pPr>
                    </a:lstStyle>
                    <a:p>
                      <a:r>
                        <a:rPr lang="ru-RU" b="1" dirty="0" smtClean="0"/>
                        <a:t>Персональная исключительность </a:t>
                      </a:r>
                      <a:endParaRPr lang="ru-RU" b="1"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2DA2BF">
                        <a:tint val="40000"/>
                      </a:srgbClr>
                    </a:solidFill>
                  </a:tcPr>
                </a:tc>
                <a:tc>
                  <a:txBody>
                    <a:bodyPr/>
                    <a:lstStyle>
                      <a:defPPr>
                        <a:defRPr lang="ru-RU"/>
                      </a:defPPr>
                      <a:lvl1pPr marL="0" algn="l" defTabSz="914400" rtl="0" eaLnBrk="1" latinLnBrk="0" hangingPunct="1">
                        <a:defRPr sz="1800" kern="1200">
                          <a:solidFill>
                            <a:schemeClr val="dk1"/>
                          </a:solidFill>
                          <a:latin typeface="Lucida Sans Unicode"/>
                        </a:defRPr>
                      </a:lvl1pPr>
                      <a:lvl2pPr marL="457200" algn="l" defTabSz="914400" rtl="0" eaLnBrk="1" latinLnBrk="0" hangingPunct="1">
                        <a:defRPr sz="1800" kern="1200">
                          <a:solidFill>
                            <a:schemeClr val="dk1"/>
                          </a:solidFill>
                          <a:latin typeface="Lucida Sans Unicode"/>
                        </a:defRPr>
                      </a:lvl2pPr>
                      <a:lvl3pPr marL="914400" algn="l" defTabSz="914400" rtl="0" eaLnBrk="1" latinLnBrk="0" hangingPunct="1">
                        <a:defRPr sz="1800" kern="1200">
                          <a:solidFill>
                            <a:schemeClr val="dk1"/>
                          </a:solidFill>
                          <a:latin typeface="Lucida Sans Unicode"/>
                        </a:defRPr>
                      </a:lvl3pPr>
                      <a:lvl4pPr marL="1371600" algn="l" defTabSz="914400" rtl="0" eaLnBrk="1" latinLnBrk="0" hangingPunct="1">
                        <a:defRPr sz="1800" kern="1200">
                          <a:solidFill>
                            <a:schemeClr val="dk1"/>
                          </a:solidFill>
                          <a:latin typeface="Lucida Sans Unicode"/>
                        </a:defRPr>
                      </a:lvl4pPr>
                      <a:lvl5pPr marL="1828800" algn="l" defTabSz="914400" rtl="0" eaLnBrk="1" latinLnBrk="0" hangingPunct="1">
                        <a:defRPr sz="1800" kern="1200">
                          <a:solidFill>
                            <a:schemeClr val="dk1"/>
                          </a:solidFill>
                          <a:latin typeface="Lucida Sans Unicode"/>
                        </a:defRPr>
                      </a:lvl5pPr>
                      <a:lvl6pPr marL="2286000" algn="l" defTabSz="914400" rtl="0" eaLnBrk="1" latinLnBrk="0" hangingPunct="1">
                        <a:defRPr sz="1800" kern="1200">
                          <a:solidFill>
                            <a:schemeClr val="dk1"/>
                          </a:solidFill>
                          <a:latin typeface="Lucida Sans Unicode"/>
                        </a:defRPr>
                      </a:lvl6pPr>
                      <a:lvl7pPr marL="2743200" algn="l" defTabSz="914400" rtl="0" eaLnBrk="1" latinLnBrk="0" hangingPunct="1">
                        <a:defRPr sz="1800" kern="1200">
                          <a:solidFill>
                            <a:schemeClr val="dk1"/>
                          </a:solidFill>
                          <a:latin typeface="Lucida Sans Unicode"/>
                        </a:defRPr>
                      </a:lvl7pPr>
                      <a:lvl8pPr marL="3200400" algn="l" defTabSz="914400" rtl="0" eaLnBrk="1" latinLnBrk="0" hangingPunct="1">
                        <a:defRPr sz="1800" kern="1200">
                          <a:solidFill>
                            <a:schemeClr val="dk1"/>
                          </a:solidFill>
                          <a:latin typeface="Lucida Sans Unicode"/>
                        </a:defRPr>
                      </a:lvl8pPr>
                      <a:lvl9pPr marL="3657600" algn="l" defTabSz="914400" rtl="0" eaLnBrk="1" latinLnBrk="0" hangingPunct="1">
                        <a:defRPr sz="1800" kern="1200">
                          <a:solidFill>
                            <a:schemeClr val="dk1"/>
                          </a:solidFill>
                          <a:latin typeface="Lucida Sans Unicode"/>
                        </a:defRPr>
                      </a:lvl9pPr>
                    </a:lstStyle>
                    <a:p>
                      <a:r>
                        <a:rPr lang="ru-RU" b="1" dirty="0" smtClean="0"/>
                        <a:t>«Только у тебя может получиться…»</a:t>
                      </a:r>
                      <a:endParaRPr lang="ru-RU" b="1"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2DA2BF">
                        <a:tint val="40000"/>
                      </a:srgbClr>
                    </a:solidFill>
                  </a:tcPr>
                </a:tc>
                <a:extLst>
                  <a:ext uri="{0D108BD9-81ED-4DB2-BD59-A6C34878D82A}">
                    <a16:rowId xmlns="" xmlns:a16="http://schemas.microsoft.com/office/drawing/2014/main" val="10002"/>
                  </a:ext>
                </a:extLst>
              </a:tr>
              <a:tr h="682651">
                <a:tc>
                  <a:txBody>
                    <a:bodyPr/>
                    <a:lstStyle>
                      <a:defPPr>
                        <a:defRPr lang="ru-RU"/>
                      </a:defPPr>
                      <a:lvl1pPr marL="0" algn="l" defTabSz="914400" rtl="0" eaLnBrk="1" latinLnBrk="0" hangingPunct="1">
                        <a:defRPr sz="1800" kern="1200">
                          <a:solidFill>
                            <a:schemeClr val="dk1"/>
                          </a:solidFill>
                          <a:latin typeface="Lucida Sans Unicode"/>
                        </a:defRPr>
                      </a:lvl1pPr>
                      <a:lvl2pPr marL="457200" algn="l" defTabSz="914400" rtl="0" eaLnBrk="1" latinLnBrk="0" hangingPunct="1">
                        <a:defRPr sz="1800" kern="1200">
                          <a:solidFill>
                            <a:schemeClr val="dk1"/>
                          </a:solidFill>
                          <a:latin typeface="Lucida Sans Unicode"/>
                        </a:defRPr>
                      </a:lvl2pPr>
                      <a:lvl3pPr marL="914400" algn="l" defTabSz="914400" rtl="0" eaLnBrk="1" latinLnBrk="0" hangingPunct="1">
                        <a:defRPr sz="1800" kern="1200">
                          <a:solidFill>
                            <a:schemeClr val="dk1"/>
                          </a:solidFill>
                          <a:latin typeface="Lucida Sans Unicode"/>
                        </a:defRPr>
                      </a:lvl3pPr>
                      <a:lvl4pPr marL="1371600" algn="l" defTabSz="914400" rtl="0" eaLnBrk="1" latinLnBrk="0" hangingPunct="1">
                        <a:defRPr sz="1800" kern="1200">
                          <a:solidFill>
                            <a:schemeClr val="dk1"/>
                          </a:solidFill>
                          <a:latin typeface="Lucida Sans Unicode"/>
                        </a:defRPr>
                      </a:lvl4pPr>
                      <a:lvl5pPr marL="1828800" algn="l" defTabSz="914400" rtl="0" eaLnBrk="1" latinLnBrk="0" hangingPunct="1">
                        <a:defRPr sz="1800" kern="1200">
                          <a:solidFill>
                            <a:schemeClr val="dk1"/>
                          </a:solidFill>
                          <a:latin typeface="Lucida Sans Unicode"/>
                        </a:defRPr>
                      </a:lvl5pPr>
                      <a:lvl6pPr marL="2286000" algn="l" defTabSz="914400" rtl="0" eaLnBrk="1" latinLnBrk="0" hangingPunct="1">
                        <a:defRPr sz="1800" kern="1200">
                          <a:solidFill>
                            <a:schemeClr val="dk1"/>
                          </a:solidFill>
                          <a:latin typeface="Lucida Sans Unicode"/>
                        </a:defRPr>
                      </a:lvl6pPr>
                      <a:lvl7pPr marL="2743200" algn="l" defTabSz="914400" rtl="0" eaLnBrk="1" latinLnBrk="0" hangingPunct="1">
                        <a:defRPr sz="1800" kern="1200">
                          <a:solidFill>
                            <a:schemeClr val="dk1"/>
                          </a:solidFill>
                          <a:latin typeface="Lucida Sans Unicode"/>
                        </a:defRPr>
                      </a:lvl7pPr>
                      <a:lvl8pPr marL="3200400" algn="l" defTabSz="914400" rtl="0" eaLnBrk="1" latinLnBrk="0" hangingPunct="1">
                        <a:defRPr sz="1800" kern="1200">
                          <a:solidFill>
                            <a:schemeClr val="dk1"/>
                          </a:solidFill>
                          <a:latin typeface="Lucida Sans Unicode"/>
                        </a:defRPr>
                      </a:lvl8pPr>
                      <a:lvl9pPr marL="3657600" algn="l" defTabSz="914400" rtl="0" eaLnBrk="1" latinLnBrk="0" hangingPunct="1">
                        <a:defRPr sz="1800" kern="1200">
                          <a:solidFill>
                            <a:schemeClr val="dk1"/>
                          </a:solidFill>
                          <a:latin typeface="Lucida Sans Unicode"/>
                        </a:defRPr>
                      </a:lvl9pPr>
                    </a:lstStyle>
                    <a:p>
                      <a:r>
                        <a:rPr lang="ru-RU" b="1" dirty="0" smtClean="0"/>
                        <a:t>Усиление мотивации</a:t>
                      </a:r>
                      <a:endParaRPr lang="ru-RU" b="1"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2DA2BF">
                        <a:tint val="20000"/>
                      </a:srgbClr>
                    </a:solidFill>
                  </a:tcPr>
                </a:tc>
                <a:tc>
                  <a:txBody>
                    <a:bodyPr/>
                    <a:lstStyle>
                      <a:defPPr>
                        <a:defRPr lang="ru-RU"/>
                      </a:defPPr>
                      <a:lvl1pPr marL="0" algn="l" defTabSz="914400" rtl="0" eaLnBrk="1" latinLnBrk="0" hangingPunct="1">
                        <a:defRPr sz="1800" kern="1200">
                          <a:solidFill>
                            <a:schemeClr val="dk1"/>
                          </a:solidFill>
                          <a:latin typeface="Lucida Sans Unicode"/>
                        </a:defRPr>
                      </a:lvl1pPr>
                      <a:lvl2pPr marL="457200" algn="l" defTabSz="914400" rtl="0" eaLnBrk="1" latinLnBrk="0" hangingPunct="1">
                        <a:defRPr sz="1800" kern="1200">
                          <a:solidFill>
                            <a:schemeClr val="dk1"/>
                          </a:solidFill>
                          <a:latin typeface="Lucida Sans Unicode"/>
                        </a:defRPr>
                      </a:lvl2pPr>
                      <a:lvl3pPr marL="914400" algn="l" defTabSz="914400" rtl="0" eaLnBrk="1" latinLnBrk="0" hangingPunct="1">
                        <a:defRPr sz="1800" kern="1200">
                          <a:solidFill>
                            <a:schemeClr val="dk1"/>
                          </a:solidFill>
                          <a:latin typeface="Lucida Sans Unicode"/>
                        </a:defRPr>
                      </a:lvl3pPr>
                      <a:lvl4pPr marL="1371600" algn="l" defTabSz="914400" rtl="0" eaLnBrk="1" latinLnBrk="0" hangingPunct="1">
                        <a:defRPr sz="1800" kern="1200">
                          <a:solidFill>
                            <a:schemeClr val="dk1"/>
                          </a:solidFill>
                          <a:latin typeface="Lucida Sans Unicode"/>
                        </a:defRPr>
                      </a:lvl4pPr>
                      <a:lvl5pPr marL="1828800" algn="l" defTabSz="914400" rtl="0" eaLnBrk="1" latinLnBrk="0" hangingPunct="1">
                        <a:defRPr sz="1800" kern="1200">
                          <a:solidFill>
                            <a:schemeClr val="dk1"/>
                          </a:solidFill>
                          <a:latin typeface="Lucida Sans Unicode"/>
                        </a:defRPr>
                      </a:lvl5pPr>
                      <a:lvl6pPr marL="2286000" algn="l" defTabSz="914400" rtl="0" eaLnBrk="1" latinLnBrk="0" hangingPunct="1">
                        <a:defRPr sz="1800" kern="1200">
                          <a:solidFill>
                            <a:schemeClr val="dk1"/>
                          </a:solidFill>
                          <a:latin typeface="Lucida Sans Unicode"/>
                        </a:defRPr>
                      </a:lvl6pPr>
                      <a:lvl7pPr marL="2743200" algn="l" defTabSz="914400" rtl="0" eaLnBrk="1" latinLnBrk="0" hangingPunct="1">
                        <a:defRPr sz="1800" kern="1200">
                          <a:solidFill>
                            <a:schemeClr val="dk1"/>
                          </a:solidFill>
                          <a:latin typeface="Lucida Sans Unicode"/>
                        </a:defRPr>
                      </a:lvl7pPr>
                      <a:lvl8pPr marL="3200400" algn="l" defTabSz="914400" rtl="0" eaLnBrk="1" latinLnBrk="0" hangingPunct="1">
                        <a:defRPr sz="1800" kern="1200">
                          <a:solidFill>
                            <a:schemeClr val="dk1"/>
                          </a:solidFill>
                          <a:latin typeface="Lucida Sans Unicode"/>
                        </a:defRPr>
                      </a:lvl8pPr>
                      <a:lvl9pPr marL="3657600" algn="l" defTabSz="914400" rtl="0" eaLnBrk="1" latinLnBrk="0" hangingPunct="1">
                        <a:defRPr sz="1800" kern="1200">
                          <a:solidFill>
                            <a:schemeClr val="dk1"/>
                          </a:solidFill>
                          <a:latin typeface="Lucida Sans Unicode"/>
                        </a:defRPr>
                      </a:lvl9pPr>
                    </a:lstStyle>
                    <a:p>
                      <a:r>
                        <a:rPr lang="ru-RU" b="1" dirty="0" smtClean="0"/>
                        <a:t>«Нам это нужно для…»</a:t>
                      </a:r>
                      <a:endParaRPr lang="ru-RU" b="1"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2DA2BF">
                        <a:tint val="20000"/>
                      </a:srgbClr>
                    </a:solidFill>
                  </a:tcPr>
                </a:tc>
                <a:extLst>
                  <a:ext uri="{0D108BD9-81ED-4DB2-BD59-A6C34878D82A}">
                    <a16:rowId xmlns="" xmlns:a16="http://schemas.microsoft.com/office/drawing/2014/main" val="10003"/>
                  </a:ext>
                </a:extLst>
              </a:tr>
              <a:tr h="975216">
                <a:tc>
                  <a:txBody>
                    <a:bodyPr/>
                    <a:lstStyle>
                      <a:defPPr>
                        <a:defRPr lang="ru-RU"/>
                      </a:defPPr>
                      <a:lvl1pPr marL="0" algn="l" defTabSz="914400" rtl="0" eaLnBrk="1" latinLnBrk="0" hangingPunct="1">
                        <a:defRPr sz="1800" kern="1200">
                          <a:solidFill>
                            <a:schemeClr val="dk1"/>
                          </a:solidFill>
                          <a:latin typeface="Lucida Sans Unicode"/>
                        </a:defRPr>
                      </a:lvl1pPr>
                      <a:lvl2pPr marL="457200" algn="l" defTabSz="914400" rtl="0" eaLnBrk="1" latinLnBrk="0" hangingPunct="1">
                        <a:defRPr sz="1800" kern="1200">
                          <a:solidFill>
                            <a:schemeClr val="dk1"/>
                          </a:solidFill>
                          <a:latin typeface="Lucida Sans Unicode"/>
                        </a:defRPr>
                      </a:lvl2pPr>
                      <a:lvl3pPr marL="914400" algn="l" defTabSz="914400" rtl="0" eaLnBrk="1" latinLnBrk="0" hangingPunct="1">
                        <a:defRPr sz="1800" kern="1200">
                          <a:solidFill>
                            <a:schemeClr val="dk1"/>
                          </a:solidFill>
                          <a:latin typeface="Lucida Sans Unicode"/>
                        </a:defRPr>
                      </a:lvl3pPr>
                      <a:lvl4pPr marL="1371600" algn="l" defTabSz="914400" rtl="0" eaLnBrk="1" latinLnBrk="0" hangingPunct="1">
                        <a:defRPr sz="1800" kern="1200">
                          <a:solidFill>
                            <a:schemeClr val="dk1"/>
                          </a:solidFill>
                          <a:latin typeface="Lucida Sans Unicode"/>
                        </a:defRPr>
                      </a:lvl4pPr>
                      <a:lvl5pPr marL="1828800" algn="l" defTabSz="914400" rtl="0" eaLnBrk="1" latinLnBrk="0" hangingPunct="1">
                        <a:defRPr sz="1800" kern="1200">
                          <a:solidFill>
                            <a:schemeClr val="dk1"/>
                          </a:solidFill>
                          <a:latin typeface="Lucida Sans Unicode"/>
                        </a:defRPr>
                      </a:lvl5pPr>
                      <a:lvl6pPr marL="2286000" algn="l" defTabSz="914400" rtl="0" eaLnBrk="1" latinLnBrk="0" hangingPunct="1">
                        <a:defRPr sz="1800" kern="1200">
                          <a:solidFill>
                            <a:schemeClr val="dk1"/>
                          </a:solidFill>
                          <a:latin typeface="Lucida Sans Unicode"/>
                        </a:defRPr>
                      </a:lvl6pPr>
                      <a:lvl7pPr marL="2743200" algn="l" defTabSz="914400" rtl="0" eaLnBrk="1" latinLnBrk="0" hangingPunct="1">
                        <a:defRPr sz="1800" kern="1200">
                          <a:solidFill>
                            <a:schemeClr val="dk1"/>
                          </a:solidFill>
                          <a:latin typeface="Lucida Sans Unicode"/>
                        </a:defRPr>
                      </a:lvl7pPr>
                      <a:lvl8pPr marL="3200400" algn="l" defTabSz="914400" rtl="0" eaLnBrk="1" latinLnBrk="0" hangingPunct="1">
                        <a:defRPr sz="1800" kern="1200">
                          <a:solidFill>
                            <a:schemeClr val="dk1"/>
                          </a:solidFill>
                          <a:latin typeface="Lucida Sans Unicode"/>
                        </a:defRPr>
                      </a:lvl8pPr>
                      <a:lvl9pPr marL="3657600" algn="l" defTabSz="914400" rtl="0" eaLnBrk="1" latinLnBrk="0" hangingPunct="1">
                        <a:defRPr sz="1800" kern="1200">
                          <a:solidFill>
                            <a:schemeClr val="dk1"/>
                          </a:solidFill>
                          <a:latin typeface="Lucida Sans Unicode"/>
                        </a:defRPr>
                      </a:lvl9pPr>
                    </a:lstStyle>
                    <a:p>
                      <a:r>
                        <a:rPr lang="ru-RU" b="1" dirty="0" smtClean="0"/>
                        <a:t>Высокая оценка детали</a:t>
                      </a:r>
                      <a:endParaRPr lang="ru-RU" b="1"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2DA2BF">
                        <a:tint val="40000"/>
                      </a:srgbClr>
                    </a:solidFill>
                  </a:tcPr>
                </a:tc>
                <a:tc>
                  <a:txBody>
                    <a:bodyPr/>
                    <a:lstStyle>
                      <a:defPPr>
                        <a:defRPr lang="ru-RU"/>
                      </a:defPPr>
                      <a:lvl1pPr marL="0" algn="l" defTabSz="914400" rtl="0" eaLnBrk="1" latinLnBrk="0" hangingPunct="1">
                        <a:defRPr sz="1800" kern="1200">
                          <a:solidFill>
                            <a:schemeClr val="dk1"/>
                          </a:solidFill>
                          <a:latin typeface="Lucida Sans Unicode"/>
                        </a:defRPr>
                      </a:lvl1pPr>
                      <a:lvl2pPr marL="457200" algn="l" defTabSz="914400" rtl="0" eaLnBrk="1" latinLnBrk="0" hangingPunct="1">
                        <a:defRPr sz="1800" kern="1200">
                          <a:solidFill>
                            <a:schemeClr val="dk1"/>
                          </a:solidFill>
                          <a:latin typeface="Lucida Sans Unicode"/>
                        </a:defRPr>
                      </a:lvl2pPr>
                      <a:lvl3pPr marL="914400" algn="l" defTabSz="914400" rtl="0" eaLnBrk="1" latinLnBrk="0" hangingPunct="1">
                        <a:defRPr sz="1800" kern="1200">
                          <a:solidFill>
                            <a:schemeClr val="dk1"/>
                          </a:solidFill>
                          <a:latin typeface="Lucida Sans Unicode"/>
                        </a:defRPr>
                      </a:lvl3pPr>
                      <a:lvl4pPr marL="1371600" algn="l" defTabSz="914400" rtl="0" eaLnBrk="1" latinLnBrk="0" hangingPunct="1">
                        <a:defRPr sz="1800" kern="1200">
                          <a:solidFill>
                            <a:schemeClr val="dk1"/>
                          </a:solidFill>
                          <a:latin typeface="Lucida Sans Unicode"/>
                        </a:defRPr>
                      </a:lvl4pPr>
                      <a:lvl5pPr marL="1828800" algn="l" defTabSz="914400" rtl="0" eaLnBrk="1" latinLnBrk="0" hangingPunct="1">
                        <a:defRPr sz="1800" kern="1200">
                          <a:solidFill>
                            <a:schemeClr val="dk1"/>
                          </a:solidFill>
                          <a:latin typeface="Lucida Sans Unicode"/>
                        </a:defRPr>
                      </a:lvl5pPr>
                      <a:lvl6pPr marL="2286000" algn="l" defTabSz="914400" rtl="0" eaLnBrk="1" latinLnBrk="0" hangingPunct="1">
                        <a:defRPr sz="1800" kern="1200">
                          <a:solidFill>
                            <a:schemeClr val="dk1"/>
                          </a:solidFill>
                          <a:latin typeface="Lucida Sans Unicode"/>
                        </a:defRPr>
                      </a:lvl6pPr>
                      <a:lvl7pPr marL="2743200" algn="l" defTabSz="914400" rtl="0" eaLnBrk="1" latinLnBrk="0" hangingPunct="1">
                        <a:defRPr sz="1800" kern="1200">
                          <a:solidFill>
                            <a:schemeClr val="dk1"/>
                          </a:solidFill>
                          <a:latin typeface="Lucida Sans Unicode"/>
                        </a:defRPr>
                      </a:lvl7pPr>
                      <a:lvl8pPr marL="3200400" algn="l" defTabSz="914400" rtl="0" eaLnBrk="1" latinLnBrk="0" hangingPunct="1">
                        <a:defRPr sz="1800" kern="1200">
                          <a:solidFill>
                            <a:schemeClr val="dk1"/>
                          </a:solidFill>
                          <a:latin typeface="Lucida Sans Unicode"/>
                        </a:defRPr>
                      </a:lvl8pPr>
                      <a:lvl9pPr marL="3657600" algn="l" defTabSz="914400" rtl="0" eaLnBrk="1" latinLnBrk="0" hangingPunct="1">
                        <a:defRPr sz="1800" kern="1200">
                          <a:solidFill>
                            <a:schemeClr val="dk1"/>
                          </a:solidFill>
                          <a:latin typeface="Lucida Sans Unicode"/>
                        </a:defRPr>
                      </a:lvl9pPr>
                    </a:lstStyle>
                    <a:p>
                      <a:r>
                        <a:rPr lang="ru-RU" b="1" dirty="0" smtClean="0"/>
                        <a:t>«Вот эта часть у тебя замечательна!»</a:t>
                      </a:r>
                      <a:endParaRPr lang="ru-RU" b="1"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2DA2BF">
                        <a:tint val="40000"/>
                      </a:srgbClr>
                    </a:solidFill>
                  </a:tcPr>
                </a:tc>
                <a:extLst>
                  <a:ext uri="{0D108BD9-81ED-4DB2-BD59-A6C34878D82A}">
                    <a16:rowId xmlns="" xmlns:a16="http://schemas.microsoft.com/office/drawing/2014/main" val="10004"/>
                  </a:ext>
                </a:extLst>
              </a:tr>
            </a:tbl>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8650" y="365126"/>
            <a:ext cx="7886700" cy="5748291"/>
          </a:xfrm>
        </p:spPr>
        <p:txBody>
          <a:bodyPr>
            <a:normAutofit fontScale="90000"/>
          </a:bodyPr>
          <a:lstStyle/>
          <a:p>
            <a:r>
              <a:rPr lang="ru-RU" b="1" dirty="0" smtClean="0"/>
              <a:t>Эмоциональная поддержка:</a:t>
            </a:r>
            <a:r>
              <a:rPr lang="ru-RU" sz="2700" dirty="0" smtClean="0"/>
              <a:t/>
            </a:r>
            <a:br>
              <a:rPr lang="ru-RU" sz="2700" dirty="0" smtClean="0"/>
            </a:br>
            <a:r>
              <a:rPr lang="ru-RU" sz="2700" dirty="0" smtClean="0"/>
              <a:t>-</a:t>
            </a:r>
            <a:r>
              <a:rPr lang="ru-RU" sz="2700" dirty="0" smtClean="0">
                <a:latin typeface="Times New Roman" pitchFamily="18" charset="0"/>
                <a:cs typeface="Times New Roman" pitchFamily="18" charset="0"/>
              </a:rPr>
              <a:t>Молодец! Умница! Отлично!</a:t>
            </a:r>
            <a:br>
              <a:rPr lang="ru-RU" sz="2700" dirty="0" smtClean="0">
                <a:latin typeface="Times New Roman" pitchFamily="18" charset="0"/>
                <a:cs typeface="Times New Roman" pitchFamily="18" charset="0"/>
              </a:rPr>
            </a:br>
            <a:r>
              <a:rPr lang="ru-RU" sz="2700" dirty="0" smtClean="0">
                <a:latin typeface="Times New Roman" pitchFamily="18" charset="0"/>
                <a:cs typeface="Times New Roman" pitchFamily="18" charset="0"/>
              </a:rPr>
              <a:t>-Кто поможет … (осознание собственной значимости)</a:t>
            </a:r>
            <a:br>
              <a:rPr lang="ru-RU" sz="2700" dirty="0" smtClean="0">
                <a:latin typeface="Times New Roman" pitchFamily="18" charset="0"/>
                <a:cs typeface="Times New Roman" pitchFamily="18" charset="0"/>
              </a:rPr>
            </a:br>
            <a:r>
              <a:rPr lang="ru-RU" sz="2700" dirty="0" smtClean="0">
                <a:latin typeface="Times New Roman" pitchFamily="18" charset="0"/>
                <a:cs typeface="Times New Roman" pitchFamily="18" charset="0"/>
              </a:rPr>
              <a:t>-Ты сегодня сам справился с этим заданием</a:t>
            </a:r>
            <a:br>
              <a:rPr lang="ru-RU" sz="2700" dirty="0" smtClean="0">
                <a:latin typeface="Times New Roman" pitchFamily="18" charset="0"/>
                <a:cs typeface="Times New Roman" pitchFamily="18" charset="0"/>
              </a:rPr>
            </a:br>
            <a:r>
              <a:rPr lang="ru-RU" sz="2700" dirty="0" smtClean="0">
                <a:latin typeface="Times New Roman" pitchFamily="18" charset="0"/>
                <a:cs typeface="Times New Roman" pitchFamily="18" charset="0"/>
              </a:rPr>
              <a:t>-После выполнения заданий учителя, право выбрать себе любое задание из карточки (право на выбор</a:t>
            </a:r>
            <a:r>
              <a:rPr lang="ru-RU" sz="2700" dirty="0" smtClean="0"/>
              <a:t>)</a:t>
            </a:r>
            <a:br>
              <a:rPr lang="ru-RU" sz="2700" dirty="0" smtClean="0"/>
            </a:br>
            <a:r>
              <a:rPr lang="ru-RU" sz="4000" b="1" dirty="0" smtClean="0"/>
              <a:t>Для детей с  УО </a:t>
            </a:r>
            <a:r>
              <a:rPr lang="ru-RU" sz="2800" dirty="0" smtClean="0"/>
              <a:t/>
            </a:r>
            <a:br>
              <a:rPr lang="ru-RU" sz="2800" dirty="0" smtClean="0"/>
            </a:br>
            <a:r>
              <a:rPr lang="ru-RU" sz="2800" dirty="0" smtClean="0">
                <a:latin typeface="Times New Roman" pitchFamily="18" charset="0"/>
                <a:cs typeface="Times New Roman" pitchFamily="18" charset="0"/>
              </a:rPr>
              <a:t>(в зависимости от интересов ребёнка)</a:t>
            </a:r>
            <a:r>
              <a:rPr lang="ru-RU" sz="4000" b="1" dirty="0" smtClean="0">
                <a:latin typeface="Times New Roman" pitchFamily="18" charset="0"/>
                <a:cs typeface="Times New Roman" pitchFamily="18" charset="0"/>
              </a:rPr>
              <a:t> </a:t>
            </a:r>
            <a:r>
              <a:rPr lang="ru-RU" sz="2700" dirty="0" smtClean="0">
                <a:latin typeface="Times New Roman" pitchFamily="18" charset="0"/>
                <a:cs typeface="Times New Roman" pitchFamily="18" charset="0"/>
              </a:rPr>
              <a:t/>
            </a:r>
            <a:br>
              <a:rPr lang="ru-RU" sz="2700" dirty="0" smtClean="0">
                <a:latin typeface="Times New Roman" pitchFamily="18" charset="0"/>
                <a:cs typeface="Times New Roman" pitchFamily="18" charset="0"/>
              </a:rPr>
            </a:br>
            <a:r>
              <a:rPr lang="ru-RU" sz="2700" dirty="0" smtClean="0">
                <a:latin typeface="Times New Roman" pitchFamily="18" charset="0"/>
                <a:cs typeface="Times New Roman" pitchFamily="18" charset="0"/>
              </a:rPr>
              <a:t>Например, поощрением для одного </a:t>
            </a:r>
            <a:r>
              <a:rPr lang="ru-RU" sz="2700" dirty="0" smtClean="0">
                <a:latin typeface="Times New Roman" pitchFamily="18" charset="0"/>
                <a:cs typeface="Times New Roman" pitchFamily="18" charset="0"/>
              </a:rPr>
              <a:t>ученика </a:t>
            </a:r>
            <a:r>
              <a:rPr lang="ru-RU" sz="2700" dirty="0" smtClean="0">
                <a:latin typeface="Times New Roman" pitchFamily="18" charset="0"/>
                <a:cs typeface="Times New Roman" pitchFamily="18" charset="0"/>
              </a:rPr>
              <a:t>может быть: – Молодец! –Тебе длинная задача, письменно упражнение, возможность переписывать все задание, а не вставлять орфограммы… </a:t>
            </a:r>
            <a:br>
              <a:rPr lang="ru-RU" sz="2700" dirty="0" smtClean="0">
                <a:latin typeface="Times New Roman" pitchFamily="18" charset="0"/>
                <a:cs typeface="Times New Roman" pitchFamily="18" charset="0"/>
              </a:rPr>
            </a:br>
            <a:r>
              <a:rPr lang="ru-RU" sz="2700" dirty="0" smtClean="0">
                <a:latin typeface="Times New Roman" pitchFamily="18" charset="0"/>
                <a:cs typeface="Times New Roman" pitchFamily="18" charset="0"/>
              </a:rPr>
              <a:t>Для другого: – Ты сделал то, что нужно – теперь можешь сделать то, что хотел… </a:t>
            </a: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lstStyle/>
          <a:p>
            <a:endParaRPr lang="ru-RU"/>
          </a:p>
        </p:txBody>
      </p:sp>
      <p:pic>
        <p:nvPicPr>
          <p:cNvPr id="1026" name="Picture 2"/>
          <p:cNvPicPr>
            <a:picLocks noChangeAspect="1" noChangeArrowheads="1"/>
          </p:cNvPicPr>
          <p:nvPr/>
        </p:nvPicPr>
        <p:blipFill>
          <a:blip r:embed="rId2" cstate="print"/>
          <a:srcRect l="23977" t="37868" r="29722" b="6250"/>
          <a:stretch>
            <a:fillRect/>
          </a:stretch>
        </p:blipFill>
        <p:spPr bwMode="auto">
          <a:xfrm>
            <a:off x="-1" y="-1"/>
            <a:ext cx="9144001" cy="6508377"/>
          </a:xfrm>
          <a:prstGeom prst="rect">
            <a:avLst/>
          </a:prstGeom>
          <a:noFill/>
          <a:ln w="9525">
            <a:noFill/>
            <a:miter lim="800000"/>
            <a:headEnd/>
            <a:tailEnd/>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8650" y="365126"/>
            <a:ext cx="7886700" cy="5682977"/>
          </a:xfrm>
        </p:spPr>
        <p:txBody>
          <a:bodyPr>
            <a:normAutofit fontScale="90000"/>
          </a:bodyPr>
          <a:lstStyle/>
          <a:p>
            <a:pPr algn="just" fontAlgn="base"/>
            <a:r>
              <a:rPr lang="ru-RU" sz="3600" dirty="0" smtClean="0"/>
              <a:t/>
            </a:r>
            <a:br>
              <a:rPr lang="ru-RU" sz="3600" dirty="0" smtClean="0"/>
            </a:br>
            <a:r>
              <a:rPr lang="ru-RU" sz="3600" b="1" dirty="0" smtClean="0"/>
              <a:t>     </a:t>
            </a:r>
            <a:r>
              <a:rPr lang="ru-RU" sz="4900" b="1" dirty="0" smtClean="0"/>
              <a:t>Чувства и ощущения.</a:t>
            </a:r>
            <a:br>
              <a:rPr lang="ru-RU" sz="4900" b="1" dirty="0" smtClean="0"/>
            </a:br>
            <a:r>
              <a:rPr lang="ru-RU" sz="4900" b="1" dirty="0" smtClean="0"/>
              <a:t> </a:t>
            </a:r>
            <a:r>
              <a:rPr lang="ru-RU" sz="3600" dirty="0" smtClean="0"/>
              <a:t/>
            </a:r>
            <a:br>
              <a:rPr lang="ru-RU" sz="3600" dirty="0" smtClean="0"/>
            </a:br>
            <a:r>
              <a:rPr lang="ru-RU" sz="3600" dirty="0" smtClean="0">
                <a:latin typeface="Times New Roman" pitchFamily="18" charset="0"/>
                <a:cs typeface="Times New Roman" pitchFamily="18" charset="0"/>
              </a:rPr>
              <a:t>    </a:t>
            </a:r>
            <a:r>
              <a:rPr lang="ru-RU" sz="3100" dirty="0" smtClean="0">
                <a:latin typeface="Times New Roman" pitchFamily="18" charset="0"/>
                <a:cs typeface="Times New Roman" pitchFamily="18" charset="0"/>
              </a:rPr>
              <a:t>Мы не роботы, а люди. И потому в нашей жизни имеет огромное значение не содержание и стили работы, а наши личные ощущения и чувства от этого процесса. </a:t>
            </a:r>
            <a:br>
              <a:rPr lang="ru-RU" sz="3100" dirty="0" smtClean="0">
                <a:latin typeface="Times New Roman" pitchFamily="18" charset="0"/>
                <a:cs typeface="Times New Roman" pitchFamily="18" charset="0"/>
              </a:rPr>
            </a:br>
            <a:r>
              <a:rPr lang="ru-RU" sz="3100" dirty="0" smtClean="0">
                <a:latin typeface="Times New Roman" pitchFamily="18" charset="0"/>
                <a:cs typeface="Times New Roman" pitchFamily="18" charset="0"/>
              </a:rPr>
              <a:t>Оказывается, не все так просто. И чтобы у нас появилось желание что-то делать, необходимо, чтобы вырабатывались определенные гормоны. Именно они, гормон дофамин, например, влияют на мозг и рождают желание делать.</a:t>
            </a:r>
            <a:r>
              <a:rPr lang="ru-RU" sz="3600" dirty="0" smtClean="0">
                <a:latin typeface="Times New Roman" pitchFamily="18" charset="0"/>
                <a:cs typeface="Times New Roman" pitchFamily="18" charset="0"/>
              </a:rPr>
              <a:t/>
            </a:r>
            <a:br>
              <a:rPr lang="ru-RU" sz="3600" dirty="0" smtClean="0">
                <a:latin typeface="Times New Roman" pitchFamily="18" charset="0"/>
                <a:cs typeface="Times New Roman" pitchFamily="18" charset="0"/>
              </a:rPr>
            </a:br>
            <a:endParaRPr lang="ru-RU" sz="36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8649" y="365126"/>
            <a:ext cx="7953647" cy="5225777"/>
          </a:xfrm>
        </p:spPr>
        <p:txBody>
          <a:bodyPr>
            <a:normAutofit/>
          </a:bodyPr>
          <a:lstStyle/>
          <a:p>
            <a:pPr fontAlgn="base"/>
            <a:r>
              <a:rPr lang="ru-RU" sz="4900" b="1" dirty="0" smtClean="0"/>
              <a:t>Чувства и ощущения.</a:t>
            </a:r>
            <a:br>
              <a:rPr lang="ru-RU" sz="4900" b="1" dirty="0" smtClean="0"/>
            </a:br>
            <a:r>
              <a:rPr lang="ru-RU" dirty="0" smtClean="0"/>
              <a:t/>
            </a:r>
            <a:br>
              <a:rPr lang="ru-RU" dirty="0" smtClean="0"/>
            </a:br>
            <a:r>
              <a:rPr lang="ru-RU" sz="3200" i="1" dirty="0" smtClean="0">
                <a:latin typeface="Times New Roman" pitchFamily="18" charset="0"/>
                <a:cs typeface="Times New Roman" pitchFamily="18" charset="0"/>
              </a:rPr>
              <a:t>«Мотивация возникает, когда мы интуитивно чувствуем, что переживем положительную эмоцию, если совершим какой-то поступок. Когда такое предчувствие не появляется, нет и желания браться за дело».</a:t>
            </a:r>
            <a:r>
              <a:rPr lang="ru-RU" sz="3200" i="1" dirty="0" err="1" smtClean="0">
                <a:latin typeface="Times New Roman" pitchFamily="18" charset="0"/>
                <a:cs typeface="Times New Roman" pitchFamily="18" charset="0"/>
              </a:rPr>
              <a:t>Кикунори</a:t>
            </a:r>
            <a:r>
              <a:rPr lang="ru-RU" sz="3200" i="1" dirty="0" smtClean="0">
                <a:latin typeface="Times New Roman" pitchFamily="18" charset="0"/>
                <a:cs typeface="Times New Roman" pitchFamily="18" charset="0"/>
              </a:rPr>
              <a:t> </a:t>
            </a:r>
            <a:r>
              <a:rPr lang="ru-RU" sz="3200" i="1" dirty="0" err="1" smtClean="0">
                <a:latin typeface="Times New Roman" pitchFamily="18" charset="0"/>
                <a:cs typeface="Times New Roman" pitchFamily="18" charset="0"/>
              </a:rPr>
              <a:t>Синохара</a:t>
            </a:r>
            <a:endParaRPr lang="ru-RU" sz="3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8650" y="365126"/>
            <a:ext cx="7886700" cy="4833891"/>
          </a:xfrm>
        </p:spPr>
        <p:txBody>
          <a:bodyPr>
            <a:normAutofit fontScale="90000"/>
          </a:bodyPr>
          <a:lstStyle/>
          <a:p>
            <a:pPr fontAlgn="base"/>
            <a:r>
              <a:rPr lang="ru-RU" dirty="0" smtClean="0"/>
              <a:t>  </a:t>
            </a:r>
            <a:br>
              <a:rPr lang="ru-RU" dirty="0" smtClean="0"/>
            </a:br>
            <a:r>
              <a:rPr lang="ru-RU" dirty="0" smtClean="0"/>
              <a:t/>
            </a:r>
            <a:br>
              <a:rPr lang="ru-RU" dirty="0" smtClean="0"/>
            </a:br>
            <a:r>
              <a:rPr lang="ru-RU" dirty="0" smtClean="0"/>
              <a:t/>
            </a:r>
            <a:br>
              <a:rPr lang="ru-RU" dirty="0" smtClean="0"/>
            </a:br>
            <a:r>
              <a:rPr lang="ru-RU" dirty="0" smtClean="0"/>
              <a:t>         </a:t>
            </a:r>
            <a:r>
              <a:rPr lang="ru-RU" sz="4000" dirty="0" smtClean="0">
                <a:latin typeface="Times New Roman" pitchFamily="18" charset="0"/>
                <a:cs typeface="Times New Roman" pitchFamily="18" charset="0"/>
              </a:rPr>
              <a:t>Доказано, что дофамин вырабатывается активнее, когда человека хвалят. </a:t>
            </a:r>
            <a:br>
              <a:rPr lang="ru-RU" sz="4000" dirty="0" smtClean="0">
                <a:latin typeface="Times New Roman" pitchFamily="18" charset="0"/>
                <a:cs typeface="Times New Roman" pitchFamily="18" charset="0"/>
              </a:rPr>
            </a:br>
            <a:r>
              <a:rPr lang="ru-RU" sz="4000" dirty="0" smtClean="0">
                <a:latin typeface="Times New Roman" pitchFamily="18" charset="0"/>
                <a:cs typeface="Times New Roman" pitchFamily="18" charset="0"/>
              </a:rPr>
              <a:t>          Поэтому </a:t>
            </a:r>
            <a:r>
              <a:rPr lang="ru-RU" sz="4000" dirty="0" err="1" smtClean="0">
                <a:latin typeface="Times New Roman" pitchFamily="18" charset="0"/>
                <a:cs typeface="Times New Roman" pitchFamily="18" charset="0"/>
              </a:rPr>
              <a:t>нейробиологи</a:t>
            </a:r>
            <a:r>
              <a:rPr lang="ru-RU" sz="4000" dirty="0" smtClean="0">
                <a:latin typeface="Times New Roman" pitchFamily="18" charset="0"/>
                <a:cs typeface="Times New Roman" pitchFamily="18" charset="0"/>
              </a:rPr>
              <a:t> — исследователи мозга — подтверждают, что хвалить детей очень полезно и необходимо.</a:t>
            </a:r>
            <a:r>
              <a:rPr lang="ru-RU" dirty="0" smtClean="0"/>
              <a:t/>
            </a:r>
            <a:br>
              <a:rPr lang="ru-RU" dirty="0" smtClean="0"/>
            </a:br>
            <a:r>
              <a:rPr lang="ru-RU" dirty="0" smtClean="0"/>
              <a:t> </a:t>
            </a:r>
            <a:br>
              <a:rPr lang="ru-RU" dirty="0" smtClean="0"/>
            </a:br>
            <a:endParaRPr lang="ru-RU"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8650" y="365126"/>
            <a:ext cx="7809956" cy="5761354"/>
          </a:xfrm>
        </p:spPr>
        <p:txBody>
          <a:bodyPr>
            <a:normAutofit/>
          </a:bodyPr>
          <a:lstStyle/>
          <a:p>
            <a:pPr algn="ctr"/>
            <a:r>
              <a:rPr lang="ru-RU" sz="4000" b="1" dirty="0" smtClean="0">
                <a:latin typeface="Times New Roman" pitchFamily="18" charset="0"/>
                <a:cs typeface="Times New Roman" pitchFamily="18" charset="0"/>
              </a:rPr>
              <a:t>Ребенка нужно хвалить за усердие</a:t>
            </a:r>
            <a:r>
              <a:rPr lang="ru-RU" sz="4000" dirty="0" smtClean="0">
                <a:latin typeface="Times New Roman" pitchFamily="18" charset="0"/>
                <a:cs typeface="Times New Roman" pitchFamily="18" charset="0"/>
              </a:rPr>
              <a:t> в учебе, </a:t>
            </a:r>
            <a:r>
              <a:rPr lang="ru-RU" sz="4000" b="1" dirty="0" smtClean="0">
                <a:latin typeface="Times New Roman" pitchFamily="18" charset="0"/>
                <a:cs typeface="Times New Roman" pitchFamily="18" charset="0"/>
              </a:rPr>
              <a:t>за любое действие, которое вы считаете желательным</a:t>
            </a:r>
            <a:r>
              <a:rPr lang="ru-RU" sz="4000" dirty="0" smtClean="0">
                <a:latin typeface="Times New Roman" pitchFamily="18" charset="0"/>
                <a:cs typeface="Times New Roman" pitchFamily="18" charset="0"/>
              </a:rPr>
              <a:t>.</a:t>
            </a:r>
            <a:endParaRPr lang="ru-RU" sz="4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1476102" y="1023895"/>
            <a:ext cx="6270171" cy="513986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4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4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Результаты деятельности человека </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4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20-30 % зависят от </a:t>
            </a:r>
            <a:r>
              <a:rPr kumimoji="0" lang="ru-RU" sz="5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интеллекта,</a:t>
            </a:r>
            <a:r>
              <a:rPr kumimoji="0" lang="ru-RU" sz="4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4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а на 70-80 % - </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4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от </a:t>
            </a:r>
            <a:r>
              <a:rPr kumimoji="0" lang="ru-RU" sz="5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мотивов</a:t>
            </a:r>
            <a:r>
              <a:rPr kumimoji="0" lang="ru-RU" sz="4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ru-RU" sz="4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9342" y="1669142"/>
            <a:ext cx="7405007" cy="4493623"/>
          </a:xfrm>
        </p:spPr>
        <p:txBody>
          <a:bodyPr>
            <a:normAutofit fontScale="90000"/>
          </a:bodyPr>
          <a:lstStyle/>
          <a:p>
            <a:pPr algn="just"/>
            <a:r>
              <a:rPr lang="ru-RU" sz="3600" dirty="0" smtClean="0"/>
              <a:t>         </a:t>
            </a:r>
            <a:r>
              <a:rPr lang="ru-RU" sz="3100" dirty="0" smtClean="0">
                <a:latin typeface="Times New Roman" pitchFamily="18" charset="0"/>
                <a:cs typeface="Times New Roman" pitchFamily="18" charset="0"/>
              </a:rPr>
              <a:t>Формирование мотивации начинается в младшем школьном возрасте, который благоприятен для того, чтобы заложить основу для умения, желания учиться. Не секрет, что деятельность без мотива или со слабым мотивом либо не осуществляется вообще, либо оказывается крайне неустойчивой.</a:t>
            </a:r>
            <a:br>
              <a:rPr lang="ru-RU" sz="3100" dirty="0" smtClean="0">
                <a:latin typeface="Times New Roman" pitchFamily="18" charset="0"/>
                <a:cs typeface="Times New Roman" pitchFamily="18" charset="0"/>
              </a:rPr>
            </a:br>
            <a:r>
              <a:rPr lang="ru-RU" sz="3100" dirty="0" smtClean="0">
                <a:latin typeface="Times New Roman" pitchFamily="18" charset="0"/>
                <a:cs typeface="Times New Roman" pitchFamily="18" charset="0"/>
              </a:rPr>
              <a:t/>
            </a:r>
            <a:br>
              <a:rPr lang="ru-RU" sz="3100" dirty="0" smtClean="0">
                <a:latin typeface="Times New Roman" pitchFamily="18" charset="0"/>
                <a:cs typeface="Times New Roman" pitchFamily="18" charset="0"/>
              </a:rPr>
            </a:br>
            <a:r>
              <a:rPr lang="ru-RU" sz="3100" dirty="0" smtClean="0">
                <a:latin typeface="Times New Roman" pitchFamily="18" charset="0"/>
                <a:cs typeface="Times New Roman" pitchFamily="18" charset="0"/>
              </a:rPr>
              <a:t>  </a:t>
            </a:r>
            <a:r>
              <a:rPr lang="ru-RU" sz="3600" dirty="0" smtClean="0">
                <a:latin typeface="Times New Roman" pitchFamily="18" charset="0"/>
                <a:cs typeface="Times New Roman" pitchFamily="18" charset="0"/>
              </a:rPr>
              <a:t/>
            </a:r>
            <a:br>
              <a:rPr lang="ru-RU" sz="3600" dirty="0" smtClean="0">
                <a:latin typeface="Times New Roman" pitchFamily="18" charset="0"/>
                <a:cs typeface="Times New Roman" pitchFamily="18" charset="0"/>
              </a:rPr>
            </a:br>
            <a:endParaRPr lang="ru-RU" sz="36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8650" y="994954"/>
            <a:ext cx="7886700" cy="5747656"/>
          </a:xfrm>
        </p:spPr>
        <p:txBody>
          <a:bodyPr>
            <a:normAutofit/>
          </a:bodyPr>
          <a:lstStyle/>
          <a:p>
            <a:pPr algn="just" fontAlgn="base"/>
            <a:r>
              <a:rPr lang="ru-RU" sz="3600" i="1" dirty="0" smtClean="0">
                <a:latin typeface="Times New Roman" pitchFamily="18" charset="0"/>
                <a:cs typeface="Times New Roman" pitchFamily="18" charset="0"/>
              </a:rPr>
              <a:t>          "Все наши замыслы, все поиски и построения превращаются в прах, если у ученика нет желания учиться", - говорил великий педагог  В.А.Сухомлинский.</a:t>
            </a:r>
            <a:br>
              <a:rPr lang="ru-RU" sz="3600" i="1" dirty="0" smtClean="0">
                <a:latin typeface="Times New Roman" pitchFamily="18" charset="0"/>
                <a:cs typeface="Times New Roman" pitchFamily="18" charset="0"/>
              </a:rPr>
            </a:br>
            <a:r>
              <a:rPr lang="ru-RU" sz="3600" dirty="0" smtClean="0">
                <a:latin typeface="Times New Roman" pitchFamily="18" charset="0"/>
                <a:cs typeface="Times New Roman" pitchFamily="18" charset="0"/>
              </a:rPr>
              <a:t/>
            </a:r>
            <a:br>
              <a:rPr lang="ru-RU" sz="3600" dirty="0" smtClean="0">
                <a:latin typeface="Times New Roman" pitchFamily="18" charset="0"/>
                <a:cs typeface="Times New Roman" pitchFamily="18" charset="0"/>
              </a:rPr>
            </a:br>
            <a:r>
              <a:rPr lang="ru-RU" sz="3100" dirty="0" smtClean="0"/>
              <a:t> </a:t>
            </a:r>
            <a:r>
              <a:rPr lang="ru-RU" dirty="0" smtClean="0"/>
              <a:t/>
            </a:r>
            <a:br>
              <a:rPr lang="ru-RU" dirty="0" smtClean="0"/>
            </a:br>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8650" y="365126"/>
            <a:ext cx="7862207" cy="5434783"/>
          </a:xfrm>
        </p:spPr>
        <p:txBody>
          <a:bodyPr>
            <a:normAutofit/>
          </a:bodyPr>
          <a:lstStyle/>
          <a:p>
            <a:pPr algn="ctr"/>
            <a:r>
              <a:rPr lang="ru-RU" sz="5400" b="1" i="1" dirty="0" smtClean="0"/>
              <a:t>Учебная мотивация </a:t>
            </a:r>
            <a:r>
              <a:rPr lang="ru-RU" dirty="0" smtClean="0"/>
              <a:t>–</a:t>
            </a:r>
            <a:br>
              <a:rPr lang="ru-RU" dirty="0" smtClean="0"/>
            </a:br>
            <a:r>
              <a:rPr lang="ru-RU" dirty="0" smtClean="0">
                <a:latin typeface="Times New Roman" pitchFamily="18" charset="0"/>
                <a:cs typeface="Times New Roman" pitchFamily="18" charset="0"/>
              </a:rPr>
              <a:t> </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   это процесс, который запускает, направляет и поддерживает усилия, направленные на выполнение учебной задачи.</a:t>
            </a:r>
            <a:br>
              <a:rPr lang="ru-RU" dirty="0" smtClean="0">
                <a:latin typeface="Times New Roman" pitchFamily="18" charset="0"/>
                <a:cs typeface="Times New Roman" pitchFamily="18" charset="0"/>
              </a:rPr>
            </a:b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Овал 6"/>
          <p:cNvSpPr/>
          <p:nvPr/>
        </p:nvSpPr>
        <p:spPr>
          <a:xfrm>
            <a:off x="4911634" y="2246812"/>
            <a:ext cx="3487783" cy="96665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Овал 5"/>
          <p:cNvSpPr/>
          <p:nvPr/>
        </p:nvSpPr>
        <p:spPr>
          <a:xfrm>
            <a:off x="1489166" y="2194560"/>
            <a:ext cx="2704011" cy="9013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Скругленный прямоугольник 4"/>
          <p:cNvSpPr/>
          <p:nvPr/>
        </p:nvSpPr>
        <p:spPr>
          <a:xfrm>
            <a:off x="2847703" y="339633"/>
            <a:ext cx="3814354" cy="97971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Заголовок 1"/>
          <p:cNvSpPr>
            <a:spLocks noGrp="1"/>
          </p:cNvSpPr>
          <p:nvPr>
            <p:ph type="title"/>
          </p:nvPr>
        </p:nvSpPr>
        <p:spPr>
          <a:xfrm>
            <a:off x="628650" y="273686"/>
            <a:ext cx="8515350" cy="2874463"/>
          </a:xfrm>
        </p:spPr>
        <p:txBody>
          <a:bodyPr>
            <a:normAutofit/>
          </a:bodyPr>
          <a:lstStyle/>
          <a:p>
            <a:pPr algn="ctr"/>
            <a:r>
              <a:rPr lang="ru-RU" dirty="0" smtClean="0"/>
              <a:t>Мотивация              </a:t>
            </a:r>
            <a:br>
              <a:rPr lang="ru-RU" dirty="0" smtClean="0"/>
            </a:br>
            <a:r>
              <a:rPr lang="ru-RU" dirty="0" smtClean="0"/>
              <a:t/>
            </a:r>
            <a:br>
              <a:rPr lang="ru-RU" dirty="0" smtClean="0"/>
            </a:br>
            <a:r>
              <a:rPr lang="ru-RU" dirty="0" smtClean="0"/>
              <a:t/>
            </a:r>
            <a:br>
              <a:rPr lang="ru-RU" dirty="0" smtClean="0"/>
            </a:br>
            <a:r>
              <a:rPr lang="ru-RU" dirty="0" smtClean="0"/>
              <a:t>внешняя        внутренняя</a:t>
            </a:r>
            <a:endParaRPr lang="ru-RU" dirty="0"/>
          </a:p>
        </p:txBody>
      </p:sp>
      <p:sp>
        <p:nvSpPr>
          <p:cNvPr id="3" name="Содержимое 2"/>
          <p:cNvSpPr>
            <a:spLocks noGrp="1"/>
          </p:cNvSpPr>
          <p:nvPr>
            <p:ph sz="half" idx="1"/>
          </p:nvPr>
        </p:nvSpPr>
        <p:spPr>
          <a:xfrm>
            <a:off x="458832" y="3144974"/>
            <a:ext cx="4047853" cy="4351338"/>
          </a:xfrm>
        </p:spPr>
        <p:txBody>
          <a:bodyPr>
            <a:normAutofit/>
          </a:bodyPr>
          <a:lstStyle/>
          <a:p>
            <a:r>
              <a:rPr lang="ru-RU" dirty="0" smtClean="0">
                <a:latin typeface="Times New Roman" pitchFamily="18" charset="0"/>
                <a:cs typeface="Times New Roman" pitchFamily="18" charset="0"/>
              </a:rPr>
              <a:t>требование родителей,</a:t>
            </a:r>
          </a:p>
          <a:p>
            <a:r>
              <a:rPr lang="ru-RU" dirty="0" smtClean="0">
                <a:latin typeface="Times New Roman" pitchFamily="18" charset="0"/>
                <a:cs typeface="Times New Roman" pitchFamily="18" charset="0"/>
              </a:rPr>
              <a:t> наказание или награда,</a:t>
            </a:r>
          </a:p>
          <a:p>
            <a:r>
              <a:rPr lang="ru-RU" dirty="0" smtClean="0">
                <a:latin typeface="Times New Roman" pitchFamily="18" charset="0"/>
                <a:cs typeface="Times New Roman" pitchFamily="18" charset="0"/>
              </a:rPr>
              <a:t> ожидание будущих благ, </a:t>
            </a:r>
          </a:p>
          <a:p>
            <a:r>
              <a:rPr lang="ru-RU" dirty="0" smtClean="0">
                <a:latin typeface="Times New Roman" pitchFamily="18" charset="0"/>
                <a:cs typeface="Times New Roman" pitchFamily="18" charset="0"/>
              </a:rPr>
              <a:t>влияние общества</a:t>
            </a:r>
          </a:p>
          <a:p>
            <a:endParaRPr lang="ru-RU" dirty="0" smtClean="0">
              <a:latin typeface="Times New Roman" pitchFamily="18" charset="0"/>
              <a:cs typeface="Times New Roman" pitchFamily="18" charset="0"/>
            </a:endParaRPr>
          </a:p>
          <a:p>
            <a:endParaRPr lang="ru-RU" dirty="0">
              <a:latin typeface="Times New Roman" pitchFamily="18" charset="0"/>
              <a:cs typeface="Times New Roman" pitchFamily="18" charset="0"/>
            </a:endParaRPr>
          </a:p>
        </p:txBody>
      </p:sp>
      <p:sp>
        <p:nvSpPr>
          <p:cNvPr id="4" name="Содержимое 3"/>
          <p:cNvSpPr>
            <a:spLocks noGrp="1"/>
          </p:cNvSpPr>
          <p:nvPr>
            <p:ph sz="half" idx="2"/>
          </p:nvPr>
        </p:nvSpPr>
        <p:spPr>
          <a:xfrm>
            <a:off x="4916532" y="3327854"/>
            <a:ext cx="3886200" cy="4351338"/>
          </a:xfrm>
        </p:spPr>
        <p:txBody>
          <a:bodyPr>
            <a:normAutofit/>
          </a:bodyPr>
          <a:lstStyle/>
          <a:p>
            <a:r>
              <a:rPr lang="ru-RU" dirty="0" smtClean="0">
                <a:latin typeface="Times New Roman" pitchFamily="18" charset="0"/>
                <a:cs typeface="Times New Roman" pitchFamily="18" charset="0"/>
              </a:rPr>
              <a:t>интерес к предмету,</a:t>
            </a:r>
          </a:p>
          <a:p>
            <a:r>
              <a:rPr lang="ru-RU" dirty="0" smtClean="0">
                <a:latin typeface="Times New Roman" pitchFamily="18" charset="0"/>
                <a:cs typeface="Times New Roman" pitchFamily="18" charset="0"/>
              </a:rPr>
              <a:t> любознательность, потребность в новой информации</a:t>
            </a:r>
          </a:p>
          <a:p>
            <a:endParaRPr lang="ru-RU" dirty="0"/>
          </a:p>
        </p:txBody>
      </p:sp>
      <p:sp>
        <p:nvSpPr>
          <p:cNvPr id="8" name="Стрелка вниз 7"/>
          <p:cNvSpPr/>
          <p:nvPr/>
        </p:nvSpPr>
        <p:spPr>
          <a:xfrm rot="3433853">
            <a:off x="3564431" y="1141343"/>
            <a:ext cx="439278" cy="119388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Стрелка вниз 8"/>
          <p:cNvSpPr/>
          <p:nvPr/>
        </p:nvSpPr>
        <p:spPr>
          <a:xfrm rot="18736455">
            <a:off x="5462868" y="1179905"/>
            <a:ext cx="394572" cy="118971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      </a:t>
            </a:r>
            <a:r>
              <a:rPr lang="ru-RU" b="1" dirty="0" smtClean="0"/>
              <a:t>Основные факторы</a:t>
            </a:r>
            <a:endParaRPr lang="ru-RU" b="1" dirty="0"/>
          </a:p>
        </p:txBody>
      </p:sp>
      <p:sp>
        <p:nvSpPr>
          <p:cNvPr id="3" name="Содержимое 2"/>
          <p:cNvSpPr>
            <a:spLocks noGrp="1"/>
          </p:cNvSpPr>
          <p:nvPr>
            <p:ph idx="1"/>
          </p:nvPr>
        </p:nvSpPr>
        <p:spPr/>
        <p:txBody>
          <a:bodyPr/>
          <a:lstStyle/>
          <a:p>
            <a:pPr fontAlgn="base">
              <a:buNone/>
            </a:pPr>
            <a:endParaRPr lang="ru-RU" dirty="0" smtClean="0"/>
          </a:p>
          <a:p>
            <a:pPr lvl="0" fontAlgn="base"/>
            <a:r>
              <a:rPr lang="ru-RU" sz="3200" i="1" dirty="0" smtClean="0"/>
              <a:t>содержание учебного материала;</a:t>
            </a:r>
          </a:p>
          <a:p>
            <a:pPr lvl="0" fontAlgn="base"/>
            <a:r>
              <a:rPr lang="ru-RU" sz="3200" i="1" dirty="0" smtClean="0"/>
              <a:t>организация учебной деятельности;</a:t>
            </a:r>
          </a:p>
          <a:p>
            <a:pPr lvl="0" fontAlgn="base"/>
            <a:r>
              <a:rPr lang="ru-RU" sz="3200" i="1" dirty="0" smtClean="0"/>
              <a:t>коллективные формы учебной деятельности;</a:t>
            </a:r>
          </a:p>
          <a:p>
            <a:pPr lvl="0" fontAlgn="base"/>
            <a:r>
              <a:rPr lang="ru-RU" sz="3200" i="1" dirty="0" smtClean="0"/>
              <a:t>оценка учебной деятельности;</a:t>
            </a:r>
          </a:p>
          <a:p>
            <a:pPr lvl="0" fontAlgn="base"/>
            <a:r>
              <a:rPr lang="ru-RU" sz="3200" i="1" dirty="0" smtClean="0"/>
              <a:t>стиль педагогической деятельности.</a:t>
            </a:r>
          </a:p>
          <a:p>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algn="ctr" eaLnBrk="1" hangingPunct="1"/>
            <a:r>
              <a:rPr lang="ru-RU" b="1" u="sng" dirty="0" smtClean="0">
                <a:effectLst>
                  <a:outerShdw blurRad="38100" dist="38100" dir="2700000" algn="tl">
                    <a:srgbClr val="000000">
                      <a:alpha val="43137"/>
                    </a:srgbClr>
                  </a:outerShdw>
                </a:effectLst>
              </a:rPr>
              <a:t>Педагогические условия для создания мотивации</a:t>
            </a:r>
          </a:p>
        </p:txBody>
      </p:sp>
      <p:sp>
        <p:nvSpPr>
          <p:cNvPr id="3" name="Прямоугольник 2"/>
          <p:cNvSpPr/>
          <p:nvPr/>
        </p:nvSpPr>
        <p:spPr>
          <a:xfrm>
            <a:off x="649288" y="2220913"/>
            <a:ext cx="19050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1600" dirty="0">
                <a:solidFill>
                  <a:schemeClr val="tx1"/>
                </a:solidFill>
              </a:rPr>
              <a:t>Создание эмоционального комфорта</a:t>
            </a:r>
          </a:p>
        </p:txBody>
      </p:sp>
      <p:sp>
        <p:nvSpPr>
          <p:cNvPr id="8" name="Прямоугольник 7"/>
          <p:cNvSpPr/>
          <p:nvPr/>
        </p:nvSpPr>
        <p:spPr>
          <a:xfrm>
            <a:off x="3819525" y="4456113"/>
            <a:ext cx="19050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dirty="0">
                <a:solidFill>
                  <a:schemeClr val="tx1"/>
                </a:solidFill>
              </a:rPr>
              <a:t>Позитивная оценка</a:t>
            </a:r>
          </a:p>
        </p:txBody>
      </p:sp>
      <p:sp>
        <p:nvSpPr>
          <p:cNvPr id="9" name="Прямоугольник 8"/>
          <p:cNvSpPr/>
          <p:nvPr/>
        </p:nvSpPr>
        <p:spPr>
          <a:xfrm>
            <a:off x="7162800" y="2238375"/>
            <a:ext cx="19050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dirty="0">
                <a:solidFill>
                  <a:schemeClr val="tx1"/>
                </a:solidFill>
              </a:rPr>
              <a:t>Совместная деятельность</a:t>
            </a:r>
          </a:p>
        </p:txBody>
      </p:sp>
      <p:sp>
        <p:nvSpPr>
          <p:cNvPr id="10" name="Прямоугольник 9"/>
          <p:cNvSpPr/>
          <p:nvPr/>
        </p:nvSpPr>
        <p:spPr>
          <a:xfrm>
            <a:off x="6210300" y="4456113"/>
            <a:ext cx="19050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dirty="0">
                <a:solidFill>
                  <a:schemeClr val="tx1"/>
                </a:solidFill>
              </a:rPr>
              <a:t>Право выбора</a:t>
            </a:r>
          </a:p>
        </p:txBody>
      </p:sp>
      <p:sp>
        <p:nvSpPr>
          <p:cNvPr id="11" name="Прямоугольник 10"/>
          <p:cNvSpPr/>
          <p:nvPr/>
        </p:nvSpPr>
        <p:spPr>
          <a:xfrm>
            <a:off x="4953000" y="2238375"/>
            <a:ext cx="19050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dirty="0">
                <a:solidFill>
                  <a:schemeClr val="tx1"/>
                </a:solidFill>
              </a:rPr>
              <a:t>Формирование познавательной деятельности</a:t>
            </a:r>
          </a:p>
        </p:txBody>
      </p:sp>
      <p:sp>
        <p:nvSpPr>
          <p:cNvPr id="12" name="Прямоугольник 11"/>
          <p:cNvSpPr/>
          <p:nvPr/>
        </p:nvSpPr>
        <p:spPr>
          <a:xfrm>
            <a:off x="2819400" y="2232025"/>
            <a:ext cx="19050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dirty="0">
                <a:solidFill>
                  <a:schemeClr val="tx1"/>
                </a:solidFill>
              </a:rPr>
              <a:t>Создание ситуации успеха</a:t>
            </a:r>
          </a:p>
        </p:txBody>
      </p:sp>
      <p:sp>
        <p:nvSpPr>
          <p:cNvPr id="13" name="Прямоугольник 12"/>
          <p:cNvSpPr/>
          <p:nvPr/>
        </p:nvSpPr>
        <p:spPr>
          <a:xfrm>
            <a:off x="1574800" y="4456113"/>
            <a:ext cx="19050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dirty="0">
                <a:solidFill>
                  <a:schemeClr val="tx1"/>
                </a:solidFill>
              </a:rPr>
              <a:t>Помощь педагога</a:t>
            </a:r>
          </a:p>
        </p:txBody>
      </p:sp>
      <p:cxnSp>
        <p:nvCxnSpPr>
          <p:cNvPr id="7" name="Прямая со стрелкой 6"/>
          <p:cNvCxnSpPr/>
          <p:nvPr/>
        </p:nvCxnSpPr>
        <p:spPr>
          <a:xfrm>
            <a:off x="1574800" y="1524000"/>
            <a:ext cx="0" cy="69691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5" name="Прямая со стрелкой 14"/>
          <p:cNvCxnSpPr/>
          <p:nvPr/>
        </p:nvCxnSpPr>
        <p:spPr>
          <a:xfrm>
            <a:off x="3819525" y="1524000"/>
            <a:ext cx="0" cy="69691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7" name="Прямая со стрелкой 16"/>
          <p:cNvCxnSpPr>
            <a:endCxn id="11" idx="0"/>
          </p:cNvCxnSpPr>
          <p:nvPr/>
        </p:nvCxnSpPr>
        <p:spPr>
          <a:xfrm>
            <a:off x="5905500" y="1524000"/>
            <a:ext cx="0" cy="71437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Прямая со стрелкой 18"/>
          <p:cNvCxnSpPr/>
          <p:nvPr/>
        </p:nvCxnSpPr>
        <p:spPr>
          <a:xfrm>
            <a:off x="8001000" y="1530350"/>
            <a:ext cx="0" cy="70802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1" name="Прямая со стрелкой 20"/>
          <p:cNvCxnSpPr/>
          <p:nvPr/>
        </p:nvCxnSpPr>
        <p:spPr>
          <a:xfrm>
            <a:off x="2667000" y="1530350"/>
            <a:ext cx="0" cy="292576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5" name="Прямая со стрелкой 24"/>
          <p:cNvCxnSpPr/>
          <p:nvPr/>
        </p:nvCxnSpPr>
        <p:spPr>
          <a:xfrm flipH="1">
            <a:off x="4840288" y="1420813"/>
            <a:ext cx="0" cy="30353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8" name="Прямая со стрелкой 27"/>
          <p:cNvCxnSpPr/>
          <p:nvPr/>
        </p:nvCxnSpPr>
        <p:spPr>
          <a:xfrm>
            <a:off x="7010400" y="1524000"/>
            <a:ext cx="0" cy="293211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313</TotalTime>
  <Words>245</Words>
  <Application>Microsoft Office PowerPoint</Application>
  <PresentationFormat>Экран (4:3)</PresentationFormat>
  <Paragraphs>82</Paragraphs>
  <Slides>23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23</vt:i4>
      </vt:variant>
    </vt:vector>
  </HeadingPairs>
  <TitlesOfParts>
    <vt:vector size="24" baseType="lpstr">
      <vt:lpstr>Office Theme</vt:lpstr>
      <vt:lpstr>Инструменты повышения учебной мотивации  обучающихся с ОВЗ</vt:lpstr>
      <vt:lpstr>Слайд 2</vt:lpstr>
      <vt:lpstr>Слайд 3</vt:lpstr>
      <vt:lpstr>         Формирование мотивации начинается в младшем школьном возрасте, который благоприятен для того, чтобы заложить основу для умения, желания учиться. Не секрет, что деятельность без мотива или со слабым мотивом либо не осуществляется вообще, либо оказывается крайне неустойчивой.     </vt:lpstr>
      <vt:lpstr>          "Все наши замыслы, все поиски и построения превращаются в прах, если у ученика нет желания учиться", - говорил великий педагог  В.А.Сухомлинский.    </vt:lpstr>
      <vt:lpstr>Учебная мотивация –      это процесс, который запускает, направляет и поддерживает усилия, направленные на выполнение учебной задачи. </vt:lpstr>
      <vt:lpstr>Мотивация                 внешняя        внутренняя</vt:lpstr>
      <vt:lpstr>      Основные факторы</vt:lpstr>
      <vt:lpstr>Педагогические условия для создания мотивации</vt:lpstr>
      <vt:lpstr>Слайд 10</vt:lpstr>
      <vt:lpstr>Слайд 11</vt:lpstr>
      <vt:lpstr>Слайд 12</vt:lpstr>
      <vt:lpstr>Слайд 13</vt:lpstr>
      <vt:lpstr>Слайд 14</vt:lpstr>
      <vt:lpstr>Слайд 15</vt:lpstr>
      <vt:lpstr>Слайд 16</vt:lpstr>
      <vt:lpstr>Слайд 17</vt:lpstr>
      <vt:lpstr>Доброжелательная атмосфера урока</vt:lpstr>
      <vt:lpstr>Эмоциональная поддержка: -Молодец! Умница! Отлично! -Кто поможет … (осознание собственной значимости) -Ты сегодня сам справился с этим заданием -После выполнения заданий учителя, право выбрать себе любое задание из карточки (право на выбор) Для детей с  УО  (в зависимости от интересов ребёнка)  Например, поощрением для одного ученика может быть: – Молодец! –Тебе длинная задача, письменно упражнение, возможность переписывать все задание, а не вставлять орфограммы…  Для другого: – Ты сделал то, что нужно – теперь можешь сделать то, что хотел…  </vt:lpstr>
      <vt:lpstr>      Чувства и ощущения.       Мы не роботы, а люди. И потому в нашей жизни имеет огромное значение не содержание и стили работы, а наши личные ощущения и чувства от этого процесса.  Оказывается, не все так просто. И чтобы у нас появилось желание что-то делать, необходимо, чтобы вырабатывались определенные гормоны. Именно они, гормон дофамин, например, влияют на мозг и рождают желание делать. </vt:lpstr>
      <vt:lpstr>Чувства и ощущения.  «Мотивация возникает, когда мы интуитивно чувствуем, что переживем положительную эмоцию, если совершим какой-то поступок. Когда такое предчувствие не появляется, нет и желания браться за дело».Кикунори Синохара</vt:lpstr>
      <vt:lpstr>              Доказано, что дофамин вырабатывается активнее, когда человека хвалят.            Поэтому нейробиологи — исследователи мозга — подтверждают, что хвалить детей очень полезно и необходимо.   </vt:lpstr>
      <vt:lpstr>Ребенка нужно хвалить за усердие в учебе, за любое действие, которое вы считаете желательным.</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NAME OF PRESENTATION</dc:title>
  <dc:creator>User</dc:creator>
  <cp:lastModifiedBy>2.1-5</cp:lastModifiedBy>
  <cp:revision>15</cp:revision>
  <dcterms:created xsi:type="dcterms:W3CDTF">2019-08-22T12:43:40Z</dcterms:created>
  <dcterms:modified xsi:type="dcterms:W3CDTF">2022-11-01T02:31:34Z</dcterms:modified>
</cp:coreProperties>
</file>