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9" r:id="rId3"/>
    <p:sldId id="257" r:id="rId4"/>
    <p:sldId id="261" r:id="rId5"/>
    <p:sldId id="258" r:id="rId6"/>
    <p:sldId id="260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70" r:id="rId15"/>
    <p:sldId id="271" r:id="rId16"/>
    <p:sldId id="272" r:id="rId17"/>
    <p:sldId id="273" r:id="rId18"/>
    <p:sldId id="274" r:id="rId19"/>
    <p:sldId id="275" r:id="rId2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3" d="100"/>
          <a:sy n="73" d="100"/>
        </p:scale>
        <p:origin x="-2640" y="-81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02.05.2023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Классный руководитель и родители. Система взаимоотношений.  Психолого-педагогические правила и способы установления контактов с семьей</a:t>
            </a:r>
            <a:endParaRPr lang="ru-R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Виды поручений: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67544" y="1567333"/>
            <a:ext cx="8229600" cy="4525963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Char char="ü"/>
            </a:pPr>
            <a:r>
              <a:rPr lang="ru-RU" sz="2800" dirty="0" smtClean="0"/>
              <a:t>поручения, предполагающие активную воспитательную позицию, непосредственно работу с детьми (индивидуальную, групповую, коллективную;</a:t>
            </a:r>
          </a:p>
          <a:p>
            <a:pPr>
              <a:buFont typeface="Wingdings" pitchFamily="2" charset="2"/>
              <a:buChar char="ü"/>
            </a:pPr>
            <a:r>
              <a:rPr lang="ru-RU" sz="2800" dirty="0" smtClean="0"/>
              <a:t>поручения, предполагающие оказание организационной помощи учителю;</a:t>
            </a:r>
          </a:p>
          <a:p>
            <a:pPr>
              <a:buFont typeface="Wingdings" pitchFamily="2" charset="2"/>
              <a:buChar char="ü"/>
            </a:pPr>
            <a:r>
              <a:rPr lang="ru-RU" sz="2800" dirty="0" smtClean="0"/>
              <a:t>поручения, предполагающие участие в развитии и укреплении материальной базы школы, в решении хозяйственных задач.</a:t>
            </a:r>
          </a:p>
          <a:p>
            <a:pPr>
              <a:buFont typeface="Wingdings" pitchFamily="2" charset="2"/>
              <a:buChar char="ü"/>
            </a:pPr>
            <a:endParaRPr lang="ru-RU" sz="2400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83671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sz="3600" b="1" dirty="0" smtClean="0"/>
              <a:t>Формы и методы работы учителя, классного руководителя с родителями учащихся: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348880"/>
            <a:ext cx="8229600" cy="3777283"/>
          </a:xfrm>
        </p:spPr>
        <p:txBody>
          <a:bodyPr/>
          <a:lstStyle/>
          <a:p>
            <a:pPr>
              <a:buFont typeface="Wingdings" pitchFamily="2" charset="2"/>
              <a:buChar char="ü"/>
            </a:pPr>
            <a:r>
              <a:rPr lang="ru-RU" dirty="0" smtClean="0"/>
              <a:t>коллективные: педагогический лекторий, научно-практическая конференция, родительское собрание и др.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индивидуальные: посещение семьи, педагогическое поручение, педагогические консультации.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b="1" dirty="0" smtClean="0"/>
              <a:t>Требования к учителю во время проведения педагогической консультации: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Font typeface="Wingdings" pitchFamily="2" charset="2"/>
              <a:buChar char="ü"/>
            </a:pPr>
            <a:r>
              <a:rPr lang="ru-RU" dirty="0" smtClean="0"/>
              <a:t>планируйте встречу с родителями, ведите беседу в подходящей обстановке, не на ходу;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просьбы, вопросы фиксируйте в блокноте/записной книжке;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мимика, жесты;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если не уверены, что сможете помочь, не нужно сбрасывать с себя ответственность;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обращайтесь к родителям по имени и отчеству, расположите их к себе;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не вызывайте огонь на себя, станьте собеседником, умейте слышать и слушать;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не высказывайте претензии родителям в присутствии ребенка.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548680"/>
            <a:ext cx="8229600" cy="1143000"/>
          </a:xfrm>
        </p:spPr>
        <p:txBody>
          <a:bodyPr>
            <a:noAutofit/>
          </a:bodyPr>
          <a:lstStyle/>
          <a:p>
            <a:r>
              <a:rPr lang="ru-RU" sz="3200" b="1" dirty="0" smtClean="0"/>
              <a:t>Критерии эффективности работы педагогов с родителями в среднем и старшем звене: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23528" y="2564904"/>
            <a:ext cx="8229600" cy="2304256"/>
          </a:xfrm>
        </p:spPr>
        <p:txBody>
          <a:bodyPr/>
          <a:lstStyle/>
          <a:p>
            <a:pPr algn="ctr">
              <a:buNone/>
            </a:pPr>
            <a:r>
              <a:rPr lang="ru-RU" dirty="0" smtClean="0"/>
              <a:t>	сформированность понимания сильных и слабых сторон ребенка, уважительное отношение к нему как к личности и гордость за его достижение в саморазвитии</a:t>
            </a:r>
            <a:endParaRPr lang="ru-R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2786058"/>
            <a:ext cx="8229600" cy="1143000"/>
          </a:xfrm>
        </p:spPr>
        <p:txBody>
          <a:bodyPr/>
          <a:lstStyle/>
          <a:p>
            <a:r>
              <a:rPr lang="ru-RU" dirty="0" smtClean="0"/>
              <a:t>Педагогические ситуации</a:t>
            </a:r>
            <a:endParaRPr lang="ru-R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1071546"/>
            <a:ext cx="8229600" cy="4525963"/>
          </a:xfrm>
        </p:spPr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ru-RU" dirty="0" smtClean="0"/>
              <a:t>		Мать вернулась с родительского собрания, на котором говорили об отставании ее дочери по математике. И вместо того, чтобы сесть и спокойно </a:t>
            </a:r>
            <a:r>
              <a:rPr lang="ru-RU" dirty="0" err="1" smtClean="0"/>
              <a:t>вяснить</a:t>
            </a:r>
            <a:r>
              <a:rPr lang="ru-RU" dirty="0" smtClean="0"/>
              <a:t> причину, мать кричит: «Да, в кого же ты у нас такая тупая, только ты одна получила двойку за контрольную работу по математике!».</a:t>
            </a:r>
          </a:p>
          <a:p>
            <a:pPr algn="just"/>
            <a:r>
              <a:rPr lang="ru-RU" dirty="0" smtClean="0"/>
              <a:t>Права ли мать?</a:t>
            </a:r>
            <a:endParaRPr lang="ru-RU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158" y="1285860"/>
            <a:ext cx="8229600" cy="4525963"/>
          </a:xfrm>
        </p:spPr>
        <p:txBody>
          <a:bodyPr/>
          <a:lstStyle/>
          <a:p>
            <a:pPr algn="just">
              <a:buNone/>
            </a:pPr>
            <a:r>
              <a:rPr lang="ru-RU" dirty="0" smtClean="0"/>
              <a:t>		Вы вызвали родителей в школу по вопросу успеваемости одного из ваших учеников. При беседе родители заявляют, что школьную программу они уже не помнят, а в школе объясняют плохо, поэтому у ребенка возникают проблемы в обучении.</a:t>
            </a:r>
          </a:p>
          <a:p>
            <a:r>
              <a:rPr lang="ru-RU" dirty="0" smtClean="0"/>
              <a:t>Ваши действия?</a:t>
            </a:r>
            <a:endParaRPr lang="ru-R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20" y="357166"/>
            <a:ext cx="8443914" cy="6215106"/>
          </a:xfrm>
        </p:spPr>
        <p:txBody>
          <a:bodyPr>
            <a:normAutofit fontScale="85000" lnSpcReduction="20000"/>
          </a:bodyPr>
          <a:lstStyle/>
          <a:p>
            <a:pPr algn="just">
              <a:buNone/>
            </a:pPr>
            <a:r>
              <a:rPr lang="ru-RU" dirty="0" smtClean="0"/>
              <a:t>		Марина ученица 8 класса, девочка средних способностей, очень самоуверенная, в классе держится особняком, в классе держится особняком, в общественной жизни не участвует. Дома рассказывает матери обо всем, что происходит в школе, искажая факты или придумывая их. По ее рассказам, многие ребята в классе курят, ругаются, мальчики хулиганят, девочки ведут себя вызывающе. Учителя несправедливы, завышают отметки своим любимчикам, а другим, в том числе и ей, занижают. </a:t>
            </a:r>
          </a:p>
          <a:p>
            <a:pPr algn="just">
              <a:buNone/>
            </a:pPr>
            <a:r>
              <a:rPr lang="ru-RU" dirty="0" smtClean="0"/>
              <a:t>		Мама приходит в школу с обвинениями в адрес учителей и администрации, требует справедливого отношения и ее дочери и наведения порядка в школе. 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Каковы действия классного руководителя?  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158" y="1000108"/>
            <a:ext cx="8229600" cy="5572164"/>
          </a:xfrm>
        </p:spPr>
        <p:txBody>
          <a:bodyPr>
            <a:normAutofit fontScale="92500" lnSpcReduction="20000"/>
          </a:bodyPr>
          <a:lstStyle/>
          <a:p>
            <a:pPr algn="just">
              <a:buNone/>
            </a:pPr>
            <a:r>
              <a:rPr lang="ru-RU" dirty="0" smtClean="0"/>
              <a:t>		Учитель поставил семикласснице Оле тройку по физике за четверть. Два месяца назад девочка пришла из другой школы, где у нее по физике были отличные отметки. Ученица сказала, что не удовлетворена оценкой. Дома Оля пожаловалась, что учитель несправедлив к  ней. Мать позвонила по телефону и выразила ему свое недовольство. На уроке учитель иронически отозвался о том, как Оля и мать воспринимают отметки по физике. В знак протеста Оля вышла из класса.</a:t>
            </a:r>
          </a:p>
          <a:p>
            <a:pPr algn="just">
              <a:buNone/>
            </a:pPr>
            <a:endParaRPr lang="ru-RU" dirty="0" smtClean="0"/>
          </a:p>
          <a:p>
            <a:pPr algn="just">
              <a:buNone/>
            </a:pPr>
            <a:r>
              <a:rPr lang="ru-RU" dirty="0" smtClean="0"/>
              <a:t>Правы ли мать, учитель?</a:t>
            </a:r>
            <a:endParaRPr lang="ru-RU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1071546"/>
            <a:ext cx="8229600" cy="5054617"/>
          </a:xfrm>
        </p:spPr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ru-RU" dirty="0" smtClean="0"/>
              <a:t>		Мама ученика 5 класса уверена, что по английскому языку ее сын должен иметь «4», а не «3». Со своими претензиями она идет не к учителю, а сразу к завучу. Учитель, с которым мама предварительно не поговорила, считает этот поход к завучу некорректным и не желает давать никаких объяснений.</a:t>
            </a:r>
          </a:p>
          <a:p>
            <a:pPr algn="just"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Действия классного руководителя?</a:t>
            </a: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Золотые правила коммуникации: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1785926"/>
            <a:ext cx="8229600" cy="4525963"/>
          </a:xfrm>
        </p:spPr>
        <p:txBody>
          <a:bodyPr/>
          <a:lstStyle/>
          <a:p>
            <a:pPr algn="just">
              <a:buNone/>
            </a:pPr>
            <a:r>
              <a:rPr lang="ru-RU" dirty="0" smtClean="0"/>
              <a:t>1.</a:t>
            </a:r>
            <a:r>
              <a:rPr lang="ru-RU" b="1" dirty="0" smtClean="0"/>
              <a:t> За  успешность коммуникации ответственный тот, кто старше.</a:t>
            </a:r>
          </a:p>
          <a:p>
            <a:pPr algn="just">
              <a:buNone/>
            </a:pPr>
            <a:r>
              <a:rPr lang="ru-RU" b="1" dirty="0" smtClean="0"/>
              <a:t>2. Там, где налажена коммуникация, ничья помощь не нужна.</a:t>
            </a:r>
          </a:p>
          <a:p>
            <a:pPr algn="ctr">
              <a:buNone/>
            </a:pPr>
            <a:endParaRPr lang="ru-RU" b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62880" y="701824"/>
            <a:ext cx="8229600" cy="1143000"/>
          </a:xfrm>
        </p:spPr>
        <p:txBody>
          <a:bodyPr>
            <a:noAutofit/>
          </a:bodyPr>
          <a:lstStyle/>
          <a:p>
            <a:r>
              <a:rPr lang="ru-RU" sz="3200" b="1" dirty="0" smtClean="0"/>
              <a:t>Психолого-педагогические правила и способы установления контактов с семьей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215405"/>
            <a:ext cx="8229600" cy="2797771"/>
          </a:xfrm>
        </p:spPr>
        <p:txBody>
          <a:bodyPr/>
          <a:lstStyle/>
          <a:p>
            <a:pPr marL="514350" indent="-514350" algn="just">
              <a:buAutoNum type="arabicPeriod"/>
            </a:pPr>
            <a:r>
              <a:rPr lang="ru-RU" dirty="0" smtClean="0"/>
              <a:t>В основе работы школы и классного руководителя с семьей и общественностью должны быть действия и мероприятия, направленные на укрепление и повышение авторитета родителей. </a:t>
            </a:r>
          </a:p>
          <a:p>
            <a:pPr marL="514350" indent="-514350"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Выход из ситуации для учителей: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ü"/>
            </a:pPr>
            <a:r>
              <a:rPr lang="ru-RU" dirty="0" smtClean="0"/>
              <a:t>исключить нравоучительный, назидательный, категоричный тон;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не использовать слова «должен», «обязан»;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взаимное уважение;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начинать разговор с похвалы.</a:t>
            </a:r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Выход из ситуации для родителей: </a:t>
            </a:r>
            <a:r>
              <a:rPr lang="ru-RU" b="1" dirty="0" err="1" smtClean="0"/>
              <a:t>ЗА</a:t>
            </a:r>
            <a:r>
              <a:rPr lang="ru-RU" dirty="0" err="1" smtClean="0">
                <a:solidFill>
                  <a:srgbClr val="00B050"/>
                </a:solidFill>
              </a:rPr>
              <a:t>интересовать</a:t>
            </a:r>
            <a:r>
              <a:rPr lang="ru-RU" dirty="0" smtClean="0"/>
              <a:t> или </a:t>
            </a:r>
            <a:r>
              <a:rPr lang="ru-RU" b="1" dirty="0" err="1" smtClean="0"/>
              <a:t>ЗА</a:t>
            </a:r>
            <a:r>
              <a:rPr lang="ru-RU" dirty="0" err="1" smtClean="0">
                <a:solidFill>
                  <a:srgbClr val="FF0000"/>
                </a:solidFill>
              </a:rPr>
              <a:t>претить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783357"/>
            <a:ext cx="8229600" cy="4525963"/>
          </a:xfrm>
        </p:spPr>
        <p:txBody>
          <a:bodyPr>
            <a:normAutofit fontScale="92500" lnSpcReduction="20000"/>
          </a:bodyPr>
          <a:lstStyle/>
          <a:p>
            <a:pPr>
              <a:buFont typeface="Wingdings" pitchFamily="2" charset="2"/>
              <a:buChar char="ü"/>
            </a:pPr>
            <a:r>
              <a:rPr lang="ru-RU" dirty="0" smtClean="0"/>
              <a:t>чем интереснее взрослый как собеседник/воспитатель/партнер, тем  меньше запретов приходится накладывать;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чувство гордости за своих родителей;</a:t>
            </a:r>
          </a:p>
          <a:p>
            <a:pPr>
              <a:buNone/>
            </a:pPr>
            <a:r>
              <a:rPr lang="ru-RU" dirty="0" smtClean="0"/>
              <a:t>-   нотации – уникальный способ отбить последнее желание к конкретной деятельности;</a:t>
            </a:r>
          </a:p>
          <a:p>
            <a:pPr>
              <a:buFontTx/>
              <a:buChar char="-"/>
            </a:pPr>
            <a:r>
              <a:rPr lang="ru-RU" dirty="0" smtClean="0"/>
              <a:t>важно не то, что мы объясняем, а то, как мы объясняем;</a:t>
            </a:r>
          </a:p>
          <a:p>
            <a:pPr>
              <a:buFontTx/>
              <a:buChar char="-"/>
            </a:pPr>
            <a:r>
              <a:rPr lang="ru-RU" dirty="0" smtClean="0"/>
              <a:t>запрещать попросту  легче.</a:t>
            </a:r>
          </a:p>
          <a:p>
            <a:pPr>
              <a:buFont typeface="Wingdings" pitchFamily="2" charset="2"/>
              <a:buChar char="ü"/>
            </a:pP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2. Доверие к воспитательным возможностям родителей, повышение уровня их педагогической культуры и активности в воспитании. </a:t>
            </a: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452596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3. </a:t>
            </a:r>
            <a:r>
              <a:rPr lang="ru-RU" b="1" dirty="0" smtClean="0"/>
              <a:t>Педагогический такт, недопустимость неосторожного вмешательства в жизнь семьи.</a:t>
            </a:r>
            <a:r>
              <a:rPr lang="ru-RU" dirty="0" smtClean="0"/>
              <a:t> 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тактичность;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доброжелательность;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все знания о семье обращать на утверждение добра, помощи родителям в воспитании.</a:t>
            </a:r>
          </a:p>
          <a:p>
            <a:pPr>
              <a:buFont typeface="Wingdings" pitchFamily="2" charset="2"/>
              <a:buChar char="ü"/>
            </a:pPr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19261"/>
            <a:ext cx="8229600" cy="45259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b="1" dirty="0" smtClean="0"/>
              <a:t>	4. Жизнеутверждающий, мажорный настрой в решении проблем воспитания, опора на положительные качества ребенка, на сильные стороны семейного воспитания, ориентация на успешное развитие личности.</a:t>
            </a:r>
          </a:p>
          <a:p>
            <a:pPr>
              <a:buNone/>
            </a:pPr>
            <a:endParaRPr lang="ru-RU" b="1" dirty="0" smtClean="0"/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трудности, противоречия и неожиданности  в формировании  характера воспитанника воспринимать как проявление закономерностей развития .</a:t>
            </a:r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Формы установления контактов с родителями: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071389"/>
            <a:ext cx="8363272" cy="4525963"/>
          </a:xfrm>
        </p:spPr>
        <p:txBody>
          <a:bodyPr/>
          <a:lstStyle/>
          <a:p>
            <a:pPr>
              <a:buFont typeface="Wingdings" pitchFamily="2" charset="2"/>
              <a:buChar char="ü"/>
            </a:pPr>
            <a:r>
              <a:rPr lang="ru-RU" dirty="0" smtClean="0"/>
              <a:t>посещение семьи школьника (приходим по приглашению, хвалим);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пропаганда семейного воспитания (хвалим родителей в присутствии других родителей);</a:t>
            </a:r>
          </a:p>
          <a:p>
            <a:pPr>
              <a:buFont typeface="Wingdings" pitchFamily="2" charset="2"/>
              <a:buChar char="ü"/>
            </a:pPr>
            <a:r>
              <a:rPr lang="ru-RU" dirty="0" smtClean="0"/>
              <a:t>педагогические поручения.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63648</TotalTime>
  <Words>427</Words>
  <Application>Microsoft Office PowerPoint</Application>
  <PresentationFormat>Экран (4:3)</PresentationFormat>
  <Paragraphs>61</Paragraphs>
  <Slides>19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19</vt:i4>
      </vt:variant>
    </vt:vector>
  </HeadingPairs>
  <TitlesOfParts>
    <vt:vector size="20" baseType="lpstr">
      <vt:lpstr>Тема Office</vt:lpstr>
      <vt:lpstr>Классный руководитель и родители. Система взаимоотношений.  Психолого-педагогические правила и способы установления контактов с семьей</vt:lpstr>
      <vt:lpstr>Золотые правила коммуникации: </vt:lpstr>
      <vt:lpstr>Психолого-педагогические правила и способы установления контактов с семьей</vt:lpstr>
      <vt:lpstr>Выход из ситуации для учителей:</vt:lpstr>
      <vt:lpstr>Выход из ситуации для родителей: ЗАинтересовать или ЗАпретить.</vt:lpstr>
      <vt:lpstr>Слайд 6</vt:lpstr>
      <vt:lpstr>Слайд 7</vt:lpstr>
      <vt:lpstr>Слайд 8</vt:lpstr>
      <vt:lpstr>Формы установления контактов с родителями:</vt:lpstr>
      <vt:lpstr>Виды поручений:</vt:lpstr>
      <vt:lpstr>Формы и методы работы учителя, классного руководителя с родителями учащихся: </vt:lpstr>
      <vt:lpstr>Требования к учителю во время проведения педагогической консультации:</vt:lpstr>
      <vt:lpstr>Критерии эффективности работы педагогов с родителями в среднем и старшем звене:</vt:lpstr>
      <vt:lpstr>Педагогические ситуации</vt:lpstr>
      <vt:lpstr>Слайд 15</vt:lpstr>
      <vt:lpstr>Слайд 16</vt:lpstr>
      <vt:lpstr>Слайд 17</vt:lpstr>
      <vt:lpstr>Слайд 18</vt:lpstr>
      <vt:lpstr>Слайд 19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Классный руководитель и родители. Система взаимоотношений.  Психолого-педагогические правила и способы установления контактов с семьей.</dc:title>
  <dc:creator>Аня</dc:creator>
  <cp:lastModifiedBy>БС</cp:lastModifiedBy>
  <cp:revision>61</cp:revision>
  <dcterms:created xsi:type="dcterms:W3CDTF">2021-11-27T22:26:29Z</dcterms:created>
  <dcterms:modified xsi:type="dcterms:W3CDTF">2023-05-02T03:20:18Z</dcterms:modified>
</cp:coreProperties>
</file>

<file path=docProps/thumbnail.jpeg>
</file>