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Рабочая программа </a:t>
            </a:r>
            <a:br>
              <a:rPr lang="ru-RU" dirty="0" smtClean="0">
                <a:latin typeface="Century" pitchFamily="18" charset="0"/>
              </a:rPr>
            </a:br>
            <a:r>
              <a:rPr lang="ru-RU" dirty="0" smtClean="0">
                <a:latin typeface="Century" pitchFamily="18" charset="0"/>
              </a:rPr>
              <a:t>учителя-логопеда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933056"/>
            <a:ext cx="3704456" cy="12961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Подготовила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Диженко Светлана Викторовна</a:t>
            </a:r>
            <a:endParaRPr lang="ru-RU" sz="2000" b="1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Century Schoolbook" panose="02040604050505020304" pitchFamily="18" charset="0"/>
              </a:rPr>
              <a:t>Задачи развития коммуникативных качеств.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Формы </a:t>
            </a:r>
            <a:r>
              <a:rPr lang="ru-RU" b="1" dirty="0">
                <a:solidFill>
                  <a:srgbClr val="000000"/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и методы организации образовательного </a:t>
            </a:r>
            <a:r>
              <a:rPr lang="ru-RU" b="1" dirty="0" smtClean="0">
                <a:solidFill>
                  <a:srgbClr val="000000"/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процесса.</a:t>
            </a:r>
            <a:endParaRPr lang="ru-RU" dirty="0"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2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Методические рекомендации работы с детьми, </a:t>
            </a: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обучающихся </a:t>
            </a: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по адаптированным программам 7.1 и 7.2</a:t>
            </a:r>
            <a:endParaRPr lang="ru-RU" sz="4000" dirty="0">
              <a:ea typeface="Calibri"/>
              <a:cs typeface="Times New Roman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233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Прогнозирование.</a:t>
            </a:r>
            <a:endParaRPr lang="ru-RU" dirty="0">
              <a:ea typeface="Calibri"/>
              <a:cs typeface="Times New Roman"/>
            </a:endParaRPr>
          </a:p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Риски.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8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Характеристика отклонений в речевом развитии детей с ТНР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2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Направления и мероприятия коррекционной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7511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Задачи этапов и прогнозируемые максимальные результаты коррекционной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6077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" pitchFamily="18" charset="0"/>
              </a:rPr>
              <a:t>Структура </a:t>
            </a:r>
            <a:br>
              <a:rPr lang="ru-RU" dirty="0" smtClean="0">
                <a:latin typeface="Century" pitchFamily="18" charset="0"/>
              </a:rPr>
            </a:br>
            <a:r>
              <a:rPr lang="ru-RU" dirty="0" smtClean="0">
                <a:latin typeface="Century" pitchFamily="18" charset="0"/>
              </a:rPr>
              <a:t>рабочей программы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Пояснительная </a:t>
            </a:r>
            <a:r>
              <a:rPr lang="ru-RU" dirty="0" smtClean="0"/>
              <a:t>записка</a:t>
            </a:r>
          </a:p>
          <a:p>
            <a:r>
              <a:rPr lang="ru-RU" dirty="0"/>
              <a:t>Группы детей с нарушениями речи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Цель: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Коррекция дефектов устой и письменной речи у детей и формирование у них предпосылок (лингвистических, психологических) к полноценному усвоению общеобразовательной программы по родному языку.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" pitchFamily="18" charset="0"/>
              </a:rPr>
              <a:t>Структура </a:t>
            </a:r>
            <a:br>
              <a:rPr lang="ru-RU" dirty="0" smtClean="0">
                <a:latin typeface="Century" pitchFamily="18" charset="0"/>
              </a:rPr>
            </a:br>
            <a:r>
              <a:rPr lang="ru-RU" dirty="0" smtClean="0">
                <a:latin typeface="Century" pitchFamily="18" charset="0"/>
              </a:rPr>
              <a:t>рабочей программы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Принципы коррекционной работы:</a:t>
            </a:r>
          </a:p>
          <a:p>
            <a:r>
              <a:rPr lang="ru-RU" dirty="0" smtClean="0"/>
              <a:t>•	Принцип непрерывности 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Принцип системности</a:t>
            </a:r>
          </a:p>
          <a:p>
            <a:r>
              <a:rPr lang="ru-RU" dirty="0" err="1" smtClean="0">
                <a:latin typeface="Times New Roman"/>
                <a:ea typeface="Times New Roman"/>
              </a:rPr>
              <a:t>Этиопатегенетический</a:t>
            </a:r>
            <a:r>
              <a:rPr lang="ru-RU" dirty="0" smtClean="0">
                <a:latin typeface="Times New Roman"/>
                <a:ea typeface="Times New Roman"/>
              </a:rPr>
              <a:t> принцип </a:t>
            </a:r>
          </a:p>
          <a:p>
            <a:r>
              <a:rPr lang="ru-RU" dirty="0">
                <a:latin typeface="Times New Roman"/>
                <a:ea typeface="Times New Roman"/>
              </a:rPr>
              <a:t>Принцип развития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Принцип единства диагностики и коррекции развития.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>
                <a:latin typeface="Times New Roman"/>
                <a:ea typeface="Times New Roman"/>
              </a:rPr>
              <a:t>Принцип дифференцированного подхода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" pitchFamily="18" charset="0"/>
              </a:rPr>
              <a:t>Структура </a:t>
            </a:r>
            <a:br>
              <a:rPr lang="ru-RU" dirty="0" smtClean="0">
                <a:latin typeface="Century" pitchFamily="18" charset="0"/>
              </a:rPr>
            </a:br>
            <a:r>
              <a:rPr lang="ru-RU" dirty="0" smtClean="0">
                <a:latin typeface="Century" pitchFamily="18" charset="0"/>
              </a:rPr>
              <a:t>рабочей программы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Направления коррекционной работы (приложение 2)</a:t>
            </a:r>
          </a:p>
          <a:p>
            <a:r>
              <a:rPr lang="ru-RU" dirty="0"/>
              <a:t>1.	Диагностическое</a:t>
            </a:r>
          </a:p>
          <a:p>
            <a:r>
              <a:rPr lang="ru-RU" dirty="0"/>
              <a:t>2.	</a:t>
            </a:r>
            <a:r>
              <a:rPr lang="ru-RU" dirty="0" err="1"/>
              <a:t>Коррекционно</a:t>
            </a:r>
            <a:r>
              <a:rPr lang="ru-RU" dirty="0"/>
              <a:t> – развивающее</a:t>
            </a:r>
          </a:p>
          <a:p>
            <a:r>
              <a:rPr lang="ru-RU" dirty="0"/>
              <a:t>3.	Консультативное</a:t>
            </a:r>
          </a:p>
          <a:p>
            <a:r>
              <a:rPr lang="ru-RU" dirty="0"/>
              <a:t>4.	Информационно – просветительское.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" pitchFamily="18" charset="0"/>
              </a:rPr>
              <a:t>Структура </a:t>
            </a:r>
            <a:br>
              <a:rPr lang="ru-RU" dirty="0" smtClean="0">
                <a:latin typeface="Century" pitchFamily="18" charset="0"/>
              </a:rPr>
            </a:br>
            <a:r>
              <a:rPr lang="ru-RU" dirty="0" smtClean="0">
                <a:latin typeface="Century" pitchFamily="18" charset="0"/>
              </a:rPr>
              <a:t>рабочей программы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Century Schoolbook" panose="02040604050505020304" pitchFamily="18" charset="0"/>
              </a:rPr>
              <a:t>Диагностика</a:t>
            </a:r>
            <a:r>
              <a:rPr lang="ru-RU" b="1" dirty="0" smtClean="0">
                <a:latin typeface="Century Schoolbook" panose="020406040505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b="1" i="1" dirty="0">
                <a:latin typeface="Century Schoolbook" panose="02040604050505020304" pitchFamily="18" charset="0"/>
              </a:rPr>
              <a:t>Виды диагностики:</a:t>
            </a:r>
          </a:p>
          <a:p>
            <a:pPr marL="0" indent="0" algn="ctr">
              <a:buNone/>
            </a:pPr>
            <a:r>
              <a:rPr lang="ru-RU" dirty="0">
                <a:latin typeface="Century Schoolbook" panose="02040604050505020304" pitchFamily="18" charset="0"/>
              </a:rPr>
              <a:t>•	Первичная диагностика </a:t>
            </a:r>
            <a:endParaRPr lang="ru-RU" dirty="0" smtClean="0">
              <a:latin typeface="Century Schoolbook" panose="020406040505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Century Schoolbook" panose="02040604050505020304" pitchFamily="18" charset="0"/>
              </a:rPr>
              <a:t>Виды диагностики:</a:t>
            </a:r>
          </a:p>
          <a:p>
            <a:pPr marL="0" indent="0" algn="ctr">
              <a:buNone/>
            </a:pPr>
            <a:r>
              <a:rPr lang="ru-RU" dirty="0">
                <a:latin typeface="Century Schoolbook" panose="02040604050505020304" pitchFamily="18" charset="0"/>
              </a:rPr>
              <a:t>•	Первичная диагностика </a:t>
            </a:r>
            <a:endParaRPr lang="ru-RU" dirty="0" smtClean="0">
              <a:latin typeface="Century Schoolbook" panose="02040604050505020304" pitchFamily="18" charset="0"/>
            </a:endParaRPr>
          </a:p>
          <a:p>
            <a:pPr algn="ctr"/>
            <a:r>
              <a:rPr lang="ru-RU" dirty="0" smtClean="0">
                <a:latin typeface="Century Schoolbook" panose="02040604050505020304" pitchFamily="18" charset="0"/>
                <a:ea typeface="Times New Roman"/>
              </a:rPr>
              <a:t>Обследование </a:t>
            </a:r>
            <a:r>
              <a:rPr lang="ru-RU" dirty="0">
                <a:latin typeface="Century Schoolbook" panose="02040604050505020304" pitchFamily="18" charset="0"/>
                <a:ea typeface="Times New Roman"/>
              </a:rPr>
              <a:t>детей по запросу </a:t>
            </a:r>
            <a:endParaRPr lang="ru-RU" dirty="0" smtClean="0">
              <a:latin typeface="Century Schoolbook" panose="02040604050505020304" pitchFamily="18" charset="0"/>
              <a:ea typeface="Times New Roman"/>
            </a:endParaRPr>
          </a:p>
          <a:p>
            <a:pPr algn="ctr"/>
            <a:r>
              <a:rPr lang="ru-RU" dirty="0">
                <a:latin typeface="Century Schoolbook" panose="02040604050505020304" pitchFamily="18" charset="0"/>
                <a:ea typeface="Times New Roman"/>
              </a:rPr>
              <a:t>Оценочная диагностика детей</a:t>
            </a:r>
            <a:endParaRPr lang="ru-RU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entury Schoolbook" panose="02040604050505020304" pitchFamily="18" charset="0"/>
              </a:rPr>
              <a:t>Периоды и задачи коррекционной деятельности, </a:t>
            </a:r>
            <a:r>
              <a:rPr lang="ru-RU" sz="2800" dirty="0" smtClean="0">
                <a:latin typeface="Century Schoolbook" panose="02040604050505020304" pitchFamily="18" charset="0"/>
              </a:rPr>
              <a:t>направленной </a:t>
            </a:r>
            <a:r>
              <a:rPr lang="ru-RU" sz="2800" dirty="0">
                <a:latin typeface="Century Schoolbook" panose="02040604050505020304" pitchFamily="18" charset="0"/>
              </a:rPr>
              <a:t>на преодоление или ослабление речевых нарушений.</a:t>
            </a:r>
            <a:br>
              <a:rPr lang="ru-RU" sz="2800" dirty="0">
                <a:latin typeface="Century Schoolbook" panose="02040604050505020304" pitchFamily="18" charset="0"/>
              </a:rPr>
            </a:br>
            <a:endParaRPr lang="ru-RU" sz="2800" dirty="0"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600" b="1" i="1" dirty="0" smtClean="0">
                <a:latin typeface="Times New Roman"/>
                <a:ea typeface="Times New Roman"/>
              </a:rPr>
              <a:t>начальный этап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Сформировать полноценные фонематические процессы.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Сформировать представления о звукобуквенном составе слова.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Сформировать навыки анализа и синтеза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звуко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-слогового состава слова.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Корригировать   дефекты   произношения   (если   таковые имеются). </a:t>
            </a:r>
            <a:endParaRPr lang="ru-RU" sz="2800" dirty="0"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Эти задачи составляют основное содержание коррекционного обучения детей с фонетико-фонематическим и фонематическим не­доразвитием. Что касается детей с общим недоразвитием речи, то данное содержание составляет лишь первый этап коррекционно-развивающего обучения.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5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entury Schoolbook" panose="02040604050505020304" pitchFamily="18" charset="0"/>
              </a:rPr>
              <a:t>Периоды и задачи коррекционной деятельности, </a:t>
            </a:r>
            <a:r>
              <a:rPr lang="ru-RU" sz="2800" dirty="0" smtClean="0">
                <a:latin typeface="Century Schoolbook" panose="02040604050505020304" pitchFamily="18" charset="0"/>
              </a:rPr>
              <a:t>направленной </a:t>
            </a:r>
            <a:r>
              <a:rPr lang="ru-RU" sz="2800" dirty="0">
                <a:latin typeface="Century Schoolbook" panose="02040604050505020304" pitchFamily="18" charset="0"/>
              </a:rPr>
              <a:t>на преодоление или ослабление речевых нарушений.</a:t>
            </a:r>
            <a:br>
              <a:rPr lang="ru-RU" sz="2800" dirty="0">
                <a:latin typeface="Century Schoolbook" panose="02040604050505020304" pitchFamily="18" charset="0"/>
              </a:rPr>
            </a:br>
            <a:endParaRPr lang="ru-RU" sz="2800" dirty="0"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7000" b="1" i="1" dirty="0" smtClean="0">
                <a:latin typeface="Times New Roman"/>
                <a:ea typeface="Times New Roman"/>
              </a:rPr>
              <a:t>Второй этап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/>
                <a:ea typeface="Times New Roman"/>
              </a:rPr>
              <a:t>осуществляется </a:t>
            </a:r>
            <a:r>
              <a:rPr lang="ru-RU" sz="6000" dirty="0">
                <a:latin typeface="Times New Roman"/>
                <a:ea typeface="Times New Roman"/>
              </a:rPr>
              <a:t>работа по восполнению пробелов в развитии лексического запаса и грамматического строя речи</a:t>
            </a:r>
            <a:r>
              <a:rPr lang="ru-RU" sz="6000" dirty="0" smtClean="0">
                <a:latin typeface="Times New Roman"/>
                <a:ea typeface="Times New Roman"/>
              </a:rPr>
              <a:t>: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4800" dirty="0">
                <a:latin typeface="Times New Roman"/>
                <a:ea typeface="Times New Roman"/>
                <a:cs typeface="Times New Roman"/>
              </a:rPr>
              <a:t>Уточнение значений имеющихся у детей слов и дальнейшее обогащение словарного запаса как путем накопления новых слов, являющихся различными частями речи, так и за счет развития умения активно пользоваться различными способами словообразования. </a:t>
            </a:r>
            <a:endParaRPr lang="ru-RU" sz="4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4800" dirty="0">
                <a:latin typeface="Times New Roman"/>
                <a:ea typeface="Times New Roman"/>
                <a:cs typeface="Times New Roman"/>
              </a:rPr>
              <a:t>Уточнение значений используемых синтаксических конструкций. </a:t>
            </a:r>
            <a:endParaRPr lang="ru-RU" sz="4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48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4800" dirty="0" smtClean="0">
                <a:latin typeface="Times New Roman"/>
                <a:ea typeface="Times New Roman"/>
              </a:rPr>
              <a:t>Дальнейшее </a:t>
            </a:r>
            <a:r>
              <a:rPr lang="ru-RU" sz="4800" dirty="0">
                <a:latin typeface="Times New Roman"/>
                <a:ea typeface="Times New Roman"/>
              </a:rPr>
              <a:t>развитие и совершенствование грамматического оформления связной речи путем овладения учащимися словосочетаниями, связью слов в предложении, моделями различных синтаксических конструкций </a:t>
            </a:r>
            <a:endParaRPr lang="ru-RU" sz="4600" b="1" i="1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46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entury Schoolbook" panose="02040604050505020304" pitchFamily="18" charset="0"/>
              </a:rPr>
              <a:t>Периоды и задачи коррекционной деятельности, </a:t>
            </a:r>
            <a:r>
              <a:rPr lang="ru-RU" sz="2800" dirty="0" smtClean="0">
                <a:latin typeface="Century Schoolbook" panose="02040604050505020304" pitchFamily="18" charset="0"/>
              </a:rPr>
              <a:t>направленной </a:t>
            </a:r>
            <a:r>
              <a:rPr lang="ru-RU" sz="2800" dirty="0">
                <a:latin typeface="Century Schoolbook" panose="02040604050505020304" pitchFamily="18" charset="0"/>
              </a:rPr>
              <a:t>на преодоление или ослабление речевых нарушений.</a:t>
            </a:r>
            <a:br>
              <a:rPr lang="ru-RU" sz="2800" dirty="0">
                <a:latin typeface="Century Schoolbook" panose="02040604050505020304" pitchFamily="18" charset="0"/>
              </a:rPr>
            </a:br>
            <a:endParaRPr lang="ru-RU" sz="2800" dirty="0"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800" b="1" i="1" dirty="0">
                <a:latin typeface="Times New Roman"/>
                <a:ea typeface="Times New Roman"/>
                <a:cs typeface="Times New Roman"/>
              </a:rPr>
              <a:t>Т</a:t>
            </a:r>
            <a:r>
              <a:rPr lang="ru-RU" sz="4800" b="1" i="1" dirty="0" smtClean="0">
                <a:latin typeface="Times New Roman"/>
                <a:ea typeface="Times New Roman"/>
                <a:cs typeface="Times New Roman"/>
              </a:rPr>
              <a:t>ретий этап</a:t>
            </a:r>
            <a:r>
              <a:rPr lang="ru-RU" sz="4800" b="1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dirty="0" smtClean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4800" dirty="0">
                <a:latin typeface="Times New Roman"/>
                <a:ea typeface="Times New Roman"/>
                <a:cs typeface="Times New Roman"/>
              </a:rPr>
              <a:t>восполнение пробелов в формировании связной речи:</a:t>
            </a:r>
            <a:endParaRPr lang="ru-RU" sz="4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4800" dirty="0">
                <a:latin typeface="Times New Roman"/>
                <a:ea typeface="Times New Roman"/>
                <a:cs typeface="Times New Roman"/>
              </a:rPr>
              <a:t>Развитие и совершенствование умений и навыков связного высказывания. </a:t>
            </a:r>
            <a:endParaRPr lang="ru-RU" sz="4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4800" dirty="0">
                <a:latin typeface="Times New Roman"/>
                <a:ea typeface="Times New Roman"/>
                <a:cs typeface="Times New Roman"/>
              </a:rPr>
              <a:t>Программирование смысловой структуры высказывания. </a:t>
            </a:r>
            <a:endParaRPr lang="ru-RU" sz="4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4800" dirty="0">
                <a:latin typeface="Times New Roman"/>
                <a:ea typeface="Times New Roman"/>
                <a:cs typeface="Times New Roman"/>
              </a:rPr>
              <a:t>Установление связности и последовательности его. </a:t>
            </a:r>
            <a:endParaRPr lang="ru-RU" sz="4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4800" dirty="0">
                <a:latin typeface="Times New Roman"/>
                <a:ea typeface="Times New Roman"/>
                <a:cs typeface="Times New Roman"/>
              </a:rPr>
              <a:t>Отбор языковых средств, необходимых для построения высказывания в тех или иных целях общения. </a:t>
            </a:r>
            <a:endParaRPr lang="ru-RU" sz="44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4600" b="1" i="1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коррекционной работы</a:t>
            </a:r>
            <a:br>
              <a:rPr lang="ru-RU" dirty="0" smtClean="0"/>
            </a:br>
            <a:r>
              <a:rPr lang="ru-RU" dirty="0" smtClean="0"/>
              <a:t>по этапам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Основным содержанием I этапа является восполнение пробе­лов в развитии звуковой стороны речи.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Основной </a:t>
            </a:r>
            <a:r>
              <a:rPr lang="ru-RU" dirty="0" smtClean="0">
                <a:latin typeface="Times New Roman"/>
                <a:ea typeface="Times New Roman"/>
              </a:rPr>
              <a:t>целью 2го </a:t>
            </a:r>
            <a:r>
              <a:rPr lang="ru-RU" dirty="0">
                <a:latin typeface="Times New Roman"/>
                <a:ea typeface="Times New Roman"/>
              </a:rPr>
              <a:t>этапа являет­ся восполнение пробелов в развитии лексического запаса и грамматического строя речи у детей с ОНР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dirty="0">
                <a:latin typeface="Times New Roman"/>
                <a:ea typeface="Times New Roman"/>
              </a:rPr>
              <a:t>Ос­новной целью III этапа является развитие и совершенствование умений и навыков построения связного высказывания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2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365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Рабочая программа  учителя-логопеда</vt:lpstr>
      <vt:lpstr>Структура  рабочей программы</vt:lpstr>
      <vt:lpstr>Структура  рабочей программы</vt:lpstr>
      <vt:lpstr>Структура  рабочей программы</vt:lpstr>
      <vt:lpstr>Структура  рабочей программы</vt:lpstr>
      <vt:lpstr>Периоды и задачи коррекционной деятельности, направленной на преодоление или ослабление речевых нарушений. </vt:lpstr>
      <vt:lpstr>Периоды и задачи коррекционной деятельности, направленной на преодоление или ослабление речевых нарушений. </vt:lpstr>
      <vt:lpstr>Периоды и задачи коррекционной деятельности, направленной на преодоление или ослабление речевых нарушений. </vt:lpstr>
      <vt:lpstr>Содержание коррекционной работы по этапам</vt:lpstr>
      <vt:lpstr> </vt:lpstr>
      <vt:lpstr>Презентация PowerPoint</vt:lpstr>
      <vt:lpstr>Презентация PowerPoint</vt:lpstr>
      <vt:lpstr>Приложение 1</vt:lpstr>
      <vt:lpstr>Приложение 2</vt:lpstr>
      <vt:lpstr>Приложение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 учителя-логопеда</dc:title>
  <dc:creator>Sveta</dc:creator>
  <cp:lastModifiedBy>1</cp:lastModifiedBy>
  <cp:revision>13</cp:revision>
  <dcterms:created xsi:type="dcterms:W3CDTF">2018-12-18T16:40:21Z</dcterms:created>
  <dcterms:modified xsi:type="dcterms:W3CDTF">2018-12-20T05:50:14Z</dcterms:modified>
</cp:coreProperties>
</file>