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9" r:id="rId7"/>
    <p:sldId id="260" r:id="rId8"/>
    <p:sldId id="261" r:id="rId9"/>
    <p:sldId id="270" r:id="rId10"/>
    <p:sldId id="276" r:id="rId11"/>
    <p:sldId id="278" r:id="rId12"/>
    <p:sldId id="280" r:id="rId13"/>
    <p:sldId id="281" r:id="rId14"/>
    <p:sldId id="271" r:id="rId15"/>
    <p:sldId id="282" r:id="rId16"/>
    <p:sldId id="272" r:id="rId17"/>
    <p:sldId id="273" r:id="rId18"/>
    <p:sldId id="274" r:id="rId19"/>
    <p:sldId id="262" r:id="rId20"/>
    <p:sldId id="263" r:id="rId21"/>
    <p:sldId id="26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CC"/>
    <a:srgbClr val="FFCC00"/>
    <a:srgbClr val="FFFF00"/>
    <a:srgbClr val="FF9900"/>
    <a:srgbClr val="008000"/>
    <a:srgbClr val="99CC00"/>
    <a:srgbClr val="00CC99"/>
    <a:srgbClr val="CC33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954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2168" y="404664"/>
            <a:ext cx="6620272" cy="86409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Таймырское муниципальное казенное общеобразовательное учреждение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«Дудинская средняя школа №4»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91680" y="2446040"/>
            <a:ext cx="6400800" cy="105496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Девиантное поведение младших школьников и его профилактика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88232" y="5733256"/>
            <a:ext cx="662027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Педагог-психолог: Анна Ивановна Храпова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5" descr="https://cdn2.imgbb.ru/community/46/469606/201511/f8605fad9db370b87aac9aff8d03ae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40937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s://782329.selcdn.ru/leonardo/uploadsForSiteId/201167/block/04c4b766-eb0e-47b3-93ea-2572df0a700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60648"/>
            <a:ext cx="985047" cy="1224136"/>
          </a:xfrm>
          <a:prstGeom prst="rect">
            <a:avLst/>
          </a:prstGeom>
          <a:noFill/>
        </p:spPr>
      </p:pic>
      <p:pic>
        <p:nvPicPr>
          <p:cNvPr id="7" name="Picture 2" descr="http://www.vladtime.ru/uploads/posts/2016-10/1477650863_de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556792"/>
            <a:ext cx="233113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ttp://hovrashok.com.ua/images/Jan/10/f977c2844c3c0ffb76919a699a242116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12976"/>
            <a:ext cx="2339752" cy="175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russiantourism.ru/netcat_files/2343_229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941168"/>
            <a:ext cx="2339752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2339752" y="0"/>
            <a:ext cx="0" cy="6858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применять технику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я-сообщений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 ощущения, чувств: Я + глагол … расстраиваюсь, переживаю, огорчен и т. п.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Описание факта: Когда приходишь поздно…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Разъяснение почему: потому что не знаю, где ты находишься и что с тобой…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4. Сообщение о вашем желании или пожелании: Мне бы хотелось, чтобы ты звонил мне, когда задерживаешься.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25658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общаться с детьми при помощи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Я-сообщений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Чаще используйте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Я-сообщения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для выражения своих положительных эмоций.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Выслушайте ребенка, не перебивая.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Учите ребенка рассказывать о своей эмоции в виде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Я-сообщения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Выражайте недовольство действиями ребенка, но не им самим.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Расскажите о причинах своего недовольства.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Опишите, какого поведения вы ждете от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50405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поздно пришли с работы, а ребёнок не выполнил часть домашнего задания.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 слова: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«Господи, ну когда же ты, наконец, будешь делать уроки вовремя?»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«Опять ничего не сделано. Когда это кончится? Мне это надоело. Будешь хоть до утра уроки делать».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«Меня беспокоит, что уроки до сих пор не сделаны. Я начинаю нервничать. Я хочу, чтобы уроки выполнялись до 8 часов вечера».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Разбор ошибок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Ложные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ты-сообщения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остерегаться «кентавров», то есть предложений, которые начинаются с местоимения первого лица, а заканчиваются упреком или обвинением. Это все равно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Ты-сообщения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Например: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 не нравится, когда ты так плохо себя ведешь!»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Скрытый упрек.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тексте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я-сообщения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содержится скрытый упрек, вас не услышат и не поймут. Например,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 все делаю одна, с ног валюсь, а вам хоть бы что!»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Неискренние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я-сообщения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«Я расстроюсь, если ты не ляжешь сейчас спать»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налицо манипуляция, вместо положительного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я-сообщения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Необходимо не просто излагать свои чувства и ставить условия, нужно искренне сообщать собеседнику о своих истинных переживаниях.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Полный отказ от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ты-сообщений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Это не верно,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 что позитивные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ты-сообщения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использовать необходимо: «Ты мне очень помог», «Ты сам лег вовремя спать, ты такой молодец!» и т. 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Примирительное письмо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229600" cy="571504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Цель примирительного письма: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убрать сопротивление со стороны ребенка, создать эмоционально-благоприятные условия для дальнейшей беседы.</a:t>
            </a:r>
          </a:p>
          <a:p>
            <a:pPr algn="just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Напишите обращение к ребёнку по каждому пункту.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1. Сохранять в письме дружественный тон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2. Описать волнующую Вас проблемную ситуацию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3. Описать Ваши чувства, связанные с проблемной ситуацией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4. Описать последствия, за которые Вы переживаете – чего Вы боитесь.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5. Выразить Ваше желание её решить и напомнить о предпринятых вами мерах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6. Укажите на неизменность ситуации и признайте Ваше бессилие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7. Выразить свое понимание того, что важно для Вашего ребенка в этой ситуации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8. Выразить упрек в свой адрес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9. Озвучьте Ваше желание решить этот вопрос и дайте ребенку понять, что без его участия Вы бессильны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10. Признайте Ваши старания безрезультатными и попросите о помощи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11. Озвучить ожидаемую Вами реакцию от ребенка после прочтения письма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12. Побуждение к действию с уважением.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13. Благодарность </a:t>
            </a:r>
          </a:p>
          <a:p>
            <a:pPr algn="just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28868"/>
            <a:ext cx="8229600" cy="125729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Проблема – неуспеваемость в школе, двойки по нескольким предметам.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92935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Шаги примирительного письма с примерами.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Сохранять в письме дружественный тон.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Озвучить волнующую Вас проблемную ситуацию.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Мне хотелось бы поговорить о твоей успеваемости в школе.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Описать Ваши чувства, связанные с проблемной ситуацией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очень беспокоюсь по этому поводу.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Описать последствия, за которые Вы переживаете – чего Вы боитесь.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боюсь, что в четверти у тебя будет три двойки и тебя оставят на второй год.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Выразить Ваше желание её решить и напомнить о предпринятых вами мерах.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Мне бы не хотелось допускать этого. И я всячески пытаюсь тебе в этом помочь: хожу в школу, присутствую на уроках, контролирую выполнение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дз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Укажите на неизменность ситуации и признайте Ваше бессилие.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Но я вижу, что на протяжении года ситуация не меняется, и честно говоря, я больше не знаю – как тут можно еще повлиять.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7. Выразить свое понимание того, что важно для Вашего ребенка в этой ситуации. </a:t>
            </a:r>
          </a:p>
          <a:p>
            <a:pPr>
              <a:buNone/>
            </a:pPr>
            <a:r>
              <a:rPr lang="ru-RU" i="1" dirty="0" smtClean="0"/>
              <a:t>Я понимаю, что ты уже взрослый и тебе хочется быть полностью самостоятельным и что учеба для тебя не так важна, как другие вещи – друзья, дискотеки. </a:t>
            </a:r>
          </a:p>
          <a:p>
            <a:pPr>
              <a:buNone/>
            </a:pPr>
            <a:r>
              <a:rPr lang="ru-RU" dirty="0" smtClean="0"/>
              <a:t>8. Выразить упрек в свой адрес. </a:t>
            </a:r>
          </a:p>
          <a:p>
            <a:pPr>
              <a:buNone/>
            </a:pPr>
            <a:r>
              <a:rPr lang="ru-RU" i="1" dirty="0" smtClean="0"/>
              <a:t>А я глупая, порчу твою жизнь и пытаюсь тебя нагрузить.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35824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Озвучьте Ваше желание решить этот вопрос и дайте ребенку понять, что без его участия Вы бессильны.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Несмотря на то, что мне очень хочется решить вопрос с твоей успеваемостью, я понимаю, что сама без твоего участия я это сделать не смогу.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 Признайте Ваши старания безрезультатными и попросите о помощи.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много чего уже сделала, по-разному старалась исправить ситуацию, но не получила желаемого результата. Наверное, я делаю что-то не так. Поэтому очень прошу тебя о помощи.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 Озвучить ожидаемую Вами реакцию от ребенка после прочтения письма.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Мне бы очень хотелось спокойно поговорить с тобой по этому поводу и прийти к верным решениям.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 Побуждение к действию с проявлением уважения.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 только ты будешь готов обсудить со мной этот вопрос, скажи мне об этом пожалуйста, и мы поговорим.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13. Благодарность.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Спасибо, что прочитал моё письмо! Мама.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Зачитайте Ваше письмо. Сверьтесь, полностью ли оно соответствует критериям качества, описанным выше?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себя чувствуете, какие мысли после прочтения, реакции? Что Вы сами думаете по поводу того, что получилось?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 примирительного письма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i="1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Андрей, мне хотелось бы поговорить о твоей успеваемости в школе. Я очень беспокоюсь по этому поводу и боюсь, что в четверти у тебя будет три двойки и тебя оставят на второй год. Мне бы не хотелось допускать этого. И я всячески пытаюсь тебе в этом  помочь: хожу в школу, присутствую на уроках, контролирую выполнение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Но я вижу, что на протяжении года ситуация не меняется, и честно говоря, я больше не знаю – как тут можно еще повлиять.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Я понимаю, что ты уже взрослый и тебе хочется быть полностью самостоятельным и что учеба для тебя не так важна, как другие вещи – друзья, дискотеки. А я глупая, порчу твою жизнь и пытаюсь тебя нагрузить.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Несмотря на то, что мне очень хочется решить вопрос с твоей успеваемостью, я понимаю, что сама без твоего участия я это сделать не смогу. Я много чего уже сделала, по-разному старалась исправить ситуацию, но не получила желаемого результата. Наверное, я делаю что-то не так.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Поэтому, Андрей, очень прошу тебя о помощи. Мне бы очень хотелось спокойно поговорить с тобой по этому поводу и прийти к верным решениям. Как только ты будешь готов обсудить со мной этот вопрос, скажи мне об этом, пожалуйста, и мы с тобой поговорим. 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Спасибо, что прочитал моё письмо! Мама.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Индивидуальная работа с учащимися: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 с МАК;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релаксационные зоны в кабинете (кольцо гнева, коврик злости, градусник настроения);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профилактические беседы;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анкетирование (опрос-беседа «Знание норм поведения», Тест определения степени компьютерной зависимости (С.А. Кулаков)</a:t>
            </a:r>
          </a:p>
          <a:p>
            <a:pPr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 l="29735"/>
          <a:stretch>
            <a:fillRect/>
          </a:stretch>
        </p:blipFill>
        <p:spPr bwMode="auto">
          <a:xfrm>
            <a:off x="827584" y="3429000"/>
            <a:ext cx="2592288" cy="2768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мы понимаем под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девиантным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поведением?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82453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Девиантное поведение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поступков или отдельные поступки человека в зависимости от его возраста, носящие характер отклонения от принятых в обществе норм.</a:t>
            </a:r>
          </a:p>
          <a:p>
            <a:pPr algn="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130550" indent="20638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Девиантное поведение младших школьников существенно отличается от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поведения взрослых и обусловлено различными факторами, в том числе возрастными особенностями.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Групповая работа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3538" indent="-363538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проявлять особое внимание к рабочим тетрадям, учебникам на наличие рисунков деструктивного характера  (проверять раз в неделю),  а так же к внешнему виду и поведению;</a:t>
            </a:r>
          </a:p>
          <a:p>
            <a:pPr marL="363538" indent="-363538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мониторинг социальных сетей учащихся;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просмотр  фильмов, мультфильмов, видеороликов и анализ проблемных ситуаций;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(анализ сказок, групповое сочинение историй,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драматизация сказок);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арттерапия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(свободное и тематическое рисование, аппликация,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лепка из глины, конструирование из бумаги и картона);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(этюды на выражение различных эмоций);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телесно – ориентированные техники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психомышечная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релаксация, танцы);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игровые методы (подвижные, сюжетно – ролевые игры,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– драматизации).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250824" y="911617"/>
            <a:ext cx="849763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ru-RU" altLang="ru-RU" sz="2400" dirty="0" smtClean="0"/>
              <a:t>	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Только учитель видит ребенка в реальной обстановке и его настоящих отношениях – в обыденных заботах, труде, поведении, контактах со сверстниками, старшими и младшими. </a:t>
            </a:r>
          </a:p>
          <a:p>
            <a:pPr algn="just" eaLnBrk="1" hangingPunct="1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	Только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учитель видит, как трудится ребенок, как он думает и переживает, как ходит, стоит, бегает, дружит, как выражает свою внутреннюю позицию. Только учитель видит настоящего ребенка в реальных жизненных ситуациях. </a:t>
            </a:r>
          </a:p>
          <a:p>
            <a:pPr algn="just" eaLnBrk="1" hangingPunct="1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	Он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ближе всех стоит к ребенку в процессе его повседневной деятельности. И, следовательно, только учитель может составить наиболее правильное и, главное, целостное суждение о нем. А поняв, он может предотвратить неблагоприятное развитие событий»</a:t>
            </a:r>
          </a:p>
        </p:txBody>
      </p:sp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5219700" y="5892800"/>
            <a:ext cx="2933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2400" i="1" dirty="0">
                <a:solidFill>
                  <a:srgbClr val="FF0000"/>
                </a:solidFill>
              </a:rPr>
              <a:t>И.П. </a:t>
            </a:r>
            <a:r>
              <a:rPr lang="ru-RU" altLang="ru-RU" sz="2400" i="1" dirty="0" err="1">
                <a:solidFill>
                  <a:srgbClr val="FF0000"/>
                </a:solidFill>
              </a:rPr>
              <a:t>Подласый</a:t>
            </a:r>
            <a:r>
              <a:rPr lang="ru-RU" altLang="ru-RU" sz="2400" i="1" dirty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Специфика  причин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поведения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младших школьников: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2050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адаптация к школе в зависимости от типа темперамента и личностных особенностей;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до конца сформировано критическое мышление;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стили семейного воспитания;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по каким-либо причинам не посещали детский сад.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683568" y="1700808"/>
            <a:ext cx="7920880" cy="475252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Разновидности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поведения, проявляющиеся в возрастной группе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«младшие школьники»: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960240"/>
            <a:ext cx="4248472" cy="4925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>
              <a:buNone/>
            </a:pP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лушание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шалость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озорство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проступок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негативизм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упрямство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капризы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своеволие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грубость  и неуважение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нарушение дисциплины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правонарушения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923928" y="2564904"/>
            <a:ext cx="14401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635896" y="2924944"/>
            <a:ext cx="201622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275856" y="3356992"/>
            <a:ext cx="27363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987824" y="3717032"/>
            <a:ext cx="331236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4" idx="1"/>
            <a:endCxn id="4" idx="5"/>
          </p:cNvCxnSpPr>
          <p:nvPr/>
        </p:nvCxnSpPr>
        <p:spPr>
          <a:xfrm>
            <a:off x="2663788" y="4077072"/>
            <a:ext cx="39604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339752" y="4437112"/>
            <a:ext cx="46085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051720" y="4797152"/>
            <a:ext cx="51845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63688" y="5157192"/>
            <a:ext cx="57606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1475656" y="5517232"/>
            <a:ext cx="63367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1187624" y="5877272"/>
            <a:ext cx="691276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163785"/>
          <a:ext cx="8715436" cy="5450586"/>
        </p:xfrm>
        <a:graphic>
          <a:graphicData uri="http://schemas.openxmlformats.org/drawingml/2006/table">
            <a:tbl>
              <a:tblPr/>
              <a:tblGrid>
                <a:gridCol w="1353091"/>
                <a:gridCol w="2361685"/>
                <a:gridCol w="2500330"/>
                <a:gridCol w="2500330"/>
              </a:tblGrid>
              <a:tr h="90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Высокий 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Средний 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Низкий 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2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Поведение во время уроков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*ходит во время уроков, встаёт с места;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*не выполняет учебные задания во время уроков;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*отвлекается, поворачивается, разговаривает;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*недисциплинирован;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*раздражителен;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*пассивен в деятельности;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*прогуливает уроки без уважительной  причины;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резкая смена настроения.</a:t>
                      </a: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*иногда проявляет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недисциплинированность;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*частично учебные задания во время уроков;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*не всегда отвечает на устные вопросы, реагирует агрессивно;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*иногда проявляет раздражительность;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*иногда или редко пропускает занятия без  уважительной причины;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*редко отмечается резкая смена настроения;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*иногда не контролирует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себя.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*дисциплинирован;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активно участвует в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процессе урока;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*доброжелателен;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*чётко выполняет инструкции;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*всегда присутствует на занятиях;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*усидчив;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*является лидером;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умеет себя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контролировать.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6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Поведение во внеурочное время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*агрессивен;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*нарушает нормы и правила поведения в учреждении на перемене и после уроков;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провоцирует конфликты;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*вспыльчив;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*является неформальным отрицательным лидером;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*не выполняет общественные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поручения.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редко вспыльчив;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*может иногда нарушать нормы поведения;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иногда является неформальным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отрицательным лидером;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редко принимает участие в жизни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класса.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*общается со всеми одноклассниками;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*соблюдает нормы поведения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*независим от других;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*может организовать группы по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интересам;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является лидером;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*умеет критически мыслить,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принимать адекватные решения.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*неконфликтен;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*участвует в общественной жизни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класса;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*охотно выполняет общественные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поручения.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1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Поведение во время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перемены, во время игр.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*поддаётся влиянию;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является асоциальным лидером;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без причины может накинуться,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ударить сверстника;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*придумывает или участвует в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агрессивных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играх.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иногда привлекает к себе внимание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асоциальным поведением;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может быть асоциальным лидером;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редко придумывает или участвует в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агрессивных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играх.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соблюдает правила игр;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может организовать группы по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интересам;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 является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лидером.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98597" y="169111"/>
            <a:ext cx="66881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Характеристика уровней  сформированности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девиантного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поведения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282" y="1163785"/>
          <a:ext cx="8715436" cy="4188714"/>
        </p:xfrm>
        <a:graphic>
          <a:graphicData uri="http://schemas.openxmlformats.org/drawingml/2006/table">
            <a:tbl>
              <a:tblPr/>
              <a:tblGrid>
                <a:gridCol w="1353091"/>
                <a:gridCol w="2361685"/>
                <a:gridCol w="2500330"/>
                <a:gridCol w="2500330"/>
              </a:tblGrid>
              <a:tr h="90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Высокий 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Средний 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Низкий 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2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Поведение во время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 посещения театров, выставок, экскурсий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*неустойчивость поведения;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*грубит;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*неадекватно реагирует на замечания учителя;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*проявляет негативные реакции в отношении увиденного;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 громко смеётся, разговаривает, кричит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*проявляет протестные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реакции.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 некоторых моментах проявляет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 неустойчивость в поведении;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*может неадекватно отреагировать на замечания взрослого, одноклассника;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*иногда проявляет протестные реакции;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*не часто проявляет негативные реакции в  отношении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увиденного.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*активно участвует в процессе знакомства с новым;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*интересуется увиденным;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*соблюдает правила посещения общественных мест;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* умеет логическимыслить,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принимать адекватные решения.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*самодисциплинорован.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6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Поведение во время посещения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столовой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*агрессивно ведёт себя по отношению к одноклассникам, *не соблюдает правил поведения в столовой;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*проявляет неадекватные реакции (кидается едой, переворачивает стулья, кричит);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*стремится привлечь к себе внимание;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пассивен.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*иногда агрессивно ведёт себя по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 отношению к одноклассникам, взрослым 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*не часто, но нарушает правила поведения в столовой;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*иногда привлекает к себе внимание  асоциальным поведением;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*может проявлять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раздражительность.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*аккуратен;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*сдержан;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 соблюдает правила поведения в  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столовой.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2411760" y="980728"/>
            <a:ext cx="4536504" cy="1656184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268760"/>
            <a:ext cx="4464496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Профилактика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поведения детей младшего школьного возраста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углом вверх 5"/>
          <p:cNvSpPr/>
          <p:nvPr/>
        </p:nvSpPr>
        <p:spPr>
          <a:xfrm rot="10800000">
            <a:off x="1547665" y="2204864"/>
            <a:ext cx="864096" cy="1008112"/>
          </a:xfrm>
          <a:prstGeom prst="bentUp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углом вверх 6"/>
          <p:cNvSpPr/>
          <p:nvPr/>
        </p:nvSpPr>
        <p:spPr>
          <a:xfrm rot="10800000" flipH="1">
            <a:off x="6948264" y="2204864"/>
            <a:ext cx="855711" cy="1008112"/>
          </a:xfrm>
          <a:prstGeom prst="bentUp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355976" y="2636912"/>
            <a:ext cx="432048" cy="720080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67544" y="3356992"/>
            <a:ext cx="2304256" cy="1656184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27584" y="378904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3275856" y="3501008"/>
            <a:ext cx="2520280" cy="1656184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563888" y="3861048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индивидуальная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 с учащимися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6228184" y="3356992"/>
            <a:ext cx="2520280" cy="1656184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516216" y="3717032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групповая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 с учащимися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 с родителями: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беседы, родительские собрания «Стили семейного воспитания», «Приемы бесконфликтного общения», «Роль родителей в самовоспитании», «Родительский авторитет», «Детская манипуляция» и т.д.;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список литературы по детской психологии;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буклеты и памятки «Адаптация первоклассников к школьным условиям», «Родителям о психологической безопасности детей и подростков», «Как контролировать поведение ребенка в социальной сети?», «Замена плохих привычек на хорошие», «Рекомендации родителям подростков» и т.д.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методика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Кросс-коучинг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для исправления проблемного поведения детей и подростков;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анкетирование: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опросник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«Агрессивность. Ребенок глазами взрослого» (А.А. Романов), методика диагностики тревожности, включающая наблюдение (методика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Сирса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и т.д. </a:t>
            </a:r>
          </a:p>
          <a:p>
            <a:pPr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Техника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Я-сообщения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Я-высказываня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Я-сообщение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это грамотное высказывание своего недовольства. Они используются для того, чтобы собеседник услышал и понял вас. Почему дети не слышат нас?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Я-сообщения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содержат личные местоимения, как правило, они начинаются словами: Я не люблю, меня утомляет, мне не нравится ит. 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1538</Words>
  <Application>Microsoft Office PowerPoint</Application>
  <PresentationFormat>Экран (4:3)</PresentationFormat>
  <Paragraphs>250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Таймырское муниципальное казенное общеобразовательное учреждение «Дудинская средняя школа №4»</vt:lpstr>
      <vt:lpstr>Что мы понимаем под девиантным поведением?</vt:lpstr>
      <vt:lpstr>Специфика  причин девиантного поведения  младших школьников:</vt:lpstr>
      <vt:lpstr>Разновидности  девиантного поведения, проявляющиеся в возрастной группе  «младшие школьники»:</vt:lpstr>
      <vt:lpstr>Слайд 5</vt:lpstr>
      <vt:lpstr>Слайд 6</vt:lpstr>
      <vt:lpstr>Профилактика   девиантного поведения детей младшего школьного возраста</vt:lpstr>
      <vt:lpstr>Работа  с родителями: </vt:lpstr>
      <vt:lpstr>Техника «Я-сообщения/Я-высказываня»</vt:lpstr>
      <vt:lpstr>Слайд 10</vt:lpstr>
      <vt:lpstr>Слайд 11</vt:lpstr>
      <vt:lpstr>Слайд 12</vt:lpstr>
      <vt:lpstr>Разбор ошибок </vt:lpstr>
      <vt:lpstr>Примирительное письмо</vt:lpstr>
      <vt:lpstr>Слайд 15</vt:lpstr>
      <vt:lpstr>Слайд 16</vt:lpstr>
      <vt:lpstr>Слайд 17</vt:lpstr>
      <vt:lpstr>Пример примирительного письма</vt:lpstr>
      <vt:lpstr>Индивидуальная работа с учащимися: </vt:lpstr>
      <vt:lpstr>Групповая работа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2.1-5</cp:lastModifiedBy>
  <cp:revision>51</cp:revision>
  <dcterms:created xsi:type="dcterms:W3CDTF">2023-04-10T16:41:58Z</dcterms:created>
  <dcterms:modified xsi:type="dcterms:W3CDTF">2023-04-11T07:39:46Z</dcterms:modified>
</cp:coreProperties>
</file>