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6" r:id="rId5"/>
    <p:sldId id="258" r:id="rId6"/>
    <p:sldId id="260" r:id="rId7"/>
    <p:sldId id="262" r:id="rId8"/>
    <p:sldId id="263" r:id="rId9"/>
    <p:sldId id="261" r:id="rId10"/>
    <p:sldId id="265" r:id="rId11"/>
    <p:sldId id="267" r:id="rId12"/>
    <p:sldId id="268" r:id="rId13"/>
    <p:sldId id="269" r:id="rId14"/>
    <p:sldId id="270" r:id="rId15"/>
    <p:sldId id="271" r:id="rId16"/>
    <p:sldId id="274" r:id="rId17"/>
    <p:sldId id="275" r:id="rId18"/>
    <p:sldId id="272" r:id="rId19"/>
    <p:sldId id="273" r:id="rId20"/>
    <p:sldId id="276" r:id="rId21"/>
    <p:sldId id="277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08.02.2022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08.02.2022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08.02.2022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08.02.2022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rontiersin.org/articles/10.3389/fnbeh.2021.634158/full" TargetMode="External"/><Relationship Id="rId2" Type="http://schemas.openxmlformats.org/officeDocument/2006/relationships/hyperlink" Target="https://www.npr.org/2016/04/17/474525392/attention-students-put-your-laptops-away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lse.ac.uk/media-and-communications/assets/documents/research/eu-kids-online/reports/EU-Kids-Online-2020-10Feb2020.pdf" TargetMode="Externa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270892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b="1" i="1" dirty="0" smtClean="0"/>
              <a:t>Семинар</a:t>
            </a:r>
            <a:br>
              <a:rPr lang="ru-RU" b="1" i="1" dirty="0" smtClean="0"/>
            </a:br>
            <a:r>
              <a:rPr lang="ru-RU" b="1" i="1" dirty="0" smtClean="0">
                <a:solidFill>
                  <a:srgbClr val="FF0000"/>
                </a:solidFill>
              </a:rPr>
              <a:t>Организация профилактической работы по предупреждению правонарушений среди несовершеннолетних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r>
              <a:rPr lang="ru-RU" sz="3200" b="1" dirty="0" smtClean="0"/>
              <a:t>Каналы восприятия </a:t>
            </a:r>
            <a:endParaRPr lang="ru-RU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472608"/>
          </a:xfrm>
        </p:spPr>
        <p:txBody>
          <a:bodyPr>
            <a:normAutofit fontScale="85000" lnSpcReduction="20000"/>
          </a:bodyPr>
          <a:lstStyle/>
          <a:p>
            <a:pPr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		Как показывают результаты исследований, 20-30% людей запоминают информацию с помощью слуха, 40% - с помощью зрения, а остальные 28% лучше всего запоминают, когда записывают услышанное или применяют полученные знания на практике, 1-2% воспринимают только логику.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визуальный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– с помощью зрения (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человек-визуал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pPr>
              <a:buFont typeface="Wingdings" pitchFamily="2" charset="2"/>
              <a:buChar char="ü"/>
            </a:pP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аудиальный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– за счёт органов слуха (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человек-аудиал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pPr>
              <a:buFont typeface="Wingdings" pitchFamily="2" charset="2"/>
              <a:buChar char="ü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кинестетический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– здесь задействованы органы чувств (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человек-кинестет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pPr>
              <a:buFont typeface="Wingdings" pitchFamily="2" charset="2"/>
              <a:buChar char="ü"/>
            </a:pP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дигитальный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– используется мышление (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человек-дигитал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дискрет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		От того, какой канал восприятия у ребенка ведущий, зависит освоение многих важных навыков. Например, чтения или письма. Особенности умственной работы существенно отличаются (например, уровень отвлекаемости, особенности запоминания и др.).</a:t>
            </a:r>
          </a:p>
          <a:p>
            <a:pPr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		Если родители и учитель знают, к какой категории относится их ученик/ребенок, им легче строить с ним отношения. Многое становится понятным: почему возникают проблемы с дисциплиной, почему мы «говорим на разном языке», как правильно поощрять ребенка или делать ему замечания и т. д.</a:t>
            </a:r>
          </a:p>
          <a:p>
            <a:pPr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Как определить, какой тип восприятия у ребенка?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400600"/>
          </a:xfrm>
        </p:spPr>
        <p:txBody>
          <a:bodyPr>
            <a:normAutofit fontScale="85000" lnSpcReduction="20000"/>
          </a:bodyPr>
          <a:lstStyle/>
          <a:p>
            <a:pPr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Существует немало тестов, которые могут помочь определить тип восприятия информации у ребенка. Например, диагностика доминирующей модальности С. </a:t>
            </a:r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Ефремцева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. Можно подключить школьного психолога и провести тест вместе.</a:t>
            </a:r>
          </a:p>
          <a:p>
            <a:pPr algn="just"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К примеру, еще можно попросить ребенка вообразить себе мягкую кошачью шёрстку:</a:t>
            </a:r>
          </a:p>
          <a:p>
            <a:pPr algn="just"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Человек с визуальным типом восприятия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первым делом представляет само животное, и лишь потом вспоминает какой у него приятный на ощупь шерстяной покров.</a:t>
            </a:r>
          </a:p>
          <a:p>
            <a:pPr algn="just"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ru-RU" sz="2600" b="1" dirty="0" err="1" smtClean="0">
                <a:latin typeface="Times New Roman" pitchFamily="18" charset="0"/>
                <a:cs typeface="Times New Roman" pitchFamily="18" charset="0"/>
              </a:rPr>
              <a:t>Аудиал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– воспроизведёт звуки, которые издаёт зверёк, а только затем обратиться к другим ощущениям.</a:t>
            </a:r>
          </a:p>
          <a:p>
            <a:pPr algn="just"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ru-RU" sz="2600" b="1" dirty="0" err="1" smtClean="0">
                <a:latin typeface="Times New Roman" pitchFamily="18" charset="0"/>
                <a:cs typeface="Times New Roman" pitchFamily="18" charset="0"/>
              </a:rPr>
              <a:t>Кинестет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моментально почувствует, как к его коже прикасается мягкая шёрстка, после чего в голове возникнет образ кошки.</a:t>
            </a:r>
          </a:p>
          <a:p>
            <a:pPr algn="just"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ru-RU" sz="2600" b="1" dirty="0" err="1" smtClean="0">
                <a:latin typeface="Times New Roman" pitchFamily="18" charset="0"/>
                <a:cs typeface="Times New Roman" pitchFamily="18" charset="0"/>
              </a:rPr>
              <a:t>Дигитал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же должен мысленно проговорить название объекта (кошка), внутренняя речь поможет ему воссоздать в воображении её образ и шёрстку.</a:t>
            </a:r>
          </a:p>
          <a:p>
            <a:pPr algn="just"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858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Что можно сделать, чтобы помочь ребенку развиваться и расти в комфорте: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 fontAlgn="base">
              <a:buNone/>
            </a:pPr>
            <a:r>
              <a:rPr lang="ru-RU" dirty="0" smtClean="0"/>
              <a:t>1.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Определить тип восприятия. К каждому из типов нужно подходить индивидуально в любом деле.</a:t>
            </a:r>
          </a:p>
          <a:p>
            <a:pPr algn="just" fontAlgn="base"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2. С учетом ведущего типа восприятия строить с ним общение. Важно общаться с ребенком на «его языке». Да и замечание ребенку произведет нужный эффект, если будет сделано «на его языке»:</a:t>
            </a:r>
          </a:p>
          <a:p>
            <a:pPr algn="just"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-   </a:t>
            </a:r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визуалу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лучше покачать головой, погрозить пальцем;</a:t>
            </a:r>
          </a:p>
          <a:p>
            <a:pPr algn="just"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-   </a:t>
            </a:r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аудиалу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– сказать шепотом «</a:t>
            </a:r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ш-ш-ш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»;</a:t>
            </a:r>
          </a:p>
          <a:p>
            <a:pPr algn="just"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-  </a:t>
            </a:r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кинестетику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– положить руку на плечо, похлопать по нему.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214422"/>
            <a:ext cx="8229600" cy="5184576"/>
          </a:xfrm>
        </p:spPr>
        <p:txBody>
          <a:bodyPr>
            <a:normAutofit fontScale="62500" lnSpcReduction="20000"/>
          </a:bodyPr>
          <a:lstStyle/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	Человеческий мозг воспринимает окружающий мир с 15-секундной задержкой, выяснили ученые из Калифорнийского университета в Беркли.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	Часть информации человеческий мозг воспринимает посредством зрения. Однако обработать все и сразу он не способен. Именно поэтому визуализация происходящего через «поле непрерывности» осуществляется с 15-секундной задержкой.</a:t>
            </a:r>
            <a:r>
              <a:rPr lang="ru-RU" dirty="0" smtClean="0"/>
              <a:t> </a:t>
            </a:r>
            <a:br>
              <a:rPr lang="ru-RU" dirty="0" smtClean="0"/>
            </a:br>
            <a:r>
              <a:rPr lang="ru-RU" dirty="0" smtClean="0"/>
              <a:t>	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«Если бы наш мыслительный орган обновлял картинку в реальном времени, мы бы воспринимали мир как нечто прерывистое – с постоянными подергиваниями теней и движущихся объектов», — подчеркнули американские исследователи.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Нейрофизический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механизм защищает мозг от постоянно движущейся картинки.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Он вычленяет информацию, полученную 15 секунд назад.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Такие данные получены в ходе эксперимента с участием 100 добровольцев. Во всех случаях они запоминали лишь 15 секунд увиденного.</a:t>
            </a:r>
            <a:r>
              <a:rPr lang="ru-RU" dirty="0" smtClean="0"/>
              <a:t> </a:t>
            </a:r>
          </a:p>
          <a:p>
            <a:pPr algn="just">
              <a:buNone/>
            </a:pPr>
            <a:r>
              <a:rPr lang="ru-RU" dirty="0" smtClean="0"/>
              <a:t>		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Таким образом,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наш мозг часто не тратит попусту энергию, пытаясь заметить эти перемены.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Даже если мы отвлечёмся на несколько секунд от разговора, а на нашем собеседнике вдруг появятся яркие очки, в большинстве случаев мы этого не заметим.</a:t>
            </a:r>
            <a:r>
              <a:rPr lang="ru-RU" dirty="0" smtClean="0"/>
              <a:t>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928662" y="285728"/>
            <a:ext cx="750099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Мозг воспринимает информацию с задержкой </a:t>
            </a: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 15 секунд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Особенности речевого восприятия в разные возрастные периоды: 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55365"/>
            <a:ext cx="8229600" cy="4525963"/>
          </a:xfrm>
        </p:spPr>
        <p:txBody>
          <a:bodyPr>
            <a:normAutofit fontScale="70000" lnSpcReduction="20000"/>
          </a:bodyPr>
          <a:lstStyle/>
          <a:p>
            <a:pPr algn="just">
              <a:buNone/>
            </a:pPr>
            <a:r>
              <a:rPr lang="ru-RU" b="1" dirty="0" smtClean="0"/>
              <a:t>1.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Младший школьный возраст( 7-10 лет).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Совершенствование восприятия не останавливается. В следствии совершенствования и других аспектов психики, таких как наблюдение, восприятие становится более управляемым и целенаправленным процессом. В следствии увеличения знаний дети без труда различают объекты и целые картины. Неизвестные устройства, знаки, растения дети этого возраста без труда воспринимают как представителей какой-то группы вещей «т.е. категориально»: «Какой-то куст»: «Это какая-то машина».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Синкретичность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(тенденция связывать все со всем)  у детей младшего школьного возраста проявляется значительно слабее, чем раньше, из-за сосредоточенности на отношениях частей в целом, из-за склонности отыскать смысловые отношения при восприятии предмета.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476672"/>
            <a:ext cx="8229600" cy="6192688"/>
          </a:xfrm>
        </p:spPr>
        <p:txBody>
          <a:bodyPr>
            <a:normAutofit fontScale="25000" lnSpcReduction="20000"/>
          </a:bodyPr>
          <a:lstStyle/>
          <a:p>
            <a:pPr algn="just">
              <a:lnSpc>
                <a:spcPts val="2000"/>
              </a:lnSpc>
              <a:buNone/>
            </a:pP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sz="8000" b="1" dirty="0" smtClean="0">
                <a:latin typeface="Times New Roman" pitchFamily="18" charset="0"/>
                <a:cs typeface="Times New Roman" pitchFamily="18" charset="0"/>
              </a:rPr>
              <a:t>У подростка  «восприятие становится думающим» 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8000" dirty="0" err="1" smtClean="0">
                <a:latin typeface="Times New Roman" pitchFamily="18" charset="0"/>
                <a:cs typeface="Times New Roman" pitchFamily="18" charset="0"/>
              </a:rPr>
              <a:t>Эльконин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 Д.Б.). В процессе обучения, сначала в начальной школе, затем в среднем звене, восприятие ребёнка становится:</a:t>
            </a:r>
          </a:p>
          <a:p>
            <a:pPr algn="just">
              <a:lnSpc>
                <a:spcPts val="2000"/>
              </a:lnSpc>
              <a:buNone/>
            </a:pP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а) более анализирующим;</a:t>
            </a:r>
          </a:p>
          <a:p>
            <a:pPr algn="just">
              <a:lnSpc>
                <a:spcPts val="2000"/>
              </a:lnSpc>
              <a:buNone/>
            </a:pP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б) более дифференцирующим;</a:t>
            </a:r>
          </a:p>
          <a:p>
            <a:pPr algn="just">
              <a:lnSpc>
                <a:spcPts val="2000"/>
              </a:lnSpc>
              <a:buNone/>
            </a:pP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в) принимает характер организованного наблюдения;</a:t>
            </a:r>
          </a:p>
          <a:p>
            <a:pPr algn="just">
              <a:lnSpc>
                <a:spcPts val="2000"/>
              </a:lnSpc>
              <a:buNone/>
            </a:pP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г) изменяется роль слова в восприятии (у первоклассников слово, по преимуществу, несёт функцию названия, т.е. является словесным значением после узнавания предмета, у учащихся среднего звена школы слово-название является скорее самым общим обозначением объект предшествующим более глубокому анализу).</a:t>
            </a:r>
          </a:p>
          <a:p>
            <a:pPr algn="just">
              <a:lnSpc>
                <a:spcPts val="2000"/>
              </a:lnSpc>
              <a:buNone/>
            </a:pP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		Как показывают психологические исследования, одним из эффективных методов организации восприятия и воспитания наблюдательности является сравнение. Те подростки, которые в полной мере овладевают этим методом, имеют более глубокое восприятие, количество ошибок у них значительно уменьшается. Подростки уже практически полностью овладевают техникой восприятия, они уже умеют смотреть, слушать, выделять главные и существенные признаки предметов, видеть в предмете много разных деталей. У школьников, восприятие превращается в целенаправленный, управляемый процесс.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Нарушение действующих законов восприятия: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 fontScale="55000" lnSpcReduction="20000"/>
          </a:bodyPr>
          <a:lstStyle/>
          <a:p>
            <a:pPr marL="514350" indent="-514350">
              <a:buAutoNum type="arabicPeriod"/>
            </a:pPr>
            <a:r>
              <a:rPr lang="ru-RU" sz="3600" dirty="0" smtClean="0"/>
              <a:t>Отсутствие зрительного контакта (одна задача, контакт глаз, тактильный контакт, повторение).</a:t>
            </a:r>
          </a:p>
          <a:p>
            <a:pPr marL="514350" indent="-514350">
              <a:buAutoNum type="arabicPeriod"/>
            </a:pPr>
            <a:r>
              <a:rPr lang="ru-RU" sz="3600" dirty="0" smtClean="0"/>
              <a:t>Просьба, состоящая из нескольких (разбиваем сложные задачи на простые).</a:t>
            </a:r>
          </a:p>
          <a:p>
            <a:pPr marL="514350" indent="-514350">
              <a:buAutoNum type="arabicPeriod"/>
            </a:pPr>
            <a:r>
              <a:rPr lang="ru-RU" sz="3600" dirty="0" smtClean="0"/>
              <a:t>Косвенные указания (просьбы однозначны для понимания).</a:t>
            </a:r>
          </a:p>
          <a:p>
            <a:pPr marL="514350" indent="-514350">
              <a:buAutoNum type="arabicPeriod"/>
            </a:pPr>
            <a:r>
              <a:rPr lang="ru-RU" sz="3600" dirty="0" smtClean="0"/>
              <a:t>Многословность (безопасный выход переполняющей энергии/не можем изменить поведение, меняем обстоятельства).</a:t>
            </a:r>
          </a:p>
          <a:p>
            <a:pPr marL="514350" indent="-514350">
              <a:buAutoNum type="arabicPeriod"/>
            </a:pPr>
            <a:r>
              <a:rPr lang="ru-RU" sz="3600" dirty="0" smtClean="0"/>
              <a:t>Крик (лучший способ удержать эмоции под контролем – быть последовательным).</a:t>
            </a:r>
          </a:p>
          <a:p>
            <a:pPr marL="514350" indent="-514350" algn="just">
              <a:buAutoNum type="arabicPeriod"/>
            </a:pPr>
            <a:r>
              <a:rPr lang="ru-RU" sz="3600" dirty="0" smtClean="0"/>
              <a:t>Ожидание немедленного изменения поведения (дать временной запас).</a:t>
            </a:r>
          </a:p>
          <a:p>
            <a:pPr marL="514350" indent="-514350" algn="just">
              <a:buAutoNum type="arabicPeriod"/>
            </a:pPr>
            <a:r>
              <a:rPr lang="ru-RU" sz="3600" dirty="0" smtClean="0"/>
              <a:t>Метод «заезженной пластинки» (использовать зрительную память).</a:t>
            </a:r>
          </a:p>
          <a:p>
            <a:pPr marL="514350" indent="-514350" algn="just">
              <a:buAutoNum type="arabicPeriod"/>
            </a:pPr>
            <a:r>
              <a:rPr lang="ru-RU" sz="3600" dirty="0" smtClean="0"/>
              <a:t>Просьба-отрицание (предлагаем интересную альтернативу).</a:t>
            </a:r>
          </a:p>
          <a:p>
            <a:pPr marL="514350" indent="-514350" algn="just">
              <a:buAutoNum type="arabicPeriod"/>
            </a:pPr>
            <a:r>
              <a:rPr lang="ru-RU" sz="3600" dirty="0" smtClean="0"/>
              <a:t>Постоянное одергивание (считаем сколько за час делаем замечания, исключаем лишние, активное поведение одновременно).</a:t>
            </a:r>
          </a:p>
          <a:p>
            <a:pPr marL="514350" indent="-514350" algn="just">
              <a:buAutoNum type="arabicPeriod"/>
            </a:pPr>
            <a:r>
              <a:rPr lang="ru-RU" sz="3600" dirty="0" smtClean="0"/>
              <a:t>Неумение слышать ребенка (важно не количество, а качество проведенного времени).</a:t>
            </a:r>
          </a:p>
          <a:p>
            <a:pPr marL="514350" indent="-514350">
              <a:buAutoNum type="arabicPeriod"/>
            </a:pPr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6336704"/>
          </a:xfrm>
        </p:spPr>
        <p:txBody>
          <a:bodyPr>
            <a:normAutofit fontScale="62500" lnSpcReduction="20000"/>
          </a:bodyPr>
          <a:lstStyle/>
          <a:p>
            <a:pPr algn="ctr">
              <a:buNone/>
            </a:pPr>
            <a:r>
              <a:rPr lang="ru-RU" sz="4500" b="1" dirty="0" smtClean="0">
                <a:latin typeface="Times New Roman" pitchFamily="18" charset="0"/>
                <a:cs typeface="Times New Roman" pitchFamily="18" charset="0"/>
              </a:rPr>
              <a:t>Актуальные исследования о восприятии в обучении</a:t>
            </a:r>
            <a:endParaRPr lang="ru-RU" sz="3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3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Исследователи утверждают, что в письме от руки информация усваивается лучше. В 2016 году психологи Принстонского и Калифорнийского университетов проводили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2"/>
              </a:rPr>
              <a:t>исследование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 выяснили, что во время записывания на бумаге происходит «глубокое кодирование» информации, а это способствует восприятию и запоминанию. Со временем это подтвердили другие исследователи. В 2021 году сотрудники Токийского университета и Института управленческого консалтинга NTT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Data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пришли к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3"/>
              </a:rPr>
              <a:t>выводу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что записывание информации на бумаге помогает запоминать лучше, чем печать или даже работа со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стилусом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Это связано с увеличением активности мозга.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	Однако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4"/>
              </a:rPr>
              <a:t>исследование «EU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  <a:hlinkClick r:id="rId4"/>
              </a:rPr>
              <a:t>Kids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4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  <a:hlinkClick r:id="rId4"/>
              </a:rPr>
              <a:t>Online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4"/>
              </a:rPr>
              <a:t> 2020»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показало, что дети и подростки стали меньше времени уделять письму. Это можно связать и с переходом на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удалёнку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или в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онлайн-школу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Дети от 9 до 16 лет проводят в Сети почти четыре часа в день, что больше показателей 2010 года в два раза. В России подростки 12–13 лет проводят в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онлайне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по 3,5 часа в день, а ребята 14–17 лет — по 5 часов. </a:t>
            </a:r>
            <a:endParaRPr lang="ru-RU" sz="51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981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Восприятие информации разными поколениями XYZ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2770" name="Picture 2" descr="https://hubspeakers.ru/img/articles/vospriyatiye-informatsii-raznymi-pokoleniyami-xyz-1.jpg"/>
          <p:cNvPicPr>
            <a:picLocks noChangeAspect="1" noChangeArrowheads="1"/>
          </p:cNvPicPr>
          <p:nvPr/>
        </p:nvPicPr>
        <p:blipFill>
          <a:blip r:embed="rId2" cstate="print"/>
          <a:srcRect l="10356" t="11045" r="23639" b="33728"/>
          <a:stretch>
            <a:fillRect/>
          </a:stretch>
        </p:blipFill>
        <p:spPr bwMode="auto">
          <a:xfrm>
            <a:off x="467544" y="1772816"/>
            <a:ext cx="8256917" cy="43204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57200" y="554636"/>
            <a:ext cx="8229600" cy="5571527"/>
          </a:xfrm>
        </p:spPr>
        <p:txBody>
          <a:bodyPr>
            <a:normAutofit fontScale="85000" lnSpcReduction="20000"/>
          </a:bodyPr>
          <a:lstStyle/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Профилактическая работа с обучающимися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 процесс сложный,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многоаспектный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продолжительный по времени. Специфическая задача школы в сфере предупреждения правонарушений заключается в проведении ранней профилактики, т.к. ни одна другая социальная структура не в состоянии решить данную задачу. 	Исключение составляет семья, однако и она сама нередко выступает в качестве объекта профилактической деятельности. 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	Основой ранней профилактики является 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создание условий, обеспечивающих возможность нормального развития детей, своевременное выявление типичных кризисных ситуаций, возникающих у учащихся определенного возраста.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764704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Поколение 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Z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836712"/>
            <a:ext cx="8507288" cy="5805264"/>
          </a:xfrm>
        </p:spPr>
        <p:txBody>
          <a:bodyPr>
            <a:normAutofit fontScale="32500" lnSpcReduction="20000"/>
          </a:bodyPr>
          <a:lstStyle/>
          <a:p>
            <a:pPr marL="514350" indent="-514350" algn="just">
              <a:buNone/>
            </a:pPr>
            <a:r>
              <a:rPr lang="ru-RU" sz="4900" dirty="0" smtClean="0">
                <a:latin typeface="Times New Roman" pitchFamily="18" charset="0"/>
                <a:cs typeface="Times New Roman" pitchFamily="18" charset="0"/>
              </a:rPr>
              <a:t>		Существует миф,</a:t>
            </a:r>
            <a:r>
              <a:rPr lang="en-US" sz="4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900" dirty="0" smtClean="0">
                <a:latin typeface="Times New Roman" pitchFamily="18" charset="0"/>
                <a:cs typeface="Times New Roman" pitchFamily="18" charset="0"/>
              </a:rPr>
              <a:t>что поколение Z не читает тексты. Но, стоит отметить, что представители  склонны читать «по диагонали». Видя перед собой «простыню» текста, молодой человек воспринимает ее как тяжелую работу. Это вызывает скуку и рефлекторное желание сбежать.</a:t>
            </a:r>
          </a:p>
          <a:p>
            <a:pPr marL="514350" indent="-514350" algn="just">
              <a:buNone/>
            </a:pPr>
            <a:r>
              <a:rPr lang="ru-RU" sz="4900" dirty="0" smtClean="0">
                <a:latin typeface="Times New Roman" pitchFamily="18" charset="0"/>
                <a:cs typeface="Times New Roman" pitchFamily="18" charset="0"/>
              </a:rPr>
              <a:t>		У поколения Z концентрация внимания на 25% ниже, чем у их предшественников (8 секунд).</a:t>
            </a:r>
          </a:p>
          <a:p>
            <a:pPr marL="514350" indent="-514350" algn="just">
              <a:buNone/>
            </a:pPr>
            <a:r>
              <a:rPr lang="ru-RU" sz="4900" dirty="0" smtClean="0">
                <a:latin typeface="Times New Roman" pitchFamily="18" charset="0"/>
                <a:cs typeface="Times New Roman" pitchFamily="18" charset="0"/>
              </a:rPr>
              <a:t> 		Соответственно, для того, чтобы поддерживать внимание молодых людей текстовый </a:t>
            </a:r>
            <a:r>
              <a:rPr lang="ru-RU" sz="4900" dirty="0" err="1" smtClean="0">
                <a:latin typeface="Times New Roman" pitchFamily="18" charset="0"/>
                <a:cs typeface="Times New Roman" pitchFamily="18" charset="0"/>
              </a:rPr>
              <a:t>контент</a:t>
            </a:r>
            <a:r>
              <a:rPr lang="ru-RU" sz="4900" dirty="0" smtClean="0">
                <a:latin typeface="Times New Roman" pitchFamily="18" charset="0"/>
                <a:cs typeface="Times New Roman" pitchFamily="18" charset="0"/>
              </a:rPr>
              <a:t> должен быть визуально легким, разделенным на небольшие абзацы, разбавленным изображениями и </a:t>
            </a:r>
            <a:r>
              <a:rPr lang="ru-RU" sz="4900" dirty="0" err="1" smtClean="0">
                <a:latin typeface="Times New Roman" pitchFamily="18" charset="0"/>
                <a:cs typeface="Times New Roman" pitchFamily="18" charset="0"/>
              </a:rPr>
              <a:t>инфографикой</a:t>
            </a:r>
            <a:r>
              <a:rPr lang="ru-RU" sz="49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marL="514350" indent="-514350" algn="just">
              <a:buNone/>
            </a:pPr>
            <a:r>
              <a:rPr lang="ru-RU" sz="4900" dirty="0" smtClean="0">
                <a:latin typeface="Times New Roman" pitchFamily="18" charset="0"/>
                <a:cs typeface="Times New Roman" pitchFamily="18" charset="0"/>
              </a:rPr>
              <a:t>		Что касается публичного выступления – оно должно быть кратким, емким, все самые важные тезисы нужно стараться излагать за 8 секунд. Устный рассказ должен сопровождаться презентацией, насыщенной визуальным </a:t>
            </a:r>
            <a:r>
              <a:rPr lang="ru-RU" sz="4900" dirty="0" err="1" smtClean="0">
                <a:latin typeface="Times New Roman" pitchFamily="18" charset="0"/>
                <a:cs typeface="Times New Roman" pitchFamily="18" charset="0"/>
              </a:rPr>
              <a:t>контентом</a:t>
            </a:r>
            <a:r>
              <a:rPr lang="ru-RU" sz="4900" dirty="0" smtClean="0">
                <a:latin typeface="Times New Roman" pitchFamily="18" charset="0"/>
                <a:cs typeface="Times New Roman" pitchFamily="18" charset="0"/>
              </a:rPr>
              <a:t>, подкрепляться видеороликами. </a:t>
            </a:r>
          </a:p>
          <a:p>
            <a:pPr marL="514350" indent="-514350" algn="just">
              <a:buNone/>
            </a:pPr>
            <a:r>
              <a:rPr lang="ru-RU" sz="4900" dirty="0" smtClean="0">
                <a:latin typeface="Times New Roman" pitchFamily="18" charset="0"/>
                <a:cs typeface="Times New Roman" pitchFamily="18" charset="0"/>
              </a:rPr>
              <a:t>		На самом деле все эти правила работают для любой аудитории, но поколения Z они критичны, т.к. уже с детства привыкли к коротким форматам и видео.</a:t>
            </a:r>
          </a:p>
          <a:p>
            <a:pPr marL="514350" indent="-514350" algn="just">
              <a:buNone/>
            </a:pPr>
            <a:r>
              <a:rPr lang="ru-RU" sz="4900" dirty="0" smtClean="0">
                <a:latin typeface="Times New Roman" pitchFamily="18" charset="0"/>
                <a:cs typeface="Times New Roman" pitchFamily="18" charset="0"/>
              </a:rPr>
              <a:t>		В диалоге с молодыми поколениями можно активно использовать сленг. Поколение Z может вести диалог одними </a:t>
            </a:r>
            <a:r>
              <a:rPr lang="ru-RU" sz="4900" dirty="0" err="1" smtClean="0">
                <a:latin typeface="Times New Roman" pitchFamily="18" charset="0"/>
                <a:cs typeface="Times New Roman" pitchFamily="18" charset="0"/>
              </a:rPr>
              <a:t>эмоджи</a:t>
            </a:r>
            <a:r>
              <a:rPr lang="ru-RU" sz="49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4900" dirty="0" err="1" smtClean="0">
                <a:latin typeface="Times New Roman" pitchFamily="18" charset="0"/>
                <a:cs typeface="Times New Roman" pitchFamily="18" charset="0"/>
              </a:rPr>
              <a:t>стикерами</a:t>
            </a:r>
            <a:r>
              <a:rPr lang="ru-RU" sz="4900" dirty="0" smtClean="0">
                <a:latin typeface="Times New Roman" pitchFamily="18" charset="0"/>
                <a:cs typeface="Times New Roman" pitchFamily="18" charset="0"/>
              </a:rPr>
              <a:t> при этом прекрасно друг друга понимать, поэтому включение их в визуальное сопровождение выступления может помочь сделать шаг навстречу аудитории. </a:t>
            </a:r>
          </a:p>
          <a:p>
            <a:pPr marL="514350" indent="-514350" algn="just">
              <a:buNone/>
            </a:pPr>
            <a:r>
              <a:rPr lang="ru-RU" sz="4900" dirty="0" smtClean="0">
                <a:latin typeface="Times New Roman" pitchFamily="18" charset="0"/>
                <a:cs typeface="Times New Roman" pitchFamily="18" charset="0"/>
              </a:rPr>
              <a:t>		Чтобы донести свои сообщения до поколений Z, нужно быть не только </a:t>
            </a:r>
            <a:r>
              <a:rPr lang="ru-RU" sz="4900" dirty="0" err="1" smtClean="0">
                <a:latin typeface="Times New Roman" pitchFamily="18" charset="0"/>
                <a:cs typeface="Times New Roman" pitchFamily="18" charset="0"/>
              </a:rPr>
              <a:t>креативными</a:t>
            </a:r>
            <a:r>
              <a:rPr lang="ru-RU" sz="4900" dirty="0" smtClean="0">
                <a:latin typeface="Times New Roman" pitchFamily="18" charset="0"/>
                <a:cs typeface="Times New Roman" pitchFamily="18" charset="0"/>
              </a:rPr>
              <a:t> и краткими, но и честными. Поколение Z легче принимает информацию на веру.</a:t>
            </a:r>
          </a:p>
          <a:p>
            <a:pPr marL="514350" indent="-514350" algn="just">
              <a:buNone/>
            </a:pPr>
            <a:r>
              <a:rPr lang="ru-RU" sz="4900" dirty="0" smtClean="0">
                <a:latin typeface="Times New Roman" pitchFamily="18" charset="0"/>
                <a:cs typeface="Times New Roman" pitchFamily="18" charset="0"/>
              </a:rPr>
              <a:t> 		Исследование </a:t>
            </a:r>
            <a:r>
              <a:rPr lang="ru-RU" sz="4900" dirty="0" err="1" smtClean="0">
                <a:latin typeface="Times New Roman" pitchFamily="18" charset="0"/>
                <a:cs typeface="Times New Roman" pitchFamily="18" charset="0"/>
              </a:rPr>
              <a:t>креативного</a:t>
            </a:r>
            <a:r>
              <a:rPr lang="ru-RU" sz="4900" dirty="0" smtClean="0">
                <a:latin typeface="Times New Roman" pitchFamily="18" charset="0"/>
                <a:cs typeface="Times New Roman" pitchFamily="18" charset="0"/>
              </a:rPr>
              <a:t> агентства </a:t>
            </a:r>
            <a:r>
              <a:rPr lang="ru-RU" sz="4900" dirty="0" err="1" smtClean="0">
                <a:latin typeface="Times New Roman" pitchFamily="18" charset="0"/>
                <a:cs typeface="Times New Roman" pitchFamily="18" charset="0"/>
              </a:rPr>
              <a:t>Brand</a:t>
            </a:r>
            <a:r>
              <a:rPr lang="ru-RU" sz="4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900" dirty="0" err="1" smtClean="0">
                <a:latin typeface="Times New Roman" pitchFamily="18" charset="0"/>
                <a:cs typeface="Times New Roman" pitchFamily="18" charset="0"/>
              </a:rPr>
              <a:t>House</a:t>
            </a:r>
            <a:r>
              <a:rPr lang="ru-RU" sz="4900" dirty="0" smtClean="0">
                <a:latin typeface="Times New Roman" pitchFamily="18" charset="0"/>
                <a:cs typeface="Times New Roman" pitchFamily="18" charset="0"/>
              </a:rPr>
              <a:t> показало, что у поколения Z отлично работает интуиция. Читая рекламный текст или просматривая ролик, молодые люди сразу понимают, если информация перед ними «</a:t>
            </a:r>
            <a:r>
              <a:rPr lang="ru-RU" sz="4900" dirty="0" err="1" smtClean="0">
                <a:latin typeface="Times New Roman" pitchFamily="18" charset="0"/>
                <a:cs typeface="Times New Roman" pitchFamily="18" charset="0"/>
              </a:rPr>
              <a:t>фейковая</a:t>
            </a:r>
            <a:r>
              <a:rPr lang="ru-RU" sz="4900" dirty="0" smtClean="0">
                <a:latin typeface="Times New Roman" pitchFamily="18" charset="0"/>
                <a:cs typeface="Times New Roman" pitchFamily="18" charset="0"/>
              </a:rPr>
              <a:t>» или нерелевантная. В связи с этим, Z-ты не так восприимчивы к рекламе.</a:t>
            </a:r>
          </a:p>
          <a:p>
            <a:pPr marL="514350" indent="-514350" algn="just">
              <a:buNone/>
            </a:pPr>
            <a:r>
              <a:rPr lang="ru-RU" sz="4900" dirty="0" smtClean="0">
                <a:latin typeface="Times New Roman" pitchFamily="18" charset="0"/>
                <a:cs typeface="Times New Roman" pitchFamily="18" charset="0"/>
              </a:rPr>
              <a:t>		Исследовательский центр </a:t>
            </a:r>
            <a:r>
              <a:rPr lang="ru-RU" sz="4900" dirty="0" err="1" smtClean="0">
                <a:latin typeface="Times New Roman" pitchFamily="18" charset="0"/>
                <a:cs typeface="Times New Roman" pitchFamily="18" charset="0"/>
              </a:rPr>
              <a:t>Pew</a:t>
            </a:r>
            <a:r>
              <a:rPr lang="ru-RU" sz="4900" dirty="0" smtClean="0">
                <a:latin typeface="Times New Roman" pitchFamily="18" charset="0"/>
                <a:cs typeface="Times New Roman" pitchFamily="18" charset="0"/>
              </a:rPr>
              <a:t> отчитался, что ключевой платформой для поколения Z является </a:t>
            </a:r>
            <a:r>
              <a:rPr lang="ru-RU" sz="4900" dirty="0" err="1" smtClean="0">
                <a:latin typeface="Times New Roman" pitchFamily="18" charset="0"/>
                <a:cs typeface="Times New Roman" pitchFamily="18" charset="0"/>
              </a:rPr>
              <a:t>YouTube</a:t>
            </a:r>
            <a:r>
              <a:rPr lang="ru-RU" sz="49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285860"/>
            <a:ext cx="8229600" cy="4525963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Для усиления работы по профилактике правонарушений необходимо: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взаимодействие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всех служб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школы;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учитывать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возрастные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аспекты учеников,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способы восприятия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информации учениками, актуальные исследования в области обучения и воспитания современного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поколения;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создавать условия, обеспечивающие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возможность нормального развития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детей; 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своевременно выявлять типичные кризисные ситуации.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6192688"/>
          </a:xfrm>
        </p:spPr>
        <p:txBody>
          <a:bodyPr>
            <a:normAutofit fontScale="70000" lnSpcReduction="20000"/>
          </a:bodyPr>
          <a:lstStyle/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	Вовремя замеченные отклонения в поведении детей и подростков и правильно организованная педагогическая помощь могут сыграть важную роль в предотвращении деформации личности растущего человека, которая приводит к правонарушениям и преступлениям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Система работы по профилактике правонарушений школы представляет собой совокупность мероприятий обеспечивающих профилактику предупреждения правонарушений среди несовершеннолетних:</a:t>
            </a:r>
          </a:p>
          <a:p>
            <a:pPr algn="just"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обеспечение участников учебно-воспитательного процесса нормативно-правовой базой;</a:t>
            </a:r>
          </a:p>
          <a:p>
            <a:pPr algn="just"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создание условий для качественного проведения мероприятий по профилактике правонарушений:</a:t>
            </a:r>
          </a:p>
          <a:p>
            <a:pPr algn="just"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обеспечение полного охвата обучением детей школьного возраста;</a:t>
            </a:r>
          </a:p>
          <a:p>
            <a:pPr algn="just"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персональный контроль за посещением учебных занятий;</a:t>
            </a:r>
          </a:p>
          <a:p>
            <a:pPr algn="just"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организация правового всеобуча;</a:t>
            </a:r>
          </a:p>
          <a:p>
            <a:pPr algn="just"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организация летнего отдыха, оздоровления;</a:t>
            </a:r>
          </a:p>
          <a:p>
            <a:pPr algn="just"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организация досуга, занятости;</a:t>
            </a:r>
          </a:p>
          <a:p>
            <a:pPr algn="just"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взаимодействие всех служб школы: социально-педагогической, психологической, методической, медперсонала. </a:t>
            </a:r>
          </a:p>
          <a:p>
            <a:pPr algn="just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052736"/>
            <a:ext cx="8229600" cy="4525963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		Особая роль в системе работы по профилактике правонарушений школы среди несовершеннолетних отводится  </a:t>
            </a:r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медицинскому персоналу. </a:t>
            </a:r>
          </a:p>
          <a:p>
            <a:pPr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		Школьный фельдшер занимает значимую роль в формировании ЗОЖ. Работа по профилактике должна проводиться по специально разработанным программам. 	Главные направления работы: </a:t>
            </a:r>
          </a:p>
          <a:p>
            <a:pPr algn="just">
              <a:buFont typeface="Wingdings" pitchFamily="2" charset="2"/>
              <a:buChar char="ü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проведение активной воспитательной и просветительской работы среди подростков; </a:t>
            </a:r>
          </a:p>
          <a:p>
            <a:pPr algn="just">
              <a:buFont typeface="Wingdings" pitchFamily="2" charset="2"/>
              <a:buChar char="ü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санитарно-гигиеническое воспитание;</a:t>
            </a:r>
          </a:p>
          <a:p>
            <a:pPr algn="just">
              <a:buFont typeface="Wingdings" pitchFamily="2" charset="2"/>
              <a:buChar char="ü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общественная борьба с распространением и употреблением психотропных веществ. </a:t>
            </a:r>
          </a:p>
          <a:p>
            <a:pPr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		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		В системе профилактической деятельности школы выделяют два направления: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меры общей профилактики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 обеспечивающие вовлечение всех учащихся в жизнь школы, и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меры специальной профилактики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 состоящие в выявлении учащихся, нуждающихся в особом педагогическом внимании, и проведении работы с ними на индивидуальном уровне.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32656"/>
            <a:ext cx="8291264" cy="6264696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Основные законодательные и нормативно-правовые акты по профилактике безнадзорности и правонарушений несовершеннолетних: </a:t>
            </a:r>
          </a:p>
          <a:p>
            <a:pPr>
              <a:buNone/>
            </a:pP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· Конвенция о правах ребенка </a:t>
            </a:r>
          </a:p>
          <a:p>
            <a:pPr>
              <a:buNone/>
            </a:pP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· Конституция Российской Федерации </a:t>
            </a:r>
          </a:p>
          <a:p>
            <a:pPr>
              <a:buNone/>
            </a:pP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· Законы Российской Федерации: </a:t>
            </a:r>
          </a:p>
          <a:p>
            <a:pPr>
              <a:buNone/>
            </a:pP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- «О внесении изменений и дополнений в Закон Российской Федерации «Об образовании» от 13.01.1996г. №12-ФЗ в редакции Федеральных законов от 16.11.1997г. №144-ФЗ, от 20.06.2000г. №102-ФЗ, от 7.08.2000г.№122-ФЗ, от27.12.2000г. №150-ФЗ, от 30.12.2001г. №194-ФЗ, от 13.02.2002г. №20-ФЗ, от 21.03.2002г. №31-ФЗ, от 25.06.2002г. №71-ФЗ, от 25.07.2002г. №112-ФЗ, от 24.12.2002г. №176-ФЗ, от 10.01.2003г. №11-ФЗ, от 7.07.2003г. №123-ФЗ, от 8.12.2003г. №169-ФЗ, от 23.12.2003г. №186-ФЗ, от 5.03.2004г. №9-ФЗ </a:t>
            </a:r>
          </a:p>
          <a:p>
            <a:pPr>
              <a:buNone/>
            </a:pP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- «Об общих принципах организации законодательных (представительных) и исполнительных органов государственной власти субъектов Российской Федерации» от 6.10.1999г. №184-ФЗ в ред. Федеральных законов от 29.07.2000г. №106-ФЗ, от 08.02.2001г. №3-ФЗ, от 07.05.2002г. №47-ФЗ, от 24.07.2002г.№ 107-ФЗ, от 11.12.2002г. №169-ФЗ, от 04.07.2003г. №95-ФЗ, от 19.06.2004г. №53-ФЗ, с </a:t>
            </a:r>
            <a:r>
              <a:rPr lang="ru-RU" sz="4800" dirty="0" err="1" smtClean="0">
                <a:latin typeface="Times New Roman" pitchFamily="18" charset="0"/>
                <a:cs typeface="Times New Roman" pitchFamily="18" charset="0"/>
              </a:rPr>
              <a:t>изм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., внесенными Постановлениями Конституционного Суда РФ от 07.06.2000г. №10-П, от 12.04.2002г. №9-П) </a:t>
            </a:r>
          </a:p>
          <a:p>
            <a:pPr>
              <a:buNone/>
            </a:pP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- «Об общих принципах организации местного самоуправления в Российской Федерации» от 06.10.2003г. №131-ФЗ в ред. Федеральных законов от 19.06.2004г. №53-ФЗ, от 12.08.2004г. №99-ФЗ </a:t>
            </a:r>
          </a:p>
          <a:p>
            <a:pPr>
              <a:buNone/>
            </a:pP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- «Об основных гарантиях прав ребенка в Российской Федерации» от 24.07.1998г. №124-ФЗ </a:t>
            </a:r>
          </a:p>
          <a:p>
            <a:pPr>
              <a:buNone/>
            </a:pP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- «Об основах системы профилактики безнадзорности и правонарушений несовершеннолетних» от 24.06.1999г. №120-ФЗ </a:t>
            </a:r>
          </a:p>
          <a:p>
            <a:pPr>
              <a:buNone/>
            </a:pP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- «О внесении изменений и дополнений в Федеральный закон «Об основах системы профилактики безнадзорности и правонарушений несовершеннолетних» и другие законодательные акты Российской Федерации» от 7.07.2003г. № 111-ФЗ </a:t>
            </a:r>
          </a:p>
          <a:p>
            <a:pPr>
              <a:buNone/>
            </a:pP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- «О государственном банке данных о детях, оставшихся без попечения родителей» от 16.04.2001г. №44-ФЗ </a:t>
            </a:r>
          </a:p>
          <a:p>
            <a:pPr>
              <a:buNone/>
            </a:pP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- «О порядке установления размеров стипендий и социальных выплат в Российской Федерации» от 7.08.2000г. №122-ФЗ (с </a:t>
            </a:r>
            <a:r>
              <a:rPr lang="ru-RU" sz="4800" dirty="0" err="1" smtClean="0">
                <a:latin typeface="Times New Roman" pitchFamily="18" charset="0"/>
                <a:cs typeface="Times New Roman" pitchFamily="18" charset="0"/>
              </a:rPr>
              <a:t>изм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. и доп. от 29.12.2001г.) </a:t>
            </a:r>
          </a:p>
          <a:p>
            <a:pPr>
              <a:buNone/>
            </a:pP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- «О внесении дополнений в статью 123 Семейного кодекса Российской Федерации» от 2.01.2000г. №32-ФЗ </a:t>
            </a:r>
          </a:p>
          <a:p>
            <a:pPr>
              <a:buNone/>
            </a:pP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- «О внесении изменений и дополнений в Семейный кодекс Российской Федерации» от 27.06.1998г. №94-ФЗ </a:t>
            </a:r>
          </a:p>
          <a:p>
            <a:pPr>
              <a:buNone/>
            </a:pP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- «О внесении изменений и дополнения в ст.8 Федерального Закона «О дополнительных гарантиях по социальной защите детей-сирот и детей, оставшихся без попечения родителей» от 8.02.1998г. №17-ФЗ </a:t>
            </a:r>
          </a:p>
          <a:p>
            <a:pPr>
              <a:buNone/>
            </a:pP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- «О дополнительных гарантиях по социальной защите детей-сирот и детей, оставшихся без попечения родителей» от 21.12.1996г. №159-ФЗ </a:t>
            </a:r>
          </a:p>
          <a:p>
            <a:pPr>
              <a:buNone/>
            </a:pP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- «О внесении изменений и дополнений в Гражданский процессуальный кодекс РСФСР» от 25.06.1998г. №90-ФЗ </a:t>
            </a:r>
          </a:p>
          <a:p>
            <a:pPr>
              <a:buNone/>
            </a:pP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- «О государственных пособиях гражданам, имеющим детей» от 19.05.1995г. (с </a:t>
            </a:r>
            <a:r>
              <a:rPr lang="ru-RU" sz="4800" dirty="0" err="1" smtClean="0">
                <a:latin typeface="Times New Roman" pitchFamily="18" charset="0"/>
                <a:cs typeface="Times New Roman" pitchFamily="18" charset="0"/>
              </a:rPr>
              <a:t>изм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. и доп. от 24.11.1995г., 18.06., 24.11, 30.12. 1996г., 21, 29.07.1998г., 17.07.1999г., 10.07., 07.08.2000г., 30.05., 28.12.2001г.)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332656"/>
            <a:ext cx="8229600" cy="6525344"/>
          </a:xfrm>
        </p:spPr>
        <p:txBody>
          <a:bodyPr>
            <a:normAutofit fontScale="47500" lnSpcReduction="20000"/>
          </a:bodyPr>
          <a:lstStyle/>
          <a:p>
            <a:pPr algn="just">
              <a:buNone/>
            </a:pPr>
            <a:r>
              <a:rPr lang="ru-RU" dirty="0" smtClean="0"/>
              <a:t>		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Профилактическая работа с несовершеннолетними включает в себя: </a:t>
            </a:r>
            <a:r>
              <a:rPr lang="ru-RU" sz="3800" b="1" dirty="0" smtClean="0">
                <a:latin typeface="Times New Roman" pitchFamily="18" charset="0"/>
                <a:cs typeface="Times New Roman" pitchFamily="18" charset="0"/>
              </a:rPr>
              <a:t>организационную работу, диагностическую работу, профилактическую работу с обучающимися, профилактическую работу с родителями.</a:t>
            </a:r>
          </a:p>
          <a:p>
            <a:pPr algn="just">
              <a:buFont typeface="Wingdings" pitchFamily="2" charset="2"/>
              <a:buChar char="ü"/>
            </a:pPr>
            <a:r>
              <a:rPr lang="ru-RU" sz="3800" b="1" i="1" dirty="0" smtClean="0">
                <a:latin typeface="Times New Roman" pitchFamily="18" charset="0"/>
                <a:cs typeface="Times New Roman" pitchFamily="18" charset="0"/>
              </a:rPr>
              <a:t>Организационная работа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 направлена на разработку и осуществление комплекса мероприятий по профилактике правонарушений, алкоголизма, наркомании, токсикомании, осуществление систематической работы с картотекой обучающихся «группы риска».</a:t>
            </a:r>
          </a:p>
          <a:p>
            <a:pPr algn="just">
              <a:buFont typeface="Wingdings" pitchFamily="2" charset="2"/>
              <a:buChar char="ü"/>
            </a:pPr>
            <a:r>
              <a:rPr lang="ru-RU" sz="3800" b="1" i="1" dirty="0" smtClean="0">
                <a:latin typeface="Times New Roman" pitchFamily="18" charset="0"/>
                <a:cs typeface="Times New Roman" pitchFamily="18" charset="0"/>
              </a:rPr>
              <a:t>Диагностическая работа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 предполагает создание банка данных об образе жизни семей обучающихся, о положении детей в системе внутрисемейных отношений, выявление негативных привычек подростков, взаимоотношений подростков с педагогами школы, организацию мониторинга здоровья обучающихся.</a:t>
            </a:r>
          </a:p>
          <a:p>
            <a:pPr algn="just">
              <a:buFont typeface="Wingdings" pitchFamily="2" charset="2"/>
              <a:buChar char="ü"/>
            </a:pPr>
            <a:r>
              <a:rPr lang="ru-RU" sz="3800" b="1" i="1" dirty="0" smtClean="0">
                <a:latin typeface="Times New Roman" pitchFamily="18" charset="0"/>
                <a:cs typeface="Times New Roman" pitchFamily="18" charset="0"/>
              </a:rPr>
              <a:t>Профилактическая работа со школьниками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 включает предупредительно-профилактическую деятельность и индивидуальную работу с подростками с </a:t>
            </a:r>
            <a:r>
              <a:rPr lang="ru-RU" sz="3800" dirty="0" err="1" smtClean="0">
                <a:latin typeface="Times New Roman" pitchFamily="18" charset="0"/>
                <a:cs typeface="Times New Roman" pitchFamily="18" charset="0"/>
              </a:rPr>
              <a:t>девиантным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 поведением и детьми «группы риска» Предупредительно-профилактическая деятельность осуществляется через систему классных часов, общешкольных мероприятий, с помощью индивидуальных бесед. Она способствует формированию у обучающихся представлений об адекватном поведении, о здоровой, несклонной к правонарушениям личности.</a:t>
            </a:r>
          </a:p>
          <a:p>
            <a:pPr algn="just">
              <a:buFont typeface="Wingdings" pitchFamily="2" charset="2"/>
              <a:buChar char="ü"/>
            </a:pP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3800" b="1" i="1" dirty="0" smtClean="0">
                <a:latin typeface="Times New Roman" pitchFamily="18" charset="0"/>
                <a:cs typeface="Times New Roman" pitchFamily="18" charset="0"/>
              </a:rPr>
              <a:t>Профилактическая работа с родителями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 предусматривает установление неиспользованного резерва семейного воспитания, нахождение путей оптимального педагогического взаимодействия школы и семьи, включение семьи в воспитательный процесс через систему родительских собраний, общешкольных мероприятий с детьми и родителями, работу Совета школы и Совета по профилактике правонарушений несовершеннолетних, работе с семьями, находящимися в социально опасном положении и группе риска.</a:t>
            </a:r>
          </a:p>
          <a:p>
            <a:pPr algn="just">
              <a:buFont typeface="Wingdings" pitchFamily="2" charset="2"/>
              <a:buChar char="ü"/>
            </a:pPr>
            <a:endParaRPr lang="ru-RU" sz="3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6597352"/>
          </a:xfrm>
        </p:spPr>
        <p:txBody>
          <a:bodyPr>
            <a:normAutofit fontScale="47500" lnSpcReduction="20000"/>
          </a:bodyPr>
          <a:lstStyle/>
          <a:p>
            <a:pPr algn="just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Основными направлениями в работе школы по профилактике правонарушений являются:</a:t>
            </a:r>
          </a:p>
          <a:p>
            <a:pPr algn="just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Информационно-пропагандистская деятельность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заключается в формировании правового сознания и навыков законопослушного поведения всех участников учебно-воспитательного процесса через: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профилактические программы, направленные на формирование ценностей ЗОЖ: в классных уголках имеются рубрики, направленные на рекламу ЗОЖ и антитабачную и антиалкогольную пропаганду;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антинаркотические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мероприятия;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занятия по правовому всеобучу для всех участников учебно-воспитательного процесса;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классные часы по формированию гражданственности и правовому воспитанию; </a:t>
            </a:r>
          </a:p>
          <a:p>
            <a:pPr algn="just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Социально-педагогическое направление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-  усиление взаимодействия Социум-Школа для более эффективного и продуктивного сотрудничества в вопросах профилактики правонарушений. Данное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наравление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реализуется через: 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профилактические программы, направленные на формирование ценностей ЗОЖ: в классных уголках имеются рубрики, направленные на рекламу ЗОЖ и антитабачную и антиалкогольную пропаганду;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антинаркотические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мероприятия;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занятия по правовому всеобучу для всех участников учебно-воспитательного процесса;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классные часы по формированию гражданственности и правовому воспитанию;</a:t>
            </a:r>
          </a:p>
          <a:p>
            <a:pPr algn="just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Коррекционно-психологическое направление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заключается в индивидуальном психолого-педагогическом сопровождении всех учащихся, состоящих на всех видах учёта, а также профилактическая работа с остальными учащимися. Данный вид деятельности реализуется через: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обучающие программы-тренинги активной психологической защиты;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профилактическую и коррекционную работу с учащимися, совершившими правонарушения и прошедшими по сводкам ОВД по программе индивидуального психолого-педагогического сопровождения;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на учащихся, состоящих на учёте КДН и ВШК, заведены индивидуальные дневники наблюдений.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Font typeface="Wingdings" pitchFamily="2" charset="2"/>
              <a:buChar char="ü"/>
            </a:pPr>
            <a:r>
              <a:rPr lang="ru-RU" dirty="0" smtClean="0"/>
              <a:t>Золотой закон коммуникации – за коммуникацию ответственен, тот кто старше.</a:t>
            </a:r>
          </a:p>
          <a:p>
            <a:pPr algn="just">
              <a:buFont typeface="Wingdings" pitchFamily="2" charset="2"/>
              <a:buChar char="ü"/>
            </a:pPr>
            <a:r>
              <a:rPr lang="ru-RU" dirty="0" smtClean="0"/>
              <a:t>Главная заповедь коммуникации – не навреди.  </a:t>
            </a: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8286</TotalTime>
  <Words>1208</Words>
  <Application>Microsoft Office PowerPoint</Application>
  <PresentationFormat>Экран (4:3)</PresentationFormat>
  <Paragraphs>126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Семинар Организация профилактической работы по предупреждению правонарушений среди несовершеннолетних 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Каналы восприятия </vt:lpstr>
      <vt:lpstr>Как определить, какой тип восприятия у ребенка?</vt:lpstr>
      <vt:lpstr>Что можно сделать, чтобы помочь ребенку развиваться и расти в комфорте: </vt:lpstr>
      <vt:lpstr>Слайд 13</vt:lpstr>
      <vt:lpstr>Слайд 14</vt:lpstr>
      <vt:lpstr>Особенности речевого восприятия в разные возрастные периоды: </vt:lpstr>
      <vt:lpstr>Слайд 16</vt:lpstr>
      <vt:lpstr>Нарушение действующих законов восприятия:</vt:lpstr>
      <vt:lpstr>Слайд 18</vt:lpstr>
      <vt:lpstr>Восприятие информации разными поколениями XYZ </vt:lpstr>
      <vt:lpstr>Поколение Z</vt:lpstr>
      <vt:lpstr>Слайд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Аня</dc:creator>
  <cp:lastModifiedBy>БС</cp:lastModifiedBy>
  <cp:revision>42</cp:revision>
  <dcterms:created xsi:type="dcterms:W3CDTF">2022-02-02T02:39:59Z</dcterms:created>
  <dcterms:modified xsi:type="dcterms:W3CDTF">2022-02-08T07:32:43Z</dcterms:modified>
</cp:coreProperties>
</file>