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3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injust.gov.ru/ru/documents/" TargetMode="External"/><Relationship Id="rId2" Type="http://schemas.openxmlformats.org/officeDocument/2006/relationships/hyperlink" Target="https://minjust.gov.ru/ru/extremist-materials/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sb.ru/fsb/npd/terror.htm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391023"/>
            <a:ext cx="7772400" cy="1470025"/>
          </a:xfrm>
        </p:spPr>
        <p:txBody>
          <a:bodyPr>
            <a:noAutofit/>
          </a:bodyPr>
          <a:lstStyle/>
          <a:p>
            <a:r>
              <a:rPr lang="ru-RU" sz="4800" b="1" dirty="0" smtClean="0"/>
              <a:t>Выявление несовершеннолетних  с признаками деструктивного поведения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332656"/>
            <a:ext cx="8229600" cy="630932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b="1" u="sng" dirty="0" smtClean="0"/>
              <a:t>3. Изменения в поведении (внешние признаки)</a:t>
            </a:r>
          </a:p>
          <a:p>
            <a:pPr>
              <a:buFontTx/>
              <a:buChar char="-"/>
            </a:pPr>
            <a:r>
              <a:rPr lang="ru-RU" sz="3600" dirty="0" smtClean="0"/>
              <a:t>конфликтное поведение;</a:t>
            </a:r>
          </a:p>
          <a:p>
            <a:pPr>
              <a:buFontTx/>
              <a:buChar char="-"/>
            </a:pPr>
            <a:r>
              <a:rPr lang="ru-RU" sz="3600" dirty="0" smtClean="0"/>
              <a:t>ведение тетради или записной книжки, в которую записывает имена других людей агрессивные высказывания в из отношении, либо делает негативные рисунки;</a:t>
            </a:r>
          </a:p>
          <a:p>
            <a:pPr>
              <a:buFontTx/>
              <a:buChar char="-"/>
            </a:pPr>
            <a:r>
              <a:rPr lang="ru-RU" sz="3600" dirty="0" smtClean="0"/>
              <a:t>проявление интереса к неприятным зрелищам, ужасам, частый просмотр фильмов  со сценами насилия, суицида;</a:t>
            </a:r>
          </a:p>
          <a:p>
            <a:pPr>
              <a:buFontTx/>
              <a:buChar char="-"/>
            </a:pPr>
            <a:r>
              <a:rPr lang="ru-RU" sz="3600" dirty="0" smtClean="0"/>
              <a:t>увлечение определенными видами японского </a:t>
            </a:r>
            <a:r>
              <a:rPr lang="ru-RU" sz="3600" dirty="0" err="1" smtClean="0"/>
              <a:t>аниме</a:t>
            </a:r>
            <a:r>
              <a:rPr lang="ru-RU" sz="3600" dirty="0" smtClean="0"/>
              <a:t>;</a:t>
            </a:r>
          </a:p>
          <a:p>
            <a:pPr>
              <a:buFontTx/>
              <a:buChar char="-"/>
            </a:pPr>
            <a:r>
              <a:rPr lang="ru-RU" sz="3600" dirty="0" smtClean="0"/>
              <a:t>трансляция деструктивного </a:t>
            </a:r>
            <a:r>
              <a:rPr lang="ru-RU" sz="3600" dirty="0" err="1" smtClean="0"/>
              <a:t>контента</a:t>
            </a:r>
            <a:r>
              <a:rPr lang="ru-RU" sz="3600" dirty="0" smtClean="0"/>
              <a:t> на персональных страницах социальных сетей;</a:t>
            </a:r>
          </a:p>
          <a:p>
            <a:pPr>
              <a:buFontTx/>
              <a:buChar char="-"/>
            </a:pPr>
            <a:r>
              <a:rPr lang="ru-RU" sz="3600" dirty="0" smtClean="0"/>
              <a:t>навязчивое рисование;</a:t>
            </a:r>
          </a:p>
          <a:p>
            <a:pPr>
              <a:buFontTx/>
              <a:buChar char="-"/>
            </a:pPr>
            <a:r>
              <a:rPr lang="ru-RU" sz="3600" dirty="0" smtClean="0"/>
              <a:t>коллекционирование и демонстрация оружия;</a:t>
            </a:r>
          </a:p>
          <a:p>
            <a:pPr>
              <a:buFontTx/>
              <a:buChar char="-"/>
            </a:pPr>
            <a:r>
              <a:rPr lang="ru-RU" sz="3600" dirty="0" smtClean="0"/>
              <a:t>пассивный протест;</a:t>
            </a:r>
          </a:p>
          <a:p>
            <a:pPr>
              <a:buFontTx/>
              <a:buChar char="-"/>
            </a:pPr>
            <a:r>
              <a:rPr lang="ru-RU" sz="3600" dirty="0" smtClean="0"/>
              <a:t>участие в поджогах, игры с легковоспламеняющимися веществами;</a:t>
            </a:r>
          </a:p>
          <a:p>
            <a:pPr>
              <a:buFontTx/>
              <a:buChar char="-"/>
            </a:pPr>
            <a:r>
              <a:rPr lang="ru-RU" sz="3600" dirty="0" smtClean="0"/>
              <a:t>резкие изменения в поведении  ребенка;</a:t>
            </a:r>
          </a:p>
          <a:p>
            <a:pPr>
              <a:buFontTx/>
              <a:buChar char="-"/>
            </a:pPr>
            <a:r>
              <a:rPr lang="ru-RU" sz="3600" dirty="0" smtClean="0"/>
              <a:t>подражание асоциальным формам поведения окружающим, имеющим авторитет для ребенка;</a:t>
            </a:r>
          </a:p>
          <a:p>
            <a:pPr>
              <a:buFontTx/>
              <a:buChar char="-"/>
            </a:pPr>
            <a:r>
              <a:rPr lang="ru-RU" sz="3600" dirty="0" smtClean="0"/>
              <a:t>появление у несовершеннолетнего предметов, которые могут быть использованы для закладок;</a:t>
            </a:r>
          </a:p>
          <a:p>
            <a:pPr>
              <a:buFontTx/>
              <a:buChar char="-"/>
            </a:pPr>
            <a:r>
              <a:rPr lang="ru-RU" sz="3600" dirty="0" smtClean="0"/>
              <a:t>появление информации в телефоне, которую агрессивно пытается скрыть;</a:t>
            </a:r>
          </a:p>
          <a:p>
            <a:pPr>
              <a:buFontTx/>
              <a:buChar char="-"/>
            </a:pPr>
            <a:r>
              <a:rPr lang="ru-RU" sz="3600" dirty="0" smtClean="0"/>
              <a:t>использование в речи криминального сленга.</a:t>
            </a:r>
          </a:p>
          <a:p>
            <a:pPr>
              <a:buFontTx/>
              <a:buChar char="-"/>
            </a:pPr>
            <a:endParaRPr lang="ru-RU" sz="3600" dirty="0" smtClean="0"/>
          </a:p>
          <a:p>
            <a:pPr>
              <a:buFontTx/>
              <a:buChar char="-"/>
            </a:pPr>
            <a:endParaRPr lang="ru-RU" dirty="0" smtClean="0"/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с деструктивной идеологией</a:t>
            </a:r>
            <a:r>
              <a:rPr lang="ru-RU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4525963"/>
          </a:xfrm>
        </p:spPr>
        <p:txBody>
          <a:bodyPr>
            <a:noAutofit/>
          </a:bodyPr>
          <a:lstStyle/>
          <a:p>
            <a:pPr marL="514350" indent="-514350">
              <a:buAutoNum type="arabicPeriod"/>
            </a:pPr>
            <a:r>
              <a:rPr lang="ru-RU" sz="2400" dirty="0" smtClean="0"/>
              <a:t>Движение «</a:t>
            </a:r>
            <a:r>
              <a:rPr lang="ru-RU" sz="2400" dirty="0" err="1" smtClean="0"/>
              <a:t>Колумбайн</a:t>
            </a:r>
            <a:r>
              <a:rPr lang="ru-RU" sz="2400" dirty="0" smtClean="0"/>
              <a:t>». Подготовка  к совершению террористического акта, объектами которого становятся ОО.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А.У.Е.(арестантское </a:t>
            </a:r>
            <a:r>
              <a:rPr lang="ru-RU" sz="2400" dirty="0" err="1" smtClean="0"/>
              <a:t>уркаганское</a:t>
            </a:r>
            <a:r>
              <a:rPr lang="ru-RU" sz="2400" dirty="0" smtClean="0"/>
              <a:t> единство/арестантский уклад един). Пропаганда идеологии криминального мира, призывают нарушать закон.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Анархисты.</a:t>
            </a:r>
          </a:p>
          <a:p>
            <a:pPr marL="514350" indent="-514350">
              <a:buAutoNum type="arabicPeriod"/>
            </a:pPr>
            <a:r>
              <a:rPr lang="ru-RU" sz="2400" dirty="0" err="1" smtClean="0"/>
              <a:t>Национал-радикалы</a:t>
            </a:r>
            <a:r>
              <a:rPr lang="ru-RU" sz="2400" dirty="0" smtClean="0"/>
              <a:t> (участники виртуальных групп).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Суицидальные сообщества: «Киты плывут наверх», Тихий Дом», «</a:t>
            </a:r>
            <a:r>
              <a:rPr lang="ru-RU" sz="2400" dirty="0" err="1" smtClean="0"/>
              <a:t>Ня.пока</a:t>
            </a:r>
            <a:r>
              <a:rPr lang="ru-RU" sz="2400" dirty="0" smtClean="0"/>
              <a:t>», «Разбуди меня в 4.20» и т.д.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Движение «Дед Инсайд». Поклонники </a:t>
            </a:r>
            <a:r>
              <a:rPr lang="ru-RU" sz="2400" dirty="0" err="1" smtClean="0"/>
              <a:t>аниме</a:t>
            </a:r>
            <a:r>
              <a:rPr lang="ru-RU" sz="2400" dirty="0" smtClean="0"/>
              <a:t>, игры </a:t>
            </a:r>
            <a:r>
              <a:rPr lang="en-US" sz="2400" dirty="0" smtClean="0"/>
              <a:t>DotA2</a:t>
            </a:r>
            <a:r>
              <a:rPr lang="ru-RU" sz="2400" dirty="0" smtClean="0"/>
              <a:t>, просмотр записей игр на </a:t>
            </a:r>
            <a:r>
              <a:rPr lang="ru-RU" sz="2400" dirty="0" err="1" smtClean="0"/>
              <a:t>стриминговом</a:t>
            </a:r>
            <a:r>
              <a:rPr lang="ru-RU" sz="2400" dirty="0" smtClean="0"/>
              <a:t> </a:t>
            </a:r>
            <a:r>
              <a:rPr lang="ru-RU" sz="2400" dirty="0" err="1" smtClean="0"/>
              <a:t>видеосервисе</a:t>
            </a:r>
            <a:r>
              <a:rPr lang="ru-RU" sz="2400" dirty="0" smtClean="0"/>
              <a:t> </a:t>
            </a:r>
            <a:r>
              <a:rPr lang="en-US" sz="2400" dirty="0" smtClean="0"/>
              <a:t>Twitch.</a:t>
            </a:r>
            <a:endParaRPr lang="ru-RU" sz="2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своевременного выявления необходимо: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Изучить признаки.</a:t>
            </a:r>
          </a:p>
          <a:p>
            <a:pPr marL="514350" indent="-514350">
              <a:buAutoNum type="arabicPeriod"/>
            </a:pPr>
            <a:r>
              <a:rPr lang="ru-RU" dirty="0" smtClean="0"/>
              <a:t>Использовать результаты СПТ: критерии принятие социальных остановок социума, склонность к риску, импульсивность, самоконтроль поведения;</a:t>
            </a:r>
          </a:p>
          <a:p>
            <a:pPr marL="514350" indent="-514350">
              <a:buAutoNum type="arabicPeriod"/>
            </a:pPr>
            <a:r>
              <a:rPr lang="ru-RU" dirty="0" smtClean="0"/>
              <a:t>Проявлять особое внимание к рабочим тетрадям, учебникам на наличие рисунков деструктивного характера  (проверять раз в неделю),  а так же к внешнему виду и поведению.</a:t>
            </a:r>
          </a:p>
          <a:p>
            <a:pPr marL="514350" indent="-514350">
              <a:buAutoNum type="arabicPeriod"/>
            </a:pPr>
            <a:r>
              <a:rPr lang="ru-RU" dirty="0" smtClean="0"/>
              <a:t>Мониторинг социальных сетей учащихся. </a:t>
            </a:r>
          </a:p>
          <a:p>
            <a:pPr marL="514350" indent="-514350" algn="ctr">
              <a:buNone/>
            </a:pPr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 ВЫЯВЛЕНИИ ПРИЗНАКОВ, ИНФОРМИРОВАТЬ РУКОВОДИТЕЛЯ ОО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92500" lnSpcReduction="20000"/>
          </a:bodyPr>
          <a:lstStyle/>
          <a:p>
            <a:pPr algn="just">
              <a:buNone/>
            </a:pPr>
            <a:r>
              <a:rPr lang="ru-RU" dirty="0" smtClean="0"/>
              <a:t>5. Не демонстрировать учащимся интерес к выявленным признакам деструктивной идеологии.</a:t>
            </a:r>
          </a:p>
          <a:p>
            <a:pPr algn="just">
              <a:buNone/>
            </a:pPr>
            <a:r>
              <a:rPr lang="ru-RU" dirty="0" smtClean="0"/>
              <a:t>6. Руководитель ОО в случае выявления признаков, попадающих под критерии </a:t>
            </a:r>
            <a:r>
              <a:rPr lang="ru-RU" dirty="0" err="1" smtClean="0"/>
              <a:t>относимости</a:t>
            </a:r>
            <a:r>
              <a:rPr lang="ru-RU" dirty="0" smtClean="0"/>
              <a:t> учащегося к идеологии  «</a:t>
            </a:r>
            <a:r>
              <a:rPr lang="ru-RU" dirty="0" err="1" smtClean="0"/>
              <a:t>Колумбайн</a:t>
            </a:r>
            <a:r>
              <a:rPr lang="ru-RU" dirty="0" smtClean="0"/>
              <a:t>» незамедлительно информирует правоохранительные органы. Информирование иных лиц (законных представителей, субъектов системы профилактики) проводится только после завершения специальных оперативно-розыскных  мероприятий в период профилактической работы с подростком.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229600" cy="6120680"/>
          </a:xfrm>
        </p:spPr>
        <p:txBody>
          <a:bodyPr>
            <a:normAutofit fontScale="85000" lnSpcReduction="20000"/>
          </a:bodyPr>
          <a:lstStyle/>
          <a:p>
            <a:pPr algn="just">
              <a:buNone/>
            </a:pPr>
            <a:r>
              <a:rPr lang="ru-RU" dirty="0" smtClean="0"/>
              <a:t>		В случае выявления признаков  принадлежности учащегося к остальным субкультурам («А.У.Е.», суицидальные группы, группы с нацисткой тематикой, «Дед инсайд»  и т.д.) руководитель ОО незамедлительно уведомляет инспектора по делам несовершеннолетних с указанием Ф.И.О., места жительства, класса, данных родителей, характеристики, признаков принадлежности к деструктивному течению, а так же информирует  родителей о вероятной принадлежности несовершеннолетнего  учащегося к группам деструктивной направленности. </a:t>
            </a:r>
          </a:p>
          <a:p>
            <a:pPr algn="just">
              <a:buNone/>
            </a:pPr>
            <a:r>
              <a:rPr lang="ru-RU" dirty="0" smtClean="0"/>
              <a:t>7.  До подтверждения информации о принадлежности к группам деструктивной идеологии исключить распространение информации об обучающемся, в том числе в и органы и учреждения системы профилактики. О том, что участие подтвердилось, уведомляет территориальный ОВД.</a:t>
            </a:r>
          </a:p>
          <a:p>
            <a:pPr algn="just"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6120680"/>
          </a:xfrm>
        </p:spPr>
        <p:txBody>
          <a:bodyPr>
            <a:normAutofit fontScale="70000" lnSpcReduction="20000"/>
          </a:bodyPr>
          <a:lstStyle/>
          <a:p>
            <a:pPr marL="514350" indent="-514350">
              <a:buAutoNum type="arabicPeriod" startAt="7"/>
            </a:pPr>
            <a:r>
              <a:rPr lang="ru-RU" dirty="0" smtClean="0"/>
              <a:t>Не допускать в общении с учащимися терминологии, касающейся темы «</a:t>
            </a:r>
            <a:r>
              <a:rPr lang="ru-RU" dirty="0" err="1" smtClean="0"/>
              <a:t>Колумбайн</a:t>
            </a:r>
            <a:r>
              <a:rPr lang="ru-RU" dirty="0" smtClean="0"/>
              <a:t>» ( </a:t>
            </a:r>
            <a:r>
              <a:rPr lang="ru-RU" dirty="0" err="1" smtClean="0"/>
              <a:t>Колумбайн</a:t>
            </a:r>
            <a:r>
              <a:rPr lang="ru-RU" dirty="0" smtClean="0"/>
              <a:t>, Эрик Харрис, </a:t>
            </a:r>
            <a:r>
              <a:rPr lang="ru-RU" dirty="0" err="1" smtClean="0"/>
              <a:t>Дилан</a:t>
            </a:r>
            <a:r>
              <a:rPr lang="ru-RU" dirty="0" smtClean="0"/>
              <a:t> </a:t>
            </a:r>
            <a:r>
              <a:rPr lang="ru-RU" dirty="0" err="1" smtClean="0"/>
              <a:t>Клиболд</a:t>
            </a:r>
            <a:r>
              <a:rPr lang="ru-RU" dirty="0" smtClean="0"/>
              <a:t>, Керчь, Влад/Владислав Росляков), «А.У.Е.», т.к. может вызвать интерес и получит эффект пропаганды. </a:t>
            </a:r>
          </a:p>
          <a:p>
            <a:pPr marL="514350" indent="-514350">
              <a:buAutoNum type="arabicPeriod" startAt="7"/>
            </a:pPr>
            <a:r>
              <a:rPr lang="ru-RU" dirty="0" smtClean="0"/>
              <a:t>При организации профилактической работы привлекаем педагога-психолога ОО, специалистов органов системы профилактики безнадзорности и правонарушений несовершеннолетних и иных специалистов, заинтересованных в профилактической работе для гармонизации детско-родительских отношений. </a:t>
            </a:r>
          </a:p>
          <a:p>
            <a:pPr marL="514350" indent="-514350">
              <a:buAutoNum type="arabicPeriod" startAt="7"/>
            </a:pPr>
            <a:r>
              <a:rPr lang="ru-RU" dirty="0" smtClean="0"/>
              <a:t>Совместно с психологом организовать первичную беседу с подростком: причины, условия, способствующие вступлению в запрещенные сообщества (психические расстройства, проблемы со сверстниками (конкретные факты, проблемы с родителями); занятость/хобби; определить круг общения, выяснить их причастность к указанным сообществам.</a:t>
            </a:r>
          </a:p>
          <a:p>
            <a:pPr marL="514350" indent="-514350">
              <a:buAutoNum type="arabicPeriod" startAt="7"/>
            </a:pPr>
            <a:r>
              <a:rPr lang="ru-RU" dirty="0" smtClean="0"/>
              <a:t>Педагогу-психологу совместно с инспектором ПДН в классе, где проходит обучение учащийся-участник группы деструктивной направленности проводят семинары, тренинги на повышение уровня сотрудничества, сплоченности, предотвращения </a:t>
            </a:r>
            <a:r>
              <a:rPr lang="ru-RU" dirty="0" err="1" smtClean="0"/>
              <a:t>буллинга</a:t>
            </a:r>
            <a:r>
              <a:rPr lang="ru-RU" dirty="0" smtClean="0"/>
              <a:t>. </a:t>
            </a:r>
          </a:p>
          <a:p>
            <a:pPr marL="514350" indent="-514350">
              <a:buAutoNum type="arabicPeriod" startAt="7"/>
            </a:pP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1340768"/>
            <a:ext cx="8496944" cy="4525963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b="1" dirty="0" smtClean="0"/>
              <a:t>Деструктивное поведение  </a:t>
            </a:r>
            <a:r>
              <a:rPr lang="ru-RU" dirty="0" smtClean="0"/>
              <a:t>- действия (словесные или практические),направленные на разрушение  чего-либо (мира, покоя, дружбы, соглашения, настроения, успех, здоровья, физических предметов и т.д.) стремление человека  нарушит свою внутреннюю гармонию, нанести вред себе или окружающим.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4624"/>
            <a:ext cx="8229600" cy="1143000"/>
          </a:xfrm>
        </p:spPr>
        <p:txBody>
          <a:bodyPr/>
          <a:lstStyle/>
          <a:p>
            <a:r>
              <a:rPr lang="ru-RU" dirty="0" smtClean="0"/>
              <a:t>Основные понятия: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124744"/>
            <a:ext cx="8229600" cy="5544616"/>
          </a:xfrm>
        </p:spPr>
        <p:txBody>
          <a:bodyPr>
            <a:normAutofit fontScale="47500" lnSpcReduction="20000"/>
          </a:bodyPr>
          <a:lstStyle/>
          <a:p>
            <a:pPr algn="just">
              <a:buNone/>
            </a:pPr>
            <a:r>
              <a:rPr lang="ru-RU" dirty="0" smtClean="0"/>
              <a:t>		</a:t>
            </a:r>
            <a:r>
              <a:rPr lang="ru-RU" sz="4500" b="1" dirty="0" smtClean="0">
                <a:solidFill>
                  <a:srgbClr val="FF0000"/>
                </a:solidFill>
              </a:rPr>
              <a:t>Экстремизм</a:t>
            </a:r>
            <a:r>
              <a:rPr lang="ru-RU" sz="4500" dirty="0" smtClean="0"/>
              <a:t> – приверженность к крайним идеям, взглядам, действиям. </a:t>
            </a:r>
          </a:p>
          <a:p>
            <a:pPr algn="just">
              <a:buNone/>
            </a:pPr>
            <a:r>
              <a:rPr lang="ru-RU" sz="4500" dirty="0" smtClean="0"/>
              <a:t>В соответствии </a:t>
            </a:r>
            <a:r>
              <a:rPr lang="ru-RU" sz="4500" u="sng" dirty="0" smtClean="0"/>
              <a:t>с ФЗ от 25.07.2002 №114 – ФЗ «О противодействии экстремистской деятельности» </a:t>
            </a:r>
            <a:r>
              <a:rPr lang="ru-RU" sz="4500" dirty="0" smtClean="0"/>
              <a:t>относится в том числе:</a:t>
            </a:r>
          </a:p>
          <a:p>
            <a:pPr algn="just">
              <a:buFontTx/>
              <a:buChar char="-"/>
            </a:pPr>
            <a:r>
              <a:rPr lang="ru-RU" sz="4500" dirty="0" smtClean="0"/>
              <a:t>публичное оправдание терроризма  и иная террористическая деятельность;</a:t>
            </a:r>
          </a:p>
          <a:p>
            <a:pPr algn="just">
              <a:buFontTx/>
              <a:buChar char="-"/>
            </a:pPr>
            <a:r>
              <a:rPr lang="ru-RU" sz="4500" dirty="0" smtClean="0"/>
              <a:t>возбуждение социальной, расовой, национальной или религиозной розни;</a:t>
            </a:r>
          </a:p>
          <a:p>
            <a:pPr algn="just">
              <a:buFontTx/>
              <a:buChar char="-"/>
            </a:pPr>
            <a:r>
              <a:rPr lang="ru-RU" sz="4500" dirty="0" smtClean="0"/>
              <a:t>пропаганда исключительности, превосходств либо неполноценности человека по признаку его социальной, расовой, национальной, религиозной  или языковой принадлежности, или отношения к религии;</a:t>
            </a:r>
          </a:p>
          <a:p>
            <a:pPr algn="just">
              <a:buFontTx/>
              <a:buChar char="-"/>
            </a:pPr>
            <a:r>
              <a:rPr lang="ru-RU" sz="4500" dirty="0" smtClean="0"/>
              <a:t>использование нацисткой атрибутики или символики, сходных с нацистской  атрибутикой или символикой до степени смешения, либо атрибутики  или символики экстремистских организаций;</a:t>
            </a:r>
          </a:p>
          <a:p>
            <a:pPr algn="just">
              <a:buFontTx/>
              <a:buChar char="-"/>
            </a:pPr>
            <a:r>
              <a:rPr lang="ru-RU" sz="4500" dirty="0" smtClean="0"/>
              <a:t>публичные призывы  к осуществлению указанных деяний либо массовое распространение  заведомо экстремистских материалов, а равно их изготовление или хранения в целях массового распространения. 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/>
              <a:t> Материалы  на наличие экстремизма можно проверить по Федеральному списку экстремистских материалов </a:t>
            </a:r>
            <a:r>
              <a:rPr lang="en-US" dirty="0" smtClean="0">
                <a:hlinkClick r:id="rId2"/>
              </a:rPr>
              <a:t>https://minjust.gov.ru/ru/extremist-materials/</a:t>
            </a:r>
            <a:r>
              <a:rPr lang="en-US" dirty="0" smtClean="0"/>
              <a:t>.</a:t>
            </a:r>
          </a:p>
          <a:p>
            <a:pPr>
              <a:buNone/>
            </a:pPr>
            <a:r>
              <a:rPr lang="ru-RU" dirty="0" smtClean="0"/>
              <a:t>Экстремистские организации представлены в перечне общественных объединений и религиозных  организаций, признанных экстремистскими: </a:t>
            </a:r>
            <a:r>
              <a:rPr lang="en-US" dirty="0" smtClean="0">
                <a:hlinkClick r:id="rId3"/>
              </a:rPr>
              <a:t>https://minjust.gov.ru/ru/documents/</a:t>
            </a:r>
            <a:r>
              <a:rPr lang="en-US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6120680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</a:t>
            </a:r>
            <a:r>
              <a:rPr lang="en-US" dirty="0" smtClean="0"/>
              <a:t>	</a:t>
            </a:r>
            <a:r>
              <a:rPr lang="ru-RU" sz="2800" b="1" dirty="0" smtClean="0">
                <a:solidFill>
                  <a:srgbClr val="FF0000"/>
                </a:solidFill>
              </a:rPr>
              <a:t>Терроризм</a:t>
            </a:r>
            <a:r>
              <a:rPr lang="ru-RU" sz="2800" dirty="0" smtClean="0"/>
              <a:t>  - идеология насилия  и практика воздействия на принятие решения органами государственной власти, органами местного самоуправления или международными организациями, связанными с устранением населения и (или) иными формами противоправных насильственных действий.</a:t>
            </a:r>
          </a:p>
          <a:p>
            <a:pPr algn="just">
              <a:buNone/>
            </a:pPr>
            <a:r>
              <a:rPr lang="en-US" sz="2800" dirty="0" smtClean="0"/>
              <a:t>		</a:t>
            </a:r>
          </a:p>
          <a:p>
            <a:pPr algn="just">
              <a:buNone/>
            </a:pPr>
            <a:r>
              <a:rPr lang="en-US" sz="2800" dirty="0" smtClean="0"/>
              <a:t>		</a:t>
            </a:r>
            <a:r>
              <a:rPr lang="ru-RU" sz="2800" dirty="0" smtClean="0"/>
              <a:t>Единый федеральный список организаций, в том числе иностранных и международных организаций, признанных в соответствии с законодательством РФ  террористическими: </a:t>
            </a:r>
            <a:r>
              <a:rPr lang="en-US" sz="2800" dirty="0" smtClean="0">
                <a:hlinkClick r:id="rId2"/>
              </a:rPr>
              <a:t>http://www.fsb.ru/fsb/npd/terror.htm</a:t>
            </a:r>
            <a:r>
              <a:rPr lang="en-US" sz="2800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Проявления деструктивного поведения 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u="sng" dirty="0" smtClean="0"/>
              <a:t>1. По отношению к окружающими внешней среде:</a:t>
            </a:r>
          </a:p>
          <a:p>
            <a:pPr>
              <a:buFontTx/>
              <a:buChar char="-"/>
            </a:pPr>
            <a:r>
              <a:rPr lang="ru-RU" dirty="0" smtClean="0"/>
              <a:t>намеренное нарушение социальных отношений;</a:t>
            </a:r>
          </a:p>
          <a:p>
            <a:pPr>
              <a:buFontTx/>
              <a:buChar char="-"/>
            </a:pPr>
            <a:r>
              <a:rPr lang="ru-RU" dirty="0" smtClean="0"/>
              <a:t>причинение физического ущерба другим людям;</a:t>
            </a:r>
          </a:p>
          <a:p>
            <a:pPr>
              <a:buFontTx/>
              <a:buChar char="-"/>
            </a:pPr>
            <a:r>
              <a:rPr lang="ru-RU" dirty="0" smtClean="0"/>
              <a:t>моральное унижение других людей, провоцирование конфликтов, участие в травле;</a:t>
            </a:r>
          </a:p>
          <a:p>
            <a:pPr>
              <a:buFontTx/>
              <a:buChar char="-"/>
            </a:pPr>
            <a:r>
              <a:rPr lang="ru-RU" dirty="0" smtClean="0"/>
              <a:t>жестокость к животным;</a:t>
            </a:r>
          </a:p>
          <a:p>
            <a:pPr>
              <a:buFontTx/>
              <a:buChar char="-"/>
            </a:pPr>
            <a:r>
              <a:rPr lang="ru-RU" dirty="0" smtClean="0"/>
              <a:t>вандализм;</a:t>
            </a:r>
          </a:p>
          <a:p>
            <a:pPr>
              <a:buFontTx/>
              <a:buChar char="-"/>
            </a:pPr>
            <a:r>
              <a:rPr lang="ru-RU" dirty="0" smtClean="0"/>
              <a:t>сквернословие;</a:t>
            </a:r>
          </a:p>
          <a:p>
            <a:pPr>
              <a:buFontTx/>
              <a:buChar char="-"/>
            </a:pPr>
            <a:r>
              <a:rPr lang="ru-RU" dirty="0" smtClean="0"/>
              <a:t>экоцид.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/>
              <a:t>2. По отношению к себе:</a:t>
            </a:r>
          </a:p>
          <a:p>
            <a:pPr>
              <a:buFontTx/>
              <a:buChar char="-"/>
            </a:pPr>
            <a:r>
              <a:rPr lang="ru-RU" dirty="0" smtClean="0"/>
              <a:t>действия с риском для жизни и здоровья;</a:t>
            </a:r>
          </a:p>
          <a:p>
            <a:pPr>
              <a:buFontTx/>
              <a:buChar char="-"/>
            </a:pPr>
            <a:r>
              <a:rPr lang="ru-RU" dirty="0" smtClean="0"/>
              <a:t>интернет-зависимость, патологическая страсть к компьютерным, азартным играм; </a:t>
            </a:r>
          </a:p>
          <a:p>
            <a:pPr>
              <a:buFontTx/>
              <a:buChar char="-"/>
            </a:pPr>
            <a:r>
              <a:rPr lang="ru-RU" dirty="0" smtClean="0"/>
              <a:t>суицидальное поведение, суицид;</a:t>
            </a:r>
          </a:p>
          <a:p>
            <a:pPr>
              <a:buFontTx/>
              <a:buChar char="-"/>
            </a:pPr>
            <a:r>
              <a:rPr lang="ru-RU" dirty="0" smtClean="0"/>
              <a:t>употребление  алкоголя, наркотиков, </a:t>
            </a:r>
            <a:r>
              <a:rPr lang="ru-RU" dirty="0" err="1" smtClean="0"/>
              <a:t>психоактивных</a:t>
            </a:r>
            <a:r>
              <a:rPr lang="ru-RU" dirty="0" smtClean="0"/>
              <a:t> веществ;</a:t>
            </a:r>
          </a:p>
          <a:p>
            <a:pPr>
              <a:buFontTx/>
              <a:buChar char="-"/>
            </a:pPr>
            <a:r>
              <a:rPr lang="ru-RU" dirty="0" smtClean="0"/>
              <a:t>чрезмерное видоизменение собственного тела.</a:t>
            </a:r>
          </a:p>
          <a:p>
            <a:pPr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Признаки деструктивного поведения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95933"/>
            <a:ext cx="8229600" cy="5289451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AutoNum type="arabicPeriod"/>
            </a:pPr>
            <a:r>
              <a:rPr lang="ru-RU" b="1" u="sng" dirty="0" smtClean="0"/>
              <a:t>Психологические:</a:t>
            </a:r>
          </a:p>
          <a:p>
            <a:pPr marL="514350" indent="-514350">
              <a:buFontTx/>
              <a:buChar char="-"/>
            </a:pPr>
            <a:r>
              <a:rPr lang="ru-RU" dirty="0" smtClean="0"/>
              <a:t>повышенная возбудимость, тревожность перерастающая в грубость, откровенную агрессию;</a:t>
            </a:r>
          </a:p>
          <a:p>
            <a:pPr marL="514350" indent="-514350">
              <a:buFontTx/>
              <a:buChar char="-"/>
            </a:pPr>
            <a:r>
              <a:rPr lang="ru-RU" dirty="0" err="1" smtClean="0"/>
              <a:t>зацикленность</a:t>
            </a:r>
            <a:r>
              <a:rPr lang="ru-RU" dirty="0" smtClean="0"/>
              <a:t> на негативных эмоциях, склонность к депрессиям;</a:t>
            </a:r>
          </a:p>
          <a:p>
            <a:pPr marL="514350" indent="-514350">
              <a:buFontTx/>
              <a:buChar char="-"/>
            </a:pPr>
            <a:r>
              <a:rPr lang="ru-RU" dirty="0" smtClean="0"/>
              <a:t>утрата прежнего эмоционального контакта с близкими людьми;</a:t>
            </a:r>
          </a:p>
          <a:p>
            <a:pPr marL="514350" indent="-514350">
              <a:buFontTx/>
              <a:buChar char="-"/>
            </a:pPr>
            <a:r>
              <a:rPr lang="ru-RU" dirty="0" smtClean="0"/>
              <a:t>проявление навязчивых движений;</a:t>
            </a:r>
          </a:p>
          <a:p>
            <a:pPr marL="514350" indent="-514350">
              <a:buFontTx/>
              <a:buChar char="-"/>
            </a:pPr>
            <a:r>
              <a:rPr lang="ru-RU" dirty="0" smtClean="0"/>
              <a:t>избегание зрительного контакта;</a:t>
            </a:r>
          </a:p>
          <a:p>
            <a:pPr marL="514350" indent="-514350">
              <a:buFontTx/>
              <a:buChar char="-"/>
            </a:pPr>
            <a:r>
              <a:rPr lang="ru-RU" dirty="0" smtClean="0"/>
              <a:t>неспособность сопереживать, сочувствовать другим;</a:t>
            </a:r>
          </a:p>
          <a:p>
            <a:pPr marL="514350" indent="-514350">
              <a:buFontTx/>
              <a:buChar char="-"/>
            </a:pPr>
            <a:r>
              <a:rPr lang="ru-RU" dirty="0" smtClean="0"/>
              <a:t>стремление показать свое бесстрашие окружающим;</a:t>
            </a:r>
          </a:p>
          <a:p>
            <a:pPr marL="514350" indent="-514350">
              <a:buFontTx/>
              <a:buChar char="-"/>
            </a:pPr>
            <a:r>
              <a:rPr lang="ru-RU" dirty="0" smtClean="0"/>
              <a:t>стремление быть в центре внимания любой ценой;</a:t>
            </a:r>
          </a:p>
          <a:p>
            <a:pPr marL="514350" indent="-514350">
              <a:buFontTx/>
              <a:buChar char="-"/>
            </a:pPr>
            <a:r>
              <a:rPr lang="ru-RU" dirty="0" smtClean="0"/>
              <a:t>нелюдимость, отчужденность, отсутствие друзей, низкие навыки общения.</a:t>
            </a:r>
          </a:p>
          <a:p>
            <a:pPr marL="514350" indent="-514350">
              <a:buFontTx/>
              <a:buChar char="-"/>
            </a:pPr>
            <a:endParaRPr lang="ru-RU" dirty="0" smtClean="0"/>
          </a:p>
          <a:p>
            <a:pPr marL="514350" indent="-514350">
              <a:buFontTx/>
              <a:buChar char="-"/>
            </a:pPr>
            <a:endParaRPr lang="ru-RU" dirty="0" smtClean="0"/>
          </a:p>
          <a:p>
            <a:pPr marL="514350" indent="-514350">
              <a:buFontTx/>
              <a:buChar char="-"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04867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u="sng" dirty="0" smtClean="0"/>
              <a:t>2. Изменения во внешнем виде:</a:t>
            </a:r>
          </a:p>
          <a:p>
            <a:pPr>
              <a:buFontTx/>
              <a:buChar char="-"/>
            </a:pPr>
            <a:r>
              <a:rPr lang="ru-RU" dirty="0" smtClean="0"/>
              <a:t>использование деструктивной символики во внешнем виде;</a:t>
            </a:r>
          </a:p>
          <a:p>
            <a:pPr>
              <a:buFontTx/>
              <a:buChar char="-"/>
            </a:pPr>
            <a:r>
              <a:rPr lang="ru-RU" dirty="0" smtClean="0"/>
              <a:t>нежелание следить за своим внешним видом; </a:t>
            </a:r>
          </a:p>
          <a:p>
            <a:pPr>
              <a:buFontTx/>
              <a:buChar char="-"/>
            </a:pPr>
            <a:r>
              <a:rPr lang="ru-RU" dirty="0" smtClean="0"/>
              <a:t>наличие синяков, ран, порезов, царапин на теле или голове;</a:t>
            </a:r>
          </a:p>
          <a:p>
            <a:pPr>
              <a:buFontTx/>
              <a:buChar char="-"/>
            </a:pPr>
            <a:r>
              <a:rPr lang="ru-RU" dirty="0" smtClean="0"/>
              <a:t>появление следов краски на одежде, руках;</a:t>
            </a:r>
          </a:p>
          <a:p>
            <a:pPr>
              <a:buFontTx/>
              <a:buChar char="-"/>
            </a:pPr>
            <a:r>
              <a:rPr lang="ru-RU" dirty="0" smtClean="0"/>
              <a:t>появление у несовершеннолетних дорогостоящей обуви одежды, других вещей, приложения в телефоне </a:t>
            </a:r>
            <a:r>
              <a:rPr lang="en-US" dirty="0" err="1" smtClean="0"/>
              <a:t>Qivi</a:t>
            </a:r>
            <a:r>
              <a:rPr lang="en-US" dirty="0" smtClean="0"/>
              <a:t> – </a:t>
            </a:r>
            <a:r>
              <a:rPr lang="ru-RU" dirty="0" smtClean="0"/>
              <a:t>кошелька, банковской карты, собственных денежных средств, источник получения которых он не может объяснить.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</TotalTime>
  <Words>768</Words>
  <Application>Microsoft Office PowerPoint</Application>
  <PresentationFormat>Экран (4:3)</PresentationFormat>
  <Paragraphs>85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Выявление несовершеннолетних  с признаками деструктивного поведения</vt:lpstr>
      <vt:lpstr>Слайд 2</vt:lpstr>
      <vt:lpstr>Основные понятия:</vt:lpstr>
      <vt:lpstr>Слайд 4</vt:lpstr>
      <vt:lpstr>Слайд 5</vt:lpstr>
      <vt:lpstr>Проявления деструктивного поведения </vt:lpstr>
      <vt:lpstr>Слайд 7</vt:lpstr>
      <vt:lpstr>Признаки деструктивного поведения</vt:lpstr>
      <vt:lpstr>Слайд 9</vt:lpstr>
      <vt:lpstr>Слайд 10</vt:lpstr>
      <vt:lpstr>Группы с деструктивной идеологией:</vt:lpstr>
      <vt:lpstr>Для своевременного выявления необходимо: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Выявление несовершеннолетних  с признаками деструктивного поведения</dc:title>
  <dc:creator>Аня</dc:creator>
  <cp:lastModifiedBy>user</cp:lastModifiedBy>
  <cp:revision>26</cp:revision>
  <dcterms:created xsi:type="dcterms:W3CDTF">2022-10-26T21:58:59Z</dcterms:created>
  <dcterms:modified xsi:type="dcterms:W3CDTF">2022-11-01T02:48:02Z</dcterms:modified>
</cp:coreProperties>
</file>