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59" r:id="rId6"/>
    <p:sldId id="262" r:id="rId7"/>
    <p:sldId id="275" r:id="rId8"/>
    <p:sldId id="263" r:id="rId9"/>
    <p:sldId id="260" r:id="rId10"/>
    <p:sldId id="261" r:id="rId11"/>
    <p:sldId id="264" r:id="rId12"/>
    <p:sldId id="266" r:id="rId13"/>
    <p:sldId id="267" r:id="rId14"/>
    <p:sldId id="268" r:id="rId15"/>
    <p:sldId id="269" r:id="rId16"/>
    <p:sldId id="270" r:id="rId17"/>
    <p:sldId id="27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/>
          <a:lstStyle/>
          <a:p>
            <a:r>
              <a:rPr lang="ru-RU" b="1" dirty="0" smtClean="0"/>
              <a:t>Школьная служба медиации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725144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ru-RU" sz="2800" b="1" i="1" dirty="0" smtClean="0"/>
              <a:t>«Святая наука – расслышать друг друга».</a:t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>                Булат Окуджава</a:t>
            </a:r>
            <a:endParaRPr lang="ru-RU" sz="2800" dirty="0"/>
          </a:p>
        </p:txBody>
      </p:sp>
      <p:pic>
        <p:nvPicPr>
          <p:cNvPr id="5" name="Picture 3" descr="C:\Users\2.1-5\Desktop\AdobeStock_66152032-300x17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656"/>
            <a:ext cx="3711824" cy="2165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ru-RU" b="1" i="1" dirty="0" smtClean="0"/>
              <a:t>5. Беспристрастность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 всем участникам предъявляются одинаковые требования, они обладают равными правами и обязанностями.</a:t>
            </a:r>
          </a:p>
          <a:p>
            <a:pPr marL="514350" indent="-514350">
              <a:buNone/>
            </a:pPr>
            <a:r>
              <a:rPr lang="ru-RU" b="1" i="1" dirty="0" smtClean="0"/>
              <a:t>6.</a:t>
            </a:r>
            <a:r>
              <a:rPr lang="ru-RU" i="1" dirty="0" smtClean="0"/>
              <a:t> </a:t>
            </a:r>
            <a:r>
              <a:rPr lang="ru-RU" b="1" i="1" dirty="0" smtClean="0"/>
              <a:t>Независимость медиатора.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Посредник — человек, который не занимает ничью сторону, не имеет личных мотивов для участия в медиации, непредвзято оценивает ситуацию.</a:t>
            </a:r>
          </a:p>
          <a:p>
            <a:pPr marL="514350" indent="-514350">
              <a:buNone/>
            </a:pPr>
            <a:r>
              <a:rPr lang="ru-RU" b="1" i="1" dirty="0" smtClean="0"/>
              <a:t>7. Взаимоуважение.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Споры решаются без обвинений и осуждения сторон.</a:t>
            </a:r>
          </a:p>
          <a:p>
            <a:pPr marL="514350" indent="-514350">
              <a:buNone/>
            </a:pPr>
            <a:r>
              <a:rPr lang="ru-RU" b="1" i="1" dirty="0" smtClean="0"/>
              <a:t>8.Прозрачность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Механизмы и принципы осуществления процедуры медиации открыты и понятны для всех участников, необходимая документация логична и структурирована. Медиатор искренен и объясняет каждый свой шаг в ходе процедуры.</a:t>
            </a:r>
          </a:p>
          <a:p>
            <a:pPr marL="514350" indent="-514350">
              <a:buNone/>
            </a:pPr>
            <a:r>
              <a:rPr lang="ru-RU" b="1" i="1" dirty="0" smtClean="0"/>
              <a:t>9. Ответственность.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Посредник отвечает за вред и ущерб, который принес участникам своими действиями.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Порядок работы службы примирения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/>
              <a:t>Служба примирения может получать информацию о случаях конфликтного или криминального характера от педагогов, учащихся, администрации образовательного учреждения, членов службы примирения, родителей.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Служба примирения принимает </a:t>
            </a:r>
            <a:r>
              <a:rPr lang="ru-RU" sz="2400" b="1" dirty="0" smtClean="0"/>
              <a:t>решение о возможности или невозможности примирительной программы </a:t>
            </a:r>
            <a:r>
              <a:rPr lang="ru-RU" sz="2400" dirty="0" smtClean="0"/>
              <a:t>в каждом конкретном случае самостоятельно, в том числе на основании предварительных встреч со сторонами конфликта. 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Критерии, </a:t>
            </a:r>
            <a:r>
              <a:rPr lang="ru-RU" sz="2800" b="1" dirty="0" smtClean="0"/>
              <a:t>по которым случай может </a:t>
            </a:r>
            <a:br>
              <a:rPr lang="ru-RU" sz="2800" b="1" dirty="0" smtClean="0"/>
            </a:br>
            <a:r>
              <a:rPr lang="ru-RU" sz="2800" b="1" dirty="0" smtClean="0"/>
              <a:t>быть принят на работу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стороны конфликта известны;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сторонам конфликта  не менее 10 лет;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обидчик признает свою вину ( или, как минимум свое участие</a:t>
            </a:r>
            <a:r>
              <a:rPr lang="ru-RU" sz="2400" dirty="0" smtClean="0"/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</a:t>
            </a:r>
            <a:r>
              <a:rPr lang="ru-RU" sz="2400" dirty="0" smtClean="0"/>
              <a:t>осле конфликта прошло не менее 3-х дней;</a:t>
            </a: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д</a:t>
            </a:r>
            <a:r>
              <a:rPr lang="ru-RU" sz="2400" dirty="0" smtClean="0"/>
              <a:t>остижение и удержание контакта со сторонами;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оздание условий для конструктивного выражения эмоций;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оздание безопасной атмосферы во время работы.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2048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400" dirty="0" smtClean="0"/>
              <a:t>3. Программы восстановительного разрешения конфликтов и криминальных ситуаций проводится только в случае согласия конфликтующих сторон на участие. При несогласии сторон, им могут быть предложены психологическая помощь или другие существующие в образовательном учреждении формы работы. </a:t>
            </a:r>
          </a:p>
          <a:p>
            <a:pPr marL="0" indent="0" algn="just">
              <a:buNone/>
            </a:pPr>
            <a:r>
              <a:rPr lang="ru-RU" sz="2400" dirty="0" smtClean="0"/>
              <a:t>4.  Медиация может проводиться  взрослым медиатором по делам, рассматриваемым в </a:t>
            </a:r>
            <a:r>
              <a:rPr lang="ru-RU" sz="2400" dirty="0" err="1" smtClean="0"/>
              <a:t>КДНиЗП</a:t>
            </a:r>
            <a:r>
              <a:rPr lang="ru-RU" sz="2400" dirty="0" smtClean="0"/>
              <a:t> или  суде. Медиация не отменяет рассмотрения дела в </a:t>
            </a:r>
            <a:r>
              <a:rPr lang="ru-RU" sz="2400" dirty="0" err="1" smtClean="0"/>
              <a:t>КДНиЗП</a:t>
            </a:r>
            <a:r>
              <a:rPr lang="ru-RU" sz="2400" dirty="0" smtClean="0"/>
              <a:t> или суде, но ее результаты и достигнутая договоренность может учитываться при вынесении решения по делу.</a:t>
            </a:r>
          </a:p>
          <a:p>
            <a:pPr algn="just">
              <a:buNone/>
            </a:pPr>
            <a:endParaRPr lang="ru-RU" sz="2400" dirty="0" smtClean="0"/>
          </a:p>
          <a:p>
            <a:pPr lvl="0" algn="just"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20638" algn="just">
              <a:buNone/>
            </a:pPr>
            <a:r>
              <a:rPr lang="ru-RU" sz="2400" dirty="0" smtClean="0"/>
              <a:t>5. В случае если в ходе примирительной программы конфликтующие стороны пришли к соглашению, достигнутые результаты могут фиксироваться в письменном примирительном договоре или устном соглашении.</a:t>
            </a:r>
          </a:p>
          <a:p>
            <a:pPr marL="0" indent="20638" algn="just">
              <a:buNone/>
            </a:pPr>
            <a:r>
              <a:rPr lang="ru-RU" sz="2400" dirty="0" smtClean="0"/>
              <a:t>6. Служба примирения помогает определить способ выполнения обязательств, взятых на себя сторонами в примирительном договоре, но не несет ответственность за их выполнение. При возникновении проблем в выполнении обязательств, служба примирения может проводить дополнительные встречи сторон и помочь сторонам осознать причины трудностей и пути их преодоления.</a:t>
            </a:r>
          </a:p>
          <a:p>
            <a:pPr lvl="0" algn="just"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856" y="980728"/>
            <a:ext cx="8229600" cy="51454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7. Медиация и другие восстановительные практики не являются психологической процедурой, и потому не требуют обязательного согласия со стороны родителей. Однако куратор старается по возможности информировать и привлекать родителей в медиацию.</a:t>
            </a:r>
          </a:p>
          <a:p>
            <a:pPr marL="0" indent="0" algn="just">
              <a:buNone/>
            </a:pPr>
            <a:r>
              <a:rPr lang="ru-RU" sz="2400" dirty="0" smtClean="0"/>
              <a:t>8. Медиаторы могут проводить медиацию по конфликтам между педагогами и администрацией, конфликтам родителей и их детей, а также по семейным конфликтам и спорам. </a:t>
            </a:r>
          </a:p>
          <a:p>
            <a:pPr marL="0" lvl="0" indent="0" algn="just">
              <a:buNone/>
            </a:pPr>
            <a:r>
              <a:rPr lang="ru-RU" sz="2400" dirty="0" smtClean="0"/>
              <a:t>9. При необходимости, служба примирения получает у сторон разрешение на обработку их персональных данных в соответствии с законом «О персональных данных» 152-ФЗ.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/>
              <a:t>10. В случае если стороны согласились на примирительную встречу, то применение административных санкций в отношении данных участников конфликта приостанавливаются. Решение о необходимости возобновления административных действий принимается после получения информации о результатах работы службы примирения и достигнутых договоренностях сторон.</a:t>
            </a:r>
          </a:p>
          <a:p>
            <a:pPr algn="just">
              <a:buNone/>
            </a:pPr>
            <a:r>
              <a:rPr lang="ru-RU" sz="2400" dirty="0" smtClean="0"/>
              <a:t>11. В случае если примирительная программа проводилась по факту, по которому возбуждено уголовное дело, администрация образовательного учреждения может ходатайствовать о приобщении к материалам дела примирительного договора, а также иных документов в качестве материалов, характеризующих личность обвиняемого, подтверждающих добровольное возмещение имущественного ущерба и иные действия, направленные на заглаживание вреда, причиненного потерпевшему. 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Примирительная </a:t>
            </a:r>
            <a:r>
              <a:rPr lang="ru-RU" sz="3100" b="1" dirty="0" smtClean="0"/>
              <a:t>программа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проходит в 3 этапа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257176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Подготовительный </a:t>
            </a:r>
            <a:r>
              <a:rPr lang="ru-RU" sz="2400" dirty="0" smtClean="0"/>
              <a:t>(сбор информации, установление контакта</a:t>
            </a:r>
            <a:r>
              <a:rPr lang="ru-RU" sz="2400" dirty="0" smtClean="0"/>
              <a:t>).</a:t>
            </a:r>
          </a:p>
          <a:p>
            <a:pPr>
              <a:buNone/>
            </a:pPr>
            <a:r>
              <a:rPr lang="ru-RU" sz="2400" dirty="0" smtClean="0"/>
              <a:t>2. Встреча с </a:t>
            </a:r>
            <a:r>
              <a:rPr lang="ru-RU" sz="2400" dirty="0" smtClean="0"/>
              <a:t>каждой </a:t>
            </a:r>
            <a:r>
              <a:rPr lang="ru-RU" sz="2400" dirty="0" smtClean="0"/>
              <a:t>стороной.</a:t>
            </a:r>
          </a:p>
          <a:p>
            <a:pPr>
              <a:buNone/>
            </a:pPr>
            <a:r>
              <a:rPr lang="ru-RU" sz="2400" dirty="0" smtClean="0"/>
              <a:t>3. Встреча сторон (осуществление диалога, </a:t>
            </a:r>
          </a:p>
          <a:p>
            <a:pPr>
              <a:buNone/>
            </a:pPr>
            <a:r>
              <a:rPr lang="ru-RU" sz="2400" dirty="0" smtClean="0"/>
              <a:t>заключение соглашения</a:t>
            </a:r>
            <a:r>
              <a:rPr lang="ru-RU" sz="2400" dirty="0" smtClean="0"/>
              <a:t>).</a:t>
            </a: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AutoShape 13"/>
          <p:cNvSpPr>
            <a:spLocks noChangeArrowheads="1"/>
          </p:cNvSpPr>
          <p:nvPr/>
        </p:nvSpPr>
        <p:spPr bwMode="auto">
          <a:xfrm>
            <a:off x="3071802" y="4572008"/>
            <a:ext cx="2462210" cy="2143116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2143108" y="1428736"/>
            <a:ext cx="1362075" cy="766763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357554" y="428604"/>
            <a:ext cx="1638300" cy="552450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643306" y="500042"/>
            <a:ext cx="957262" cy="6032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cs typeface="Arial" pitchFamily="34" charset="0"/>
              </a:rPr>
              <a:t>Если…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143108" y="1428736"/>
            <a:ext cx="1308100" cy="74771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…ребенок поругался или подрался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857752" y="1428736"/>
            <a:ext cx="1360488" cy="766762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786314" y="1466841"/>
            <a:ext cx="1489075" cy="74771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…у ребенка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что-то украли, ребенка побили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2928926" y="2500306"/>
            <a:ext cx="2484437" cy="766762"/>
          </a:xfrm>
          <a:prstGeom prst="roundRect">
            <a:avLst>
              <a:gd name="adj" fmla="val 16667"/>
            </a:avLst>
          </a:prstGeom>
          <a:solidFill>
            <a:srgbClr val="66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2928926" y="2609850"/>
            <a:ext cx="2509837" cy="74771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…ребенка обижают в классе, дома или на улице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3643306" y="3357562"/>
            <a:ext cx="1196975" cy="1136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060707" y="4892696"/>
            <a:ext cx="2511425" cy="15367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  <a:cs typeface="Arial" pitchFamily="34" charset="0"/>
              </a:rPr>
              <a:t>Обращайтесь в школьную службу примирения!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 flipH="1">
            <a:off x="3000364" y="814374"/>
            <a:ext cx="333375" cy="6143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9" name="AutoShape 15"/>
          <p:cNvCxnSpPr>
            <a:cxnSpLocks noChangeShapeType="1"/>
          </p:cNvCxnSpPr>
          <p:nvPr/>
        </p:nvCxnSpPr>
        <p:spPr bwMode="auto">
          <a:xfrm>
            <a:off x="5000628" y="857232"/>
            <a:ext cx="376238" cy="596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>
            <a:off x="4143372" y="966781"/>
            <a:ext cx="0" cy="1533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Школа — пространство, в котором взаимодействуют неравные группы людей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/>
              <a:t>ПОНЯТИЕ МЕДИАЦИИ</a:t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211683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		Процедура медиации — </a:t>
            </a:r>
            <a:r>
              <a:rPr lang="ru-RU" dirty="0" smtClean="0"/>
              <a:t>способ решения спорных ситуаций оптимальным способом для участников конфликта, способ достижения компромисса.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/>
              <a:t>Разрешение  </a:t>
            </a:r>
            <a:r>
              <a:rPr lang="ru-RU" sz="2800" b="1" dirty="0" smtClean="0"/>
              <a:t>споров и конфликтов </a:t>
            </a:r>
            <a:r>
              <a:rPr lang="ru-RU" sz="2800" b="1" dirty="0" smtClean="0"/>
              <a:t>происходит в </a:t>
            </a:r>
            <a:r>
              <a:rPr lang="ru-RU" sz="2800" b="1" dirty="0" smtClean="0"/>
              <a:t>следующих межличностных системах:</a:t>
            </a:r>
          </a:p>
          <a:p>
            <a:pPr algn="ctr">
              <a:buFont typeface="Arial" charset="0"/>
              <a:buNone/>
            </a:pPr>
            <a:endParaRPr lang="ru-RU" sz="2800" b="1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«ученик» – «</a:t>
            </a:r>
            <a:r>
              <a:rPr lang="ru-RU" sz="2400" dirty="0" err="1" smtClean="0"/>
              <a:t>ученик</a:t>
            </a:r>
            <a:r>
              <a:rPr lang="ru-RU" sz="2400" dirty="0" smtClean="0"/>
              <a:t>», «сверстники»;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«ученик» - «учитель»;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«ребенок» – «родитель»;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«учитель» – «родитель», «родители</a:t>
            </a:r>
            <a:r>
              <a:rPr lang="ru-RU" sz="2400" dirty="0" smtClean="0"/>
              <a:t>».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816224"/>
            <a:ext cx="8820472" cy="326896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800" dirty="0" smtClean="0"/>
              <a:t>Система медиации развита во всем мире. Учреждены Международные Союзы поддержки медиации. В России процедура медиации законодательно обеспечивается положениями ФЗ РФ № 193 «Об альтернативной процедуре урегулирования споров с участием посредника» от 27.07.2010 г. с редакцией и дополнениями от 2013 г.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Состав школьной службы медиации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Председатель комиссии: </a:t>
            </a:r>
          </a:p>
          <a:p>
            <a:pPr>
              <a:buNone/>
            </a:pPr>
            <a:r>
              <a:rPr lang="ru-RU" sz="2400" dirty="0" err="1" smtClean="0"/>
              <a:t>Бильман</a:t>
            </a:r>
            <a:r>
              <a:rPr lang="ru-RU" sz="2400" dirty="0" smtClean="0"/>
              <a:t> Софья Сергеевна, педагог-организатор</a:t>
            </a:r>
          </a:p>
          <a:p>
            <a:pPr>
              <a:buNone/>
            </a:pPr>
            <a:r>
              <a:rPr lang="ru-RU" sz="2400" b="1" dirty="0" smtClean="0"/>
              <a:t>Члены комиссии:</a:t>
            </a:r>
          </a:p>
          <a:p>
            <a:pPr>
              <a:buNone/>
            </a:pPr>
            <a:r>
              <a:rPr lang="ru-RU" sz="2400" dirty="0" err="1" smtClean="0"/>
              <a:t>Ересько</a:t>
            </a:r>
            <a:r>
              <a:rPr lang="ru-RU" sz="2400" dirty="0" smtClean="0"/>
              <a:t> Анна Владимировна, педагог-организатор</a:t>
            </a:r>
          </a:p>
          <a:p>
            <a:pPr>
              <a:buNone/>
            </a:pPr>
            <a:r>
              <a:rPr lang="ru-RU" sz="2400" dirty="0" smtClean="0"/>
              <a:t>Орех Наталия Николаевна, заведующий библиотекой</a:t>
            </a:r>
          </a:p>
          <a:p>
            <a:pPr>
              <a:buNone/>
            </a:pPr>
            <a:r>
              <a:rPr lang="ru-RU" sz="2400" dirty="0" smtClean="0"/>
              <a:t>Храпова Анна Ивановна, педагог-психолог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Школьники-медиаторы </a:t>
            </a:r>
            <a:r>
              <a:rPr lang="ru-RU" sz="2400" dirty="0" smtClean="0"/>
              <a:t>обучаются</a:t>
            </a:r>
            <a:r>
              <a:rPr lang="ru-RU" sz="2400" b="1" dirty="0" smtClean="0"/>
              <a:t> </a:t>
            </a:r>
            <a:r>
              <a:rPr lang="ru-RU" sz="2400" dirty="0" smtClean="0"/>
              <a:t>по</a:t>
            </a:r>
            <a:r>
              <a:rPr lang="ru-RU" sz="2400" b="1" dirty="0" smtClean="0"/>
              <a:t> </a:t>
            </a:r>
            <a:r>
              <a:rPr lang="ru-RU" sz="2400" dirty="0" smtClean="0"/>
              <a:t>дополнительной общеобразовательной </a:t>
            </a:r>
            <a:r>
              <a:rPr lang="ru-RU" sz="2400" dirty="0" err="1" smtClean="0"/>
              <a:t>общеразвивающей</a:t>
            </a:r>
            <a:r>
              <a:rPr lang="ru-RU" sz="2400" dirty="0" smtClean="0"/>
              <a:t> программе </a:t>
            </a:r>
            <a:r>
              <a:rPr lang="ru-RU" sz="2400" b="1" dirty="0" smtClean="0"/>
              <a:t>«Юный переговорщик»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/>
          <a:lstStyle/>
          <a:p>
            <a:pPr marL="0" indent="536575" algn="just">
              <a:lnSpc>
                <a:spcPct val="90000"/>
              </a:lnSpc>
              <a:buNone/>
            </a:pPr>
            <a:r>
              <a:rPr lang="ru-RU" altLang="ru-RU" sz="2800" b="1" dirty="0" smtClean="0"/>
              <a:t>Миссия школьной службы примирения</a:t>
            </a:r>
            <a:r>
              <a:rPr lang="ru-RU" altLang="ru-RU" sz="2800" dirty="0" smtClean="0"/>
              <a:t> — развить и закрепить как культурную традицию способность людей к взаимопониманию.</a:t>
            </a:r>
          </a:p>
          <a:p>
            <a:pPr marL="0" indent="536575" algn="just">
              <a:lnSpc>
                <a:spcPct val="90000"/>
              </a:lnSpc>
              <a:buNone/>
            </a:pPr>
            <a:r>
              <a:rPr lang="ru-RU" altLang="ru-RU" sz="2800" b="1" dirty="0" smtClean="0"/>
              <a:t>Цель школьной службы примирения</a:t>
            </a:r>
            <a:r>
              <a:rPr lang="ru-RU" altLang="ru-RU" sz="2800" dirty="0" smtClean="0"/>
              <a:t> -  развитие в образовательных учреждениях восстановительного способа реагирования на конфликты и правонарушения.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dirty="0" smtClean="0"/>
              <a:t>Задачами службы примирения являются: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400600"/>
          </a:xfrm>
        </p:spPr>
        <p:txBody>
          <a:bodyPr>
            <a:normAutofit fontScale="77500" lnSpcReduction="20000"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проведение программ восстановительного разрешения конфликтов и криминальных ситуаций (восстановительных медиаций, «кругов сообщества», «школьных восстановительных конференций», «семейных конференций») для участников споров, конфликтов и противоправных ситуаций;</a:t>
            </a:r>
          </a:p>
          <a:p>
            <a:pPr lvl="0" algn="just">
              <a:buNone/>
            </a:pPr>
            <a:endParaRPr lang="ru-RU" sz="31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 обучение учащихся и других участников образовательного процесса цивилизованным методам урегулирования конфликтов и  осознания  </a:t>
            </a:r>
            <a:r>
              <a:rPr lang="ru-RU" sz="3100" b="1" dirty="0" smtClean="0"/>
              <a:t>ответственности</a:t>
            </a:r>
            <a:r>
              <a:rPr lang="ru-RU" sz="3100" dirty="0" smtClean="0"/>
              <a:t>;</a:t>
            </a:r>
          </a:p>
          <a:p>
            <a:pPr lvl="0" algn="just">
              <a:buNone/>
            </a:pPr>
            <a:endParaRPr lang="ru-RU" sz="31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организация просветительных мероприятий и информирование участников образовательного процесса о миссии, принципах и технологии  восстановительной медиации.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/>
              <a:t>ПРИНЦИПЫ МЕДИАЦИИ</a:t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35893"/>
            <a:ext cx="8229600" cy="5289451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Конфиденциальность.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Информация, которую посредник получает в процессе работы, не разглашается без согласия сторон. Недопустимо сообщать третьим лицам о мнениях, признаниях, договоренностях, предложениях, высказанных в ходе процедуры. Исключение составляют сведения, которые представляют угрозу для окружающих или для безопасности самих спорщиков.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Добровольность.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Стороны конфликта должны дать добровольное письменное согласие на проведение процедуры медиации. Недопустимо заставлять их участвовать в процессе. Без добровольности не будет эффективного диалога, который приводит к компромиссу.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Сотрудничество.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Спорщики стремятся достигнуть единой общей цели: решить возникшие разногласия с минимальными потерями для всех. Они не противоборствуют, а объединяются для достижения цели.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Равноправие сторон.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Каждый участник конфликта занимает равную позицию в процессе поиска решений, даже если в споре участвуют люди неравного статуса и возраста.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710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Школьная служба медиации</vt:lpstr>
      <vt:lpstr>Школа — пространство, в котором взаимодействуют неравные группы людей</vt:lpstr>
      <vt:lpstr>ПОНЯТИЕ МЕДИАЦИИ </vt:lpstr>
      <vt:lpstr>Слайд 4</vt:lpstr>
      <vt:lpstr>Слайд 5</vt:lpstr>
      <vt:lpstr>Состав школьной службы медиации</vt:lpstr>
      <vt:lpstr>Слайд 7</vt:lpstr>
      <vt:lpstr>Задачами службы примирения являются: </vt:lpstr>
      <vt:lpstr>ПРИНЦИПЫ МЕДИАЦИИ </vt:lpstr>
      <vt:lpstr>Слайд 10</vt:lpstr>
      <vt:lpstr>Порядок работы службы примирения</vt:lpstr>
      <vt:lpstr>Критерии, по которым случай может  быть принят на работу </vt:lpstr>
      <vt:lpstr>Слайд 13</vt:lpstr>
      <vt:lpstr>Слайд 14</vt:lpstr>
      <vt:lpstr>Слайд 15</vt:lpstr>
      <vt:lpstr>Слайд 16</vt:lpstr>
      <vt:lpstr> Примирительная программа  проходит в 3 этапа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служба медиации</dc:title>
  <dc:creator>Аня</dc:creator>
  <cp:lastModifiedBy>2.1-5</cp:lastModifiedBy>
  <cp:revision>38</cp:revision>
  <dcterms:created xsi:type="dcterms:W3CDTF">2023-03-29T13:27:33Z</dcterms:created>
  <dcterms:modified xsi:type="dcterms:W3CDTF">2023-03-30T10:21:18Z</dcterms:modified>
</cp:coreProperties>
</file>