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3" r:id="rId1"/>
  </p:sldMasterIdLst>
  <p:notesMasterIdLst>
    <p:notesMasterId r:id="rId15"/>
  </p:notesMasterIdLst>
  <p:sldIdLst>
    <p:sldId id="256" r:id="rId2"/>
    <p:sldId id="339" r:id="rId3"/>
    <p:sldId id="326" r:id="rId4"/>
    <p:sldId id="312" r:id="rId5"/>
    <p:sldId id="331" r:id="rId6"/>
    <p:sldId id="323" r:id="rId7"/>
    <p:sldId id="338" r:id="rId8"/>
    <p:sldId id="328" r:id="rId9"/>
    <p:sldId id="320" r:id="rId10"/>
    <p:sldId id="321" r:id="rId11"/>
    <p:sldId id="268" r:id="rId12"/>
    <p:sldId id="305" r:id="rId13"/>
    <p:sldId id="302" r:id="rId14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540" autoAdjust="0"/>
  </p:normalViewPr>
  <p:slideViewPr>
    <p:cSldViewPr>
      <p:cViewPr varScale="1">
        <p:scale>
          <a:sx n="55" d="100"/>
          <a:sy n="55" d="100"/>
        </p:scale>
        <p:origin x="-1128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63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20982735723771"/>
          <c:y val="5.4491899852724603E-2"/>
          <c:w val="0.87250996015936255"/>
          <c:h val="0.829160530191457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9999FF"/>
            </a:solidFill>
            <a:ln w="10842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Sheet1!$B$1:$E$1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cat>
          <c:val>
            <c:numRef>
              <c:f>Sheet1!$B$2:$E$2</c:f>
              <c:numCache>
                <c:formatCode>General</c:formatCode>
                <c:ptCount val="4"/>
                <c:pt idx="0">
                  <c:v>71</c:v>
                </c:pt>
                <c:pt idx="1">
                  <c:v>95</c:v>
                </c:pt>
                <c:pt idx="2">
                  <c:v>65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spPr>
            <a:solidFill>
              <a:srgbClr val="993366"/>
            </a:solidFill>
            <a:ln w="10842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Sheet1!$B$1:$E$1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cat>
          <c:val>
            <c:numRef>
              <c:f>Sheet1!$B$3:$E$3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</c:strCache>
            </c:strRef>
          </c:tx>
          <c:spPr>
            <a:solidFill>
              <a:srgbClr val="FFFFCC"/>
            </a:solidFill>
            <a:ln w="10842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Sheet1!$B$1:$E$1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cat>
          <c:val>
            <c:numRef>
              <c:f>Sheet1!$B$4:$E$4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9224320"/>
        <c:axId val="237800832"/>
      </c:barChart>
      <c:catAx>
        <c:axId val="239224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711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73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378008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37800832"/>
        <c:scaling>
          <c:orientation val="minMax"/>
        </c:scaling>
        <c:delete val="0"/>
        <c:axPos val="l"/>
        <c:majorGridlines>
          <c:spPr>
            <a:ln w="2711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2711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73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39224320"/>
        <c:crosses val="autoZero"/>
        <c:crossBetween val="between"/>
      </c:valAx>
      <c:spPr>
        <a:noFill/>
        <a:ln w="2711">
          <a:solidFill>
            <a:srgbClr val="000000"/>
          </a:solidFill>
          <a:prstDash val="solid"/>
        </a:ln>
      </c:spPr>
    </c:plotArea>
    <c:plotVisOnly val="1"/>
    <c:dispBlanksAs val="gap"/>
    <c:showDLblsOverMax val="0"/>
  </c:chart>
  <c:spPr>
    <a:solidFill>
      <a:srgbClr val="CCFFFF"/>
    </a:solidFill>
    <a:ln>
      <a:noFill/>
    </a:ln>
  </c:spPr>
  <c:txPr>
    <a:bodyPr/>
    <a:lstStyle/>
    <a:p>
      <a:pPr>
        <a:defRPr sz="1473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9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79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9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C580D584-7E5F-456D-99AE-EF31AA2D3E5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52517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4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7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8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9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2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3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4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5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6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7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8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9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0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1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2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3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4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5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6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8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9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30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31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32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33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34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35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36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37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38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39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40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41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42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43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44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45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46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47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48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49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50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51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52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53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54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55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56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57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58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59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60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61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62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63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64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65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66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67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68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69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70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72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73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74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75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76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77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78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79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80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81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82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83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84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85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86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87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88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89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90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91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92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93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94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95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96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97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98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99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0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1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2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3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4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5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6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7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8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9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0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1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2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3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4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5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6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7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8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9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20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21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22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23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24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25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26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27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8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9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0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1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2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3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4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5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6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37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38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9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0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 dirty="0">
                  <a:latin typeface="Tahoma" charset="0"/>
                </a:endParaRPr>
              </a:p>
            </p:txBody>
          </p:sp>
          <p:sp>
            <p:nvSpPr>
              <p:cNvPr id="141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 dirty="0">
                  <a:latin typeface="Tahoma" charset="0"/>
                </a:endParaRPr>
              </a:p>
            </p:txBody>
          </p:sp>
        </p:grpSp>
      </p:grpSp>
      <p:sp>
        <p:nvSpPr>
          <p:cNvPr id="45209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5210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55" name="Rectangle 155"/>
          <p:cNvSpPr>
            <a:spLocks noGrp="1" noChangeArrowheads="1"/>
          </p:cNvSpPr>
          <p:nvPr>
            <p:ph type="dt" sz="quarter" idx="10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B4C69436-672F-44B2-93E2-78BD83E3DD11}" type="datetimeFigureOut">
              <a:rPr lang="ru-RU"/>
              <a:pPr>
                <a:defRPr/>
              </a:pPr>
              <a:t>23.03.2020</a:t>
            </a:fld>
            <a:endParaRPr lang="ru-RU" dirty="0"/>
          </a:p>
        </p:txBody>
      </p:sp>
      <p:sp>
        <p:nvSpPr>
          <p:cNvPr id="156" name="Rectangle 15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7" name="Rectangle 15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defRPr>
            </a:lvl1pPr>
          </a:lstStyle>
          <a:p>
            <a:fld id="{1ECF840F-7FE2-4D81-9888-170EA484B7E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982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021BC-9F71-43F2-83AF-10B22A4E7B62}" type="datetimeFigureOut">
              <a:rPr lang="ru-RU"/>
              <a:pPr>
                <a:defRPr/>
              </a:pPr>
              <a:t>23.03.2020</a:t>
            </a:fld>
            <a:endParaRPr lang="ru-RU" dirty="0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807DE0-8B14-4859-A6F2-1E2CEBEC9E6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2622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C8C7D-3992-46E0-BD26-652C755E8200}" type="datetimeFigureOut">
              <a:rPr lang="ru-RU"/>
              <a:pPr>
                <a:defRPr/>
              </a:pPr>
              <a:t>23.03.2020</a:t>
            </a:fld>
            <a:endParaRPr lang="ru-RU" dirty="0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32312-FC66-4C73-88B4-1A86B909A8D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10436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91813-3C0B-4B10-B740-926C066036EA}" type="datetimeFigureOut">
              <a:rPr lang="ru-RU"/>
              <a:pPr>
                <a:defRPr/>
              </a:pPr>
              <a:t>23.03.2020</a:t>
            </a:fld>
            <a:endParaRPr lang="ru-RU" dirty="0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2D88E4-9498-4D3B-B306-3D5EA43561C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95367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3C7A5-0EB9-4299-92D5-19D7B5593BCB}" type="datetimeFigureOut">
              <a:rPr lang="ru-RU"/>
              <a:pPr>
                <a:defRPr/>
              </a:pPr>
              <a:t>23.03.2020</a:t>
            </a:fld>
            <a:endParaRPr lang="ru-RU" dirty="0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CF34D-4DF6-4FEF-93E0-DDB3926A769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38483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E6C7F-C88B-4927-B851-B0CEBB803352}" type="datetimeFigureOut">
              <a:rPr lang="ru-RU"/>
              <a:pPr>
                <a:defRPr/>
              </a:pPr>
              <a:t>23.03.2020</a:t>
            </a:fld>
            <a:endParaRPr lang="ru-RU" dirty="0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8640E9-9328-44B0-8466-1AC95F2878D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55413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1D569-B259-4607-B5C8-F389741EA8C6}" type="datetimeFigureOut">
              <a:rPr lang="ru-RU"/>
              <a:pPr>
                <a:defRPr/>
              </a:pPr>
              <a:t>23.03.2020</a:t>
            </a:fld>
            <a:endParaRPr lang="ru-RU" dirty="0"/>
          </a:p>
        </p:txBody>
      </p:sp>
      <p:sp>
        <p:nvSpPr>
          <p:cNvPr id="8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CA2BC0-3136-4F45-A970-E016B05F686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4572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DEEE2D-DC44-4191-9754-9ACB880DC279}" type="datetimeFigureOut">
              <a:rPr lang="ru-RU"/>
              <a:pPr>
                <a:defRPr/>
              </a:pPr>
              <a:t>23.03.2020</a:t>
            </a:fld>
            <a:endParaRPr lang="ru-RU" dirty="0"/>
          </a:p>
        </p:txBody>
      </p:sp>
      <p:sp>
        <p:nvSpPr>
          <p:cNvPr id="4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B84FE4-BD11-4521-A3A4-836BDB30FE7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0793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CF47BD-FE4B-4EC5-B852-8432011472F8}" type="datetimeFigureOut">
              <a:rPr lang="ru-RU"/>
              <a:pPr>
                <a:defRPr/>
              </a:pPr>
              <a:t>23.03.2020</a:t>
            </a:fld>
            <a:endParaRPr lang="ru-RU" dirty="0"/>
          </a:p>
        </p:txBody>
      </p:sp>
      <p:sp>
        <p:nvSpPr>
          <p:cNvPr id="3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7E03B4-4666-4556-AF50-4F60AAB81F7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02253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CD6E1-DC8D-4EE2-98FE-244CA70F70A9}" type="datetimeFigureOut">
              <a:rPr lang="ru-RU"/>
              <a:pPr>
                <a:defRPr/>
              </a:pPr>
              <a:t>23.03.2020</a:t>
            </a:fld>
            <a:endParaRPr lang="ru-RU" dirty="0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5FF4FB-5501-4ADD-B24E-FCC9A80FA41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19497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FF8B2-7231-4DD3-86FD-340380C22196}" type="datetimeFigureOut">
              <a:rPr lang="ru-RU"/>
              <a:pPr>
                <a:defRPr/>
              </a:pPr>
              <a:t>23.03.2020</a:t>
            </a:fld>
            <a:endParaRPr lang="ru-RU" dirty="0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676EA3-E348-4723-A1A6-E759E913AC1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30465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C9C8B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169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70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71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72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73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74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75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76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77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78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79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80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81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033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1034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35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36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37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38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39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40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41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42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43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45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46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47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48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49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50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51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52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53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54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55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56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57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58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59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60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61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62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63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64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65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66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67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68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69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70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71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72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73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74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75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76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77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78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79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80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81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82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83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84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85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86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87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88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89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90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91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92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93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94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95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96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97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98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99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00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01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02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03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04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05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06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07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08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09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10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11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12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13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14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15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16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17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18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19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20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21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22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23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24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25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26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27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28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29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30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31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32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33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34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35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36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37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38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39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40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41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42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43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44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45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46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47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48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49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50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51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52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53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54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55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56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57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58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59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60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61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62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63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64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165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66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183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 dirty="0">
                  <a:latin typeface="Tahoma" charset="0"/>
                </a:endParaRPr>
              </a:p>
            </p:txBody>
          </p:sp>
          <p:sp>
            <p:nvSpPr>
              <p:cNvPr id="44184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ru-RU" dirty="0">
                  <a:latin typeface="Tahoma" charset="0"/>
                </a:endParaRPr>
              </a:p>
            </p:txBody>
          </p:sp>
        </p:grpSp>
      </p:grpSp>
      <p:sp>
        <p:nvSpPr>
          <p:cNvPr id="44185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4186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fld id="{55D56817-AAFF-4318-90BA-15242B0375B4}" type="datetimeFigureOut">
              <a:rPr lang="ru-RU"/>
              <a:pPr>
                <a:defRPr/>
              </a:pPr>
              <a:t>23.03.2020</a:t>
            </a:fld>
            <a:endParaRPr lang="ru-RU" dirty="0"/>
          </a:p>
        </p:txBody>
      </p:sp>
      <p:sp>
        <p:nvSpPr>
          <p:cNvPr id="44187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4188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charset="0"/>
              </a:defRPr>
            </a:lvl1pPr>
          </a:lstStyle>
          <a:p>
            <a:fld id="{9B698275-D432-480D-8403-36504AEB6CB4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44189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0" r:id="rId1"/>
    <p:sldLayoutId id="2147484029" r:id="rId2"/>
    <p:sldLayoutId id="2147484028" r:id="rId3"/>
    <p:sldLayoutId id="2147484027" r:id="rId4"/>
    <p:sldLayoutId id="2147484026" r:id="rId5"/>
    <p:sldLayoutId id="2147484025" r:id="rId6"/>
    <p:sldLayoutId id="2147484024" r:id="rId7"/>
    <p:sldLayoutId id="2147484023" r:id="rId8"/>
    <p:sldLayoutId id="2147484022" r:id="rId9"/>
    <p:sldLayoutId id="2147484021" r:id="rId10"/>
    <p:sldLayoutId id="214748402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914400" y="685800"/>
            <a:ext cx="8001000" cy="4876800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1" dirty="0" smtClean="0"/>
              <a:t>Проект  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«ШАГИ В БУДУЩЕЕ»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на тему: « Изучение предпринимательской деятельности ИП Зубец Н.В.»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044575" y="4343400"/>
            <a:ext cx="7519988" cy="2133600"/>
          </a:xfrm>
        </p:spPr>
        <p:txBody>
          <a:bodyPr/>
          <a:lstStyle/>
          <a:p>
            <a:pPr marL="0" indent="0" algn="r" eaLnBrk="1" hangingPunct="1">
              <a:buFont typeface="Arial" charset="0"/>
              <a:buNone/>
              <a:defRPr/>
            </a:pPr>
            <a:r>
              <a:rPr lang="ru-RU" sz="2400" b="1" dirty="0" smtClean="0"/>
              <a:t>Проект </a:t>
            </a:r>
            <a:r>
              <a:rPr lang="ru-RU" sz="2400" b="1" dirty="0" smtClean="0"/>
              <a:t>выполнили </a:t>
            </a:r>
            <a:r>
              <a:rPr lang="ru-RU" sz="2400" b="1" dirty="0" smtClean="0"/>
              <a:t>учащиеся 7 класса</a:t>
            </a:r>
          </a:p>
          <a:p>
            <a:pPr marL="0" indent="0" algn="r" eaLnBrk="1" hangingPunct="1">
              <a:buFont typeface="Arial" charset="0"/>
              <a:buNone/>
              <a:defRPr/>
            </a:pPr>
            <a:r>
              <a:rPr lang="ru-RU" sz="2400" b="1" dirty="0" smtClean="0"/>
              <a:t>МБОУ СОШ </a:t>
            </a:r>
            <a:r>
              <a:rPr lang="ru-RU" sz="2400" b="1" dirty="0" smtClean="0"/>
              <a:t>с. Кремово:</a:t>
            </a:r>
          </a:p>
          <a:p>
            <a:pPr marL="0" indent="0" algn="r" eaLnBrk="1" hangingPunct="1">
              <a:buFont typeface="Arial" charset="0"/>
              <a:buNone/>
              <a:defRPr/>
            </a:pPr>
            <a:r>
              <a:rPr lang="ru-RU" sz="2400" b="1" dirty="0" err="1" smtClean="0"/>
              <a:t>Коротаев</a:t>
            </a:r>
            <a:r>
              <a:rPr lang="ru-RU" sz="2400" b="1" dirty="0" smtClean="0"/>
              <a:t> Данил</a:t>
            </a:r>
          </a:p>
          <a:p>
            <a:pPr marL="0" indent="0" algn="r" eaLnBrk="1" hangingPunct="1">
              <a:buFont typeface="Arial" charset="0"/>
              <a:buNone/>
              <a:defRPr/>
            </a:pPr>
            <a:r>
              <a:rPr lang="ru-RU" sz="2400" b="1" dirty="0" smtClean="0"/>
              <a:t>Бабин Алексей</a:t>
            </a:r>
          </a:p>
          <a:p>
            <a:pPr marL="0" indent="0" algn="r" eaLnBrk="1" hangingPunct="1">
              <a:buFont typeface="Arial" charset="0"/>
              <a:buNone/>
              <a:defRPr/>
            </a:pPr>
            <a:r>
              <a:rPr lang="ru-RU" sz="2400" b="1" dirty="0" smtClean="0"/>
              <a:t>Ганиев </a:t>
            </a:r>
            <a:r>
              <a:rPr lang="ru-RU" sz="2400" b="1" dirty="0" err="1" smtClean="0"/>
              <a:t>Фазледдин</a:t>
            </a:r>
            <a:endParaRPr lang="ru-RU" sz="2400" b="1" dirty="0" smtClean="0"/>
          </a:p>
          <a:p>
            <a:pPr marL="0" indent="0" algn="r" eaLnBrk="1" hangingPunct="1">
              <a:buFont typeface="Arial" charset="0"/>
              <a:buNone/>
              <a:defRPr/>
            </a:pPr>
            <a:r>
              <a:rPr lang="ru-RU" sz="2400" b="1" dirty="0" smtClean="0"/>
              <a:t> </a:t>
            </a:r>
            <a:endParaRPr lang="ru-RU" sz="2400" b="1" dirty="0" smtClean="0"/>
          </a:p>
          <a:p>
            <a:pPr marL="0" indent="0" algn="r" eaLnBrk="1" hangingPunct="1">
              <a:buFont typeface="Arial" charset="0"/>
              <a:buNone/>
              <a:defRPr/>
            </a:pPr>
            <a:r>
              <a:rPr lang="ru-RU" sz="2400" b="1" dirty="0" smtClean="0"/>
              <a:t>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4360862"/>
          </a:xfrm>
        </p:spPr>
        <p:txBody>
          <a:bodyPr/>
          <a:lstStyle/>
          <a:p>
            <a:pPr>
              <a:defRPr/>
            </a:pPr>
            <a:r>
              <a:rPr lang="ru-RU" sz="2400" dirty="0" smtClean="0">
                <a:effectLst/>
              </a:rPr>
              <a:t>-</a:t>
            </a:r>
            <a:r>
              <a:rPr lang="ru-RU" sz="2800" i="1" u="sng" dirty="0" smtClean="0">
                <a:effectLst/>
              </a:rPr>
              <a:t>На данный момент успешно ли идёт бизнес?</a:t>
            </a:r>
          </a:p>
          <a:p>
            <a:pPr algn="ctr">
              <a:defRPr/>
            </a:pPr>
            <a:r>
              <a:rPr lang="ru-RU" i="1" dirty="0" smtClean="0"/>
              <a:t>-</a:t>
            </a:r>
            <a:r>
              <a:rPr lang="ru-RU" i="1" dirty="0" smtClean="0"/>
              <a:t>Не смотря </a:t>
            </a:r>
            <a:r>
              <a:rPr lang="ru-RU" i="1" dirty="0" smtClean="0"/>
              <a:t>ни  на </a:t>
            </a:r>
            <a:r>
              <a:rPr lang="ru-RU" i="1" dirty="0" smtClean="0"/>
              <a:t>что </a:t>
            </a:r>
            <a:r>
              <a:rPr lang="ru-RU" i="1" dirty="0" smtClean="0"/>
              <a:t>, </a:t>
            </a:r>
            <a:r>
              <a:rPr lang="ru-RU" i="1" dirty="0" smtClean="0"/>
              <a:t>мой </a:t>
            </a:r>
            <a:r>
              <a:rPr lang="ru-RU" i="1" dirty="0" smtClean="0"/>
              <a:t>бизнес успешно развивается. </a:t>
            </a:r>
            <a:endParaRPr lang="ru-RU" i="1" dirty="0" smtClean="0"/>
          </a:p>
          <a:p>
            <a:pPr marL="0" indent="0" algn="ctr">
              <a:buNone/>
              <a:defRPr/>
            </a:pPr>
            <a:r>
              <a:rPr lang="ru-RU" i="1" dirty="0" smtClean="0"/>
              <a:t>На </a:t>
            </a:r>
            <a:r>
              <a:rPr lang="ru-RU" i="1" dirty="0" smtClean="0"/>
              <a:t>данный момент  у </a:t>
            </a:r>
            <a:r>
              <a:rPr lang="ru-RU" i="1" dirty="0" smtClean="0"/>
              <a:t>меня </a:t>
            </a:r>
            <a:r>
              <a:rPr lang="ru-RU" i="1" dirty="0" smtClean="0"/>
              <a:t>много поставленных целей в плане  его развития. </a:t>
            </a:r>
            <a:r>
              <a:rPr lang="ru-RU" i="1" dirty="0" smtClean="0"/>
              <a:t>Я добилась  </a:t>
            </a:r>
            <a:r>
              <a:rPr lang="ru-RU" i="1" dirty="0" smtClean="0"/>
              <a:t>того что , </a:t>
            </a:r>
            <a:r>
              <a:rPr lang="ru-RU" i="1" dirty="0" smtClean="0"/>
              <a:t>мой магазин пользуется популярностью не только у жителей нашего села, но и у приезжих жителей близлежащих сёл.</a:t>
            </a:r>
            <a:endParaRPr lang="ru-RU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dirty="0" smtClean="0"/>
              <a:t>Структура управления  ИП.</a:t>
            </a:r>
            <a:r>
              <a:rPr lang="ru-RU" dirty="0" smtClean="0"/>
              <a:t> </a:t>
            </a:r>
          </a:p>
        </p:txBody>
      </p:sp>
      <p:sp>
        <p:nvSpPr>
          <p:cNvPr id="16387" name="Rectangle 116"/>
          <p:cNvSpPr>
            <a:spLocks noChangeArrowheads="1"/>
          </p:cNvSpPr>
          <p:nvPr/>
        </p:nvSpPr>
        <p:spPr bwMode="auto">
          <a:xfrm>
            <a:off x="3657600" y="1752600"/>
            <a:ext cx="30480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Arial" charset="0"/>
              </a:rPr>
              <a:t>Наталья Н.В.</a:t>
            </a:r>
          </a:p>
        </p:txBody>
      </p:sp>
      <p:sp>
        <p:nvSpPr>
          <p:cNvPr id="16388" name="Rectangle 117"/>
          <p:cNvSpPr>
            <a:spLocks noChangeArrowheads="1"/>
          </p:cNvSpPr>
          <p:nvPr/>
        </p:nvSpPr>
        <p:spPr bwMode="auto">
          <a:xfrm>
            <a:off x="1524000" y="2514600"/>
            <a:ext cx="3124200" cy="762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40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Arial" charset="0"/>
              </a:rPr>
              <a:t>БУХГАЛТЕР</a:t>
            </a:r>
          </a:p>
        </p:txBody>
      </p:sp>
      <p:sp>
        <p:nvSpPr>
          <p:cNvPr id="16389" name="Rectangle 123"/>
          <p:cNvSpPr>
            <a:spLocks noChangeArrowheads="1"/>
          </p:cNvSpPr>
          <p:nvPr/>
        </p:nvSpPr>
        <p:spPr bwMode="auto">
          <a:xfrm>
            <a:off x="1066800" y="3886200"/>
            <a:ext cx="1295400" cy="10668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Arial" charset="0"/>
              </a:rPr>
              <a:t>ПРОДАВЕЦ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Arial" charset="0"/>
            </a:endParaRPr>
          </a:p>
        </p:txBody>
      </p:sp>
      <p:sp>
        <p:nvSpPr>
          <p:cNvPr id="16390" name="Rectangle 124"/>
          <p:cNvSpPr>
            <a:spLocks noChangeArrowheads="1"/>
          </p:cNvSpPr>
          <p:nvPr/>
        </p:nvSpPr>
        <p:spPr bwMode="auto">
          <a:xfrm>
            <a:off x="2667000" y="3886200"/>
            <a:ext cx="1143000" cy="10668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Arial" charset="0"/>
              </a:rPr>
              <a:t>ПРОДАВЕЦ</a:t>
            </a:r>
          </a:p>
        </p:txBody>
      </p:sp>
      <p:sp>
        <p:nvSpPr>
          <p:cNvPr id="16391" name="Rectangle 125"/>
          <p:cNvSpPr>
            <a:spLocks noChangeArrowheads="1"/>
          </p:cNvSpPr>
          <p:nvPr/>
        </p:nvSpPr>
        <p:spPr bwMode="auto">
          <a:xfrm>
            <a:off x="4038600" y="3886200"/>
            <a:ext cx="1066800" cy="10668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Arial" charset="0"/>
              </a:rPr>
              <a:t>ПРОДАВЕЦ</a:t>
            </a:r>
          </a:p>
        </p:txBody>
      </p:sp>
      <p:sp>
        <p:nvSpPr>
          <p:cNvPr id="16392" name="Rectangle 127"/>
          <p:cNvSpPr>
            <a:spLocks noChangeArrowheads="1"/>
          </p:cNvSpPr>
          <p:nvPr/>
        </p:nvSpPr>
        <p:spPr bwMode="auto">
          <a:xfrm>
            <a:off x="1752600" y="5181600"/>
            <a:ext cx="1066800" cy="990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Arial" charset="0"/>
              </a:rPr>
              <a:t>ВОДИТЕЛЬ</a:t>
            </a:r>
          </a:p>
        </p:txBody>
      </p:sp>
      <p:sp>
        <p:nvSpPr>
          <p:cNvPr id="16393" name="Rectangle 128"/>
          <p:cNvSpPr>
            <a:spLocks noChangeArrowheads="1"/>
          </p:cNvSpPr>
          <p:nvPr/>
        </p:nvSpPr>
        <p:spPr bwMode="auto">
          <a:xfrm>
            <a:off x="3200400" y="5181600"/>
            <a:ext cx="1828800" cy="990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Arial" charset="0"/>
              </a:rPr>
              <a:t> ТЕХНИЧЕСКИЙ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Arial" charset="0"/>
              </a:rPr>
              <a:t> РАБОТНИК</a:t>
            </a:r>
          </a:p>
        </p:txBody>
      </p:sp>
      <p:sp>
        <p:nvSpPr>
          <p:cNvPr id="16394" name="Rectangle 129"/>
          <p:cNvSpPr>
            <a:spLocks noChangeArrowheads="1"/>
          </p:cNvSpPr>
          <p:nvPr/>
        </p:nvSpPr>
        <p:spPr bwMode="auto">
          <a:xfrm>
            <a:off x="5181600" y="2514600"/>
            <a:ext cx="2133600" cy="8382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Arial" charset="0"/>
              </a:rPr>
              <a:t>МЕНЕДЖЕР</a:t>
            </a:r>
          </a:p>
        </p:txBody>
      </p:sp>
      <p:cxnSp>
        <p:nvCxnSpPr>
          <p:cNvPr id="16395" name="AutoShape 130"/>
          <p:cNvCxnSpPr>
            <a:cxnSpLocks noChangeShapeType="1"/>
            <a:stCxn id="16387" idx="2"/>
            <a:endCxn id="16388" idx="0"/>
          </p:cNvCxnSpPr>
          <p:nvPr/>
        </p:nvCxnSpPr>
        <p:spPr bwMode="auto">
          <a:xfrm flipH="1">
            <a:off x="3086100" y="2133600"/>
            <a:ext cx="20955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96" name="AutoShape 131"/>
          <p:cNvCxnSpPr>
            <a:cxnSpLocks noChangeShapeType="1"/>
            <a:stCxn id="16387" idx="2"/>
            <a:endCxn id="16394" idx="0"/>
          </p:cNvCxnSpPr>
          <p:nvPr/>
        </p:nvCxnSpPr>
        <p:spPr bwMode="auto">
          <a:xfrm>
            <a:off x="5181600" y="2133600"/>
            <a:ext cx="10668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97" name="AutoShape 136"/>
          <p:cNvCxnSpPr>
            <a:cxnSpLocks noChangeShapeType="1"/>
            <a:stCxn id="16388" idx="2"/>
            <a:endCxn id="16389" idx="0"/>
          </p:cNvCxnSpPr>
          <p:nvPr/>
        </p:nvCxnSpPr>
        <p:spPr bwMode="auto">
          <a:xfrm flipH="1">
            <a:off x="1714500" y="3276600"/>
            <a:ext cx="137160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98" name="AutoShape 137"/>
          <p:cNvCxnSpPr>
            <a:cxnSpLocks noChangeShapeType="1"/>
          </p:cNvCxnSpPr>
          <p:nvPr/>
        </p:nvCxnSpPr>
        <p:spPr bwMode="auto">
          <a:xfrm flipH="1">
            <a:off x="3162300" y="3352800"/>
            <a:ext cx="1143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99" name="AutoShape 138"/>
          <p:cNvCxnSpPr>
            <a:cxnSpLocks noChangeShapeType="1"/>
          </p:cNvCxnSpPr>
          <p:nvPr/>
        </p:nvCxnSpPr>
        <p:spPr bwMode="auto">
          <a:xfrm>
            <a:off x="3810000" y="3276600"/>
            <a:ext cx="60960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00" name="AutoShape 140"/>
          <p:cNvCxnSpPr>
            <a:cxnSpLocks noChangeShapeType="1"/>
            <a:stCxn id="16389" idx="2"/>
            <a:endCxn id="16392" idx="0"/>
          </p:cNvCxnSpPr>
          <p:nvPr/>
        </p:nvCxnSpPr>
        <p:spPr bwMode="auto">
          <a:xfrm>
            <a:off x="1714500" y="4953000"/>
            <a:ext cx="5715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01" name="AutoShape 141"/>
          <p:cNvCxnSpPr>
            <a:cxnSpLocks noChangeShapeType="1"/>
            <a:stCxn id="16389" idx="2"/>
            <a:endCxn id="16393" idx="0"/>
          </p:cNvCxnSpPr>
          <p:nvPr/>
        </p:nvCxnSpPr>
        <p:spPr bwMode="auto">
          <a:xfrm>
            <a:off x="1714500" y="4953000"/>
            <a:ext cx="24003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Формула успеха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39750" y="1628775"/>
            <a:ext cx="8229600" cy="452596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6000" b="1" dirty="0" smtClean="0"/>
              <a:t>Успех</a:t>
            </a:r>
            <a:r>
              <a:rPr lang="ru-RU" sz="4800" dirty="0" smtClean="0"/>
              <a:t> =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4800" dirty="0" smtClean="0"/>
              <a:t>любовь к труду +  желание жить обеспеченно + стремление быть лучшим в своем деле + сила воли + знания.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4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ru-RU" sz="4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2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9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9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9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9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200"/>
                            </p:stCondLst>
                            <p:childTnLst>
                              <p:par>
                                <p:cTn id="1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93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93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93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93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WordArt 5"/>
          <p:cNvSpPr>
            <a:spLocks noChangeArrowheads="1" noChangeShapeType="1" noTextEdit="1"/>
          </p:cNvSpPr>
          <p:nvPr/>
        </p:nvSpPr>
        <p:spPr bwMode="auto">
          <a:xfrm>
            <a:off x="971550" y="908050"/>
            <a:ext cx="6985000" cy="50419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094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Impact"/>
              </a:rPr>
              <a:t> </a:t>
            </a:r>
            <a:r>
              <a:rPr lang="ru-RU" sz="3600" b="1" kern="1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Impact"/>
              </a:rPr>
              <a:t>Спасибо за внимание!</a:t>
            </a:r>
          </a:p>
          <a:p>
            <a:pPr algn="ctr"/>
            <a:r>
              <a:rPr lang="ru-RU" sz="3600" b="1" kern="1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Impact"/>
              </a:rPr>
              <a:t>    </a:t>
            </a:r>
          </a:p>
          <a:p>
            <a:pPr algn="ctr"/>
            <a:r>
              <a:rPr lang="ru-RU" sz="3600" b="1" kern="1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Impact"/>
              </a:rPr>
              <a:t>  До </a:t>
            </a:r>
            <a:r>
              <a:rPr lang="ru-RU" sz="3600" b="1" kern="1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Impact"/>
              </a:rPr>
              <a:t> новых  </a:t>
            </a:r>
            <a:r>
              <a:rPr lang="ru-RU" sz="3600" b="1" kern="1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Impact"/>
              </a:rPr>
              <a:t>встреч!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ru-RU" altLang="ru-RU" sz="3400" smtClean="0">
                <a:solidFill>
                  <a:schemeClr val="accent2"/>
                </a:solidFill>
              </a:rPr>
              <a:t>Результаты анкетирования среди учащихся 7 кл. МБОУ «СОШ с.Кремово»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533400" indent="-533400">
              <a:buFont typeface="Wingdings" pitchFamily="2" charset="2"/>
              <a:buNone/>
              <a:defRPr/>
            </a:pPr>
            <a:r>
              <a:rPr lang="ru-RU" sz="1600" b="1" dirty="0"/>
              <a:t>1. Хотят стать </a:t>
            </a:r>
          </a:p>
          <a:p>
            <a:pPr marL="533400" indent="-533400">
              <a:buFont typeface="Wingdings" pitchFamily="2" charset="2"/>
              <a:buNone/>
              <a:defRPr/>
            </a:pPr>
            <a:r>
              <a:rPr lang="ru-RU" sz="1600" b="1" dirty="0"/>
              <a:t>независимыми</a:t>
            </a:r>
          </a:p>
          <a:p>
            <a:pPr marL="533400" indent="-533400">
              <a:buFont typeface="Wingdings" pitchFamily="2" charset="2"/>
              <a:buNone/>
              <a:defRPr/>
            </a:pPr>
            <a:r>
              <a:rPr lang="ru-RU" sz="1600" b="1" dirty="0"/>
              <a:t>от родителей.</a:t>
            </a:r>
          </a:p>
          <a:p>
            <a:pPr marL="533400" indent="-533400">
              <a:buFont typeface="Wingdings" pitchFamily="2" charset="2"/>
              <a:buNone/>
              <a:defRPr/>
            </a:pPr>
            <a:endParaRPr lang="ru-RU" sz="1600" b="1" dirty="0"/>
          </a:p>
          <a:p>
            <a:pPr marL="533400" indent="-533400">
              <a:buFont typeface="Wingdings" pitchFamily="2" charset="2"/>
              <a:buNone/>
              <a:defRPr/>
            </a:pPr>
            <a:endParaRPr lang="ru-RU" sz="1600" b="1" dirty="0"/>
          </a:p>
          <a:p>
            <a:pPr marL="533400" indent="-533400">
              <a:buFont typeface="Wingdings" pitchFamily="2" charset="2"/>
              <a:buNone/>
              <a:defRPr/>
            </a:pPr>
            <a:r>
              <a:rPr lang="ru-RU" sz="1600" b="1" dirty="0"/>
              <a:t>2. Хотят зарабатывать</a:t>
            </a:r>
          </a:p>
          <a:p>
            <a:pPr marL="533400" indent="-533400">
              <a:buFont typeface="Wingdings" pitchFamily="2" charset="2"/>
              <a:buNone/>
              <a:defRPr/>
            </a:pPr>
            <a:r>
              <a:rPr lang="ru-RU" sz="1600" b="1" dirty="0"/>
              <a:t>деньги.</a:t>
            </a:r>
          </a:p>
          <a:p>
            <a:pPr marL="533400" indent="-533400">
              <a:buFont typeface="Wingdings" pitchFamily="2" charset="2"/>
              <a:buNone/>
              <a:defRPr/>
            </a:pPr>
            <a:endParaRPr lang="ru-RU" sz="1600" b="1" dirty="0"/>
          </a:p>
          <a:p>
            <a:pPr marL="533400" indent="-533400">
              <a:buFont typeface="Wingdings" pitchFamily="2" charset="2"/>
              <a:buNone/>
              <a:defRPr/>
            </a:pPr>
            <a:endParaRPr lang="ru-RU" sz="1600" b="1" dirty="0"/>
          </a:p>
          <a:p>
            <a:pPr marL="533400" indent="-533400">
              <a:buFont typeface="Wingdings" pitchFamily="2" charset="2"/>
              <a:buNone/>
              <a:defRPr/>
            </a:pPr>
            <a:r>
              <a:rPr lang="ru-RU" sz="1600" b="1" dirty="0"/>
              <a:t>3.Хотели бы стать</a:t>
            </a:r>
          </a:p>
          <a:p>
            <a:pPr marL="533400" indent="-533400">
              <a:buFont typeface="Wingdings" pitchFamily="2" charset="2"/>
              <a:buNone/>
              <a:defRPr/>
            </a:pPr>
            <a:r>
              <a:rPr lang="ru-RU" sz="1600" b="1" dirty="0"/>
              <a:t>Предпринимателями.</a:t>
            </a:r>
          </a:p>
          <a:p>
            <a:pPr marL="533400" indent="-533400">
              <a:buFont typeface="Wingdings" pitchFamily="2" charset="2"/>
              <a:buNone/>
              <a:defRPr/>
            </a:pPr>
            <a:endParaRPr lang="ru-RU" sz="1600" b="1" dirty="0"/>
          </a:p>
        </p:txBody>
      </p:sp>
      <p:sp>
        <p:nvSpPr>
          <p:cNvPr id="1946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3543300" y="1679575"/>
          <a:ext cx="537845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931150" cy="1800225"/>
          </a:xfrm>
        </p:spPr>
        <p:txBody>
          <a:bodyPr/>
          <a:lstStyle/>
          <a:p>
            <a:pPr>
              <a:defRPr/>
            </a:pPr>
            <a:r>
              <a:rPr lang="ru-RU" sz="3800" dirty="0">
                <a:solidFill>
                  <a:srgbClr val="FF3300"/>
                </a:solidFill>
                <a:latin typeface="Monotype Corsiva" pitchFamily="66" charset="0"/>
              </a:rPr>
              <a:t>«</a:t>
            </a:r>
            <a:r>
              <a:rPr lang="ru-RU" sz="3600" dirty="0">
                <a:solidFill>
                  <a:srgbClr val="FF3300"/>
                </a:solidFill>
                <a:latin typeface="Monotype Corsiva" pitchFamily="66" charset="0"/>
              </a:rPr>
              <a:t>Больше всех рискует тот, кто не рискует»                                                                  И. Бунин</a:t>
            </a:r>
            <a:r>
              <a:rPr lang="ru-RU" sz="3800" dirty="0">
                <a:solidFill>
                  <a:srgbClr val="FF3300"/>
                </a:solidFill>
                <a:latin typeface="Monotype Corsiva" pitchFamily="66" charset="0"/>
              </a:rPr>
              <a:t>.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843088"/>
            <a:ext cx="7715250" cy="4287837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ru-RU" sz="2400" dirty="0" smtClean="0"/>
              <a:t>«Предпринимательской </a:t>
            </a:r>
            <a:r>
              <a:rPr lang="ru-RU" sz="2400" dirty="0"/>
              <a:t>деятельностью является самостоятельная, осуществляемая на свой риск деятельность, направленная на систематическое получение прибыли от пользования имуществом, продажи товаров, выполнения работ или оказания услуг лицам, зарегистрированным в качестве предпринимателей в установленном законом порядке</a:t>
            </a:r>
            <a:r>
              <a:rPr lang="ru-RU" sz="2400" dirty="0" smtClean="0"/>
              <a:t>.»</a:t>
            </a:r>
            <a:endParaRPr lang="ru-RU" sz="2400" dirty="0"/>
          </a:p>
          <a:p>
            <a:pPr marL="0" indent="0" algn="ctr">
              <a:buNone/>
              <a:defRPr/>
            </a:pPr>
            <a:r>
              <a:rPr lang="ru-RU" sz="2400" dirty="0"/>
              <a:t>Гражданский Кодекс РФ.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sz="48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Цель проекта</a:t>
            </a:r>
            <a:r>
              <a:rPr lang="en-US" sz="48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:</a:t>
            </a:r>
            <a:endParaRPr lang="ru-RU" sz="48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288" y="1484313"/>
            <a:ext cx="8229600" cy="4710112"/>
          </a:xfrm>
        </p:spPr>
        <p:txBody>
          <a:bodyPr>
            <a:noAutofit/>
          </a:bodyPr>
          <a:lstStyle/>
          <a:p>
            <a:pPr marL="0" indent="0" algn="ctr">
              <a:buNone/>
              <a:defRPr/>
            </a:pPr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  <a:effectLst/>
                <a:latin typeface="+mj-lt"/>
              </a:rPr>
              <a:t>Изучение   </a:t>
            </a:r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  <a:effectLst/>
                <a:latin typeface="+mj-lt"/>
              </a:rPr>
              <a:t>предпринимательской деятельности в сфере торговли </a:t>
            </a:r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  <a:effectLst/>
                <a:latin typeface="+mj-lt"/>
              </a:rPr>
              <a:t>продовольственными </a:t>
            </a:r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  <a:effectLst/>
                <a:latin typeface="+mj-lt"/>
              </a:rPr>
              <a:t>товарами</a:t>
            </a:r>
            <a:r>
              <a:rPr lang="en-US" sz="4800" dirty="0" smtClean="0">
                <a:solidFill>
                  <a:schemeClr val="accent2">
                    <a:lumMod val="50000"/>
                  </a:schemeClr>
                </a:solidFill>
                <a:effectLst/>
                <a:latin typeface="+mj-lt"/>
              </a:rPr>
              <a:t>.</a:t>
            </a:r>
            <a:endParaRPr lang="ru-RU" sz="4800" dirty="0">
              <a:solidFill>
                <a:schemeClr val="accent2">
                  <a:lumMod val="50000"/>
                </a:schemeClr>
              </a:solidFill>
              <a:effectLst/>
              <a:latin typeface="+mj-lt"/>
            </a:endParaRPr>
          </a:p>
          <a:p>
            <a:pPr marL="0" indent="0">
              <a:buNone/>
              <a:defRPr/>
            </a:pPr>
            <a:endParaRPr lang="ru-RU" sz="28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88" y="428625"/>
            <a:ext cx="8634412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3200" b="1" u="sng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Этапы работы над проектом:</a:t>
            </a:r>
            <a:endParaRPr lang="en-US" sz="3200" b="1" u="sng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1" hangingPunct="1">
              <a:buFontTx/>
              <a:buAutoNum type="arabicPeriod"/>
              <a:defRPr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Заключение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соглашения о сотрудничестве между образовательным учреждением и индивидуальным предпринимателем</a:t>
            </a:r>
          </a:p>
          <a:p>
            <a:pPr marL="342900" indent="-342900" eaLnBrk="1" hangingPunct="1">
              <a:buFontTx/>
              <a:buAutoNum type="arabicPeriod"/>
              <a:defRPr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Планирование совместной работы.</a:t>
            </a:r>
          </a:p>
          <a:p>
            <a:pPr marL="342900" indent="-342900" eaLnBrk="1" hangingPunct="1">
              <a:buFontTx/>
              <a:buAutoNum type="arabicPeriod"/>
              <a:defRPr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Посещение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магазина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ИП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Зубец Н.В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и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изучение истории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его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создания.</a:t>
            </a:r>
            <a:endParaRPr lang="ru-RU" sz="2000" dirty="0">
              <a:solidFill>
                <a:srgbClr val="002060"/>
              </a:solidFill>
            </a:endParaRPr>
          </a:p>
          <a:p>
            <a:pPr marL="342900" indent="-342900" eaLnBrk="1" hangingPunct="1">
              <a:buFontTx/>
              <a:buAutoNum type="arabicPeriod"/>
              <a:defRPr/>
            </a:pPr>
            <a:r>
              <a:rPr lang="ru-RU" sz="2000" spc="50" dirty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Изучение деятельности ИП </a:t>
            </a:r>
            <a:r>
              <a:rPr lang="ru-RU" sz="2000" spc="50" dirty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Зубец Н.В</a:t>
            </a:r>
            <a:r>
              <a:rPr lang="ru-RU" sz="2000" spc="50" dirty="0" smtClean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2000" spc="50" dirty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сфере </a:t>
            </a:r>
            <a:r>
              <a:rPr lang="ru-RU" sz="2000" spc="50" dirty="0" smtClean="0">
                <a:ln w="1143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торговли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88" y="2819400"/>
            <a:ext cx="3657600" cy="36576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4394" y="2819400"/>
            <a:ext cx="3781406" cy="37814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/>
          <p:cNvSpPr txBox="1">
            <a:spLocks noChangeArrowheads="1"/>
          </p:cNvSpPr>
          <p:nvPr/>
        </p:nvSpPr>
        <p:spPr bwMode="auto">
          <a:xfrm>
            <a:off x="2428875" y="214313"/>
            <a:ext cx="46434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sp>
        <p:nvSpPr>
          <p:cNvPr id="11267" name="TextBox 1"/>
          <p:cNvSpPr txBox="1">
            <a:spLocks noChangeArrowheads="1"/>
          </p:cNvSpPr>
          <p:nvPr/>
        </p:nvSpPr>
        <p:spPr bwMode="auto">
          <a:xfrm>
            <a:off x="457200" y="246063"/>
            <a:ext cx="8458200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4800" dirty="0" smtClean="0">
                <a:latin typeface="Times New Roman" pitchFamily="18" charset="0"/>
                <a:cs typeface="Times New Roman" pitchFamily="18" charset="0"/>
              </a:rPr>
              <a:t>С предпринимателем </a:t>
            </a:r>
          </a:p>
          <a:p>
            <a:pPr algn="ctr" eaLnBrk="1" hangingPunct="1"/>
            <a:r>
              <a:rPr lang="ru-RU" altLang="ru-RU" sz="4800" dirty="0" smtClean="0">
                <a:latin typeface="Times New Roman" pitchFamily="18" charset="0"/>
                <a:cs typeface="Times New Roman" pitchFamily="18" charset="0"/>
              </a:rPr>
              <a:t>Зубец Натальей Валерьевной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ru-RU" alt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6394" y="1752600"/>
            <a:ext cx="6248400" cy="4686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-27709" y="228600"/>
            <a:ext cx="8610600" cy="6400800"/>
          </a:xfrm>
        </p:spPr>
        <p:txBody>
          <a:bodyPr/>
          <a:lstStyle/>
          <a:p>
            <a:r>
              <a:rPr lang="ru-RU" altLang="ru-RU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Навыки предпринимателя </a:t>
            </a:r>
            <a:r>
              <a:rPr lang="ru-RU" altLang="ru-RU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Зубец Н.В</a:t>
            </a:r>
            <a:r>
              <a:rPr lang="ru-RU" altLang="ru-RU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получила работая </a:t>
            </a:r>
            <a:r>
              <a:rPr lang="ru-RU" altLang="ru-RU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 предпринимателя 10 лет . После окончания работы на </a:t>
            </a:r>
            <a:r>
              <a:rPr lang="ru-RU" altLang="ru-RU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работодателя</a:t>
            </a:r>
            <a:r>
              <a:rPr lang="en-US" altLang="ru-RU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altLang="ru-RU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она </a:t>
            </a:r>
            <a:r>
              <a:rPr lang="ru-RU" altLang="ru-RU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решила попробовать открыть свой </a:t>
            </a:r>
            <a:r>
              <a:rPr lang="ru-RU" altLang="ru-RU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бизнес. </a:t>
            </a:r>
            <a:br>
              <a:rPr lang="ru-RU" altLang="ru-RU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 u="sng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Теперь </a:t>
            </a:r>
            <a:r>
              <a:rPr lang="ru-RU" altLang="ru-RU" b="1" u="sng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 Натальи Валерьевны есть </a:t>
            </a:r>
            <a:r>
              <a:rPr lang="ru-RU" altLang="ru-RU" b="1" u="sng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свой магазин.</a:t>
            </a:r>
            <a:endParaRPr lang="ru-RU" altLang="ru-RU" b="1" u="sng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381000"/>
            <a:ext cx="8686799" cy="6172199"/>
          </a:xfrm>
        </p:spPr>
        <p:txBody>
          <a:bodyPr>
            <a:normAutofit fontScale="92500"/>
          </a:bodyPr>
          <a:lstStyle/>
          <a:p>
            <a:pPr marL="0" indent="0">
              <a:buNone/>
              <a:defRPr/>
            </a:pPr>
            <a:r>
              <a:rPr lang="ru-RU" sz="3100" u="sng" dirty="0">
                <a:effectLst/>
              </a:rPr>
              <a:t>Человек который занимается частной предпринимательской деятельностью должен обладать такими качествами как : </a:t>
            </a:r>
            <a:endParaRPr lang="ru-RU" sz="3100" u="sng" dirty="0" smtClean="0">
              <a:effectLst/>
            </a:endParaRPr>
          </a:p>
          <a:p>
            <a:pPr>
              <a:defRPr/>
            </a:pPr>
            <a:r>
              <a:rPr lang="ru-RU" sz="3100" dirty="0" smtClean="0">
                <a:effectLst/>
              </a:rPr>
              <a:t>здравый </a:t>
            </a:r>
            <a:r>
              <a:rPr lang="ru-RU" sz="3100" dirty="0">
                <a:effectLst/>
              </a:rPr>
              <a:t>смысл и умение идти на </a:t>
            </a:r>
            <a:r>
              <a:rPr lang="ru-RU" sz="3100" dirty="0" smtClean="0">
                <a:effectLst/>
              </a:rPr>
              <a:t>риск, способность </a:t>
            </a:r>
            <a:r>
              <a:rPr lang="ru-RU" sz="3100" dirty="0">
                <a:effectLst/>
              </a:rPr>
              <a:t>управлять </a:t>
            </a:r>
            <a:r>
              <a:rPr lang="ru-RU" sz="3100" dirty="0" err="1" smtClean="0">
                <a:effectLst/>
              </a:rPr>
              <a:t>людьми,настойчивость</a:t>
            </a:r>
            <a:r>
              <a:rPr lang="ru-RU" sz="3100" dirty="0" smtClean="0">
                <a:effectLst/>
              </a:rPr>
              <a:t> </a:t>
            </a:r>
            <a:r>
              <a:rPr lang="ru-RU" sz="3100" dirty="0">
                <a:effectLst/>
              </a:rPr>
              <a:t>и упорство в достижении определённой цели</a:t>
            </a:r>
            <a:r>
              <a:rPr lang="ru-RU" sz="3100" dirty="0" smtClean="0">
                <a:effectLst/>
              </a:rPr>
              <a:t>, склонность </a:t>
            </a:r>
            <a:r>
              <a:rPr lang="ru-RU" sz="3100" dirty="0">
                <a:effectLst/>
              </a:rPr>
              <a:t>к </a:t>
            </a:r>
            <a:r>
              <a:rPr lang="ru-RU" sz="3100" dirty="0" smtClean="0">
                <a:effectLst/>
              </a:rPr>
              <a:t>новаторству, генерации </a:t>
            </a:r>
            <a:r>
              <a:rPr lang="ru-RU" sz="3100" dirty="0">
                <a:effectLst/>
              </a:rPr>
              <a:t>новых </a:t>
            </a:r>
            <a:r>
              <a:rPr lang="ru-RU" sz="3100" dirty="0" smtClean="0">
                <a:effectLst/>
              </a:rPr>
              <a:t>идей, предприимчивость.</a:t>
            </a:r>
            <a:endParaRPr lang="ru-RU" sz="3100" dirty="0">
              <a:effectLst/>
            </a:endParaRPr>
          </a:p>
          <a:p>
            <a:pPr>
              <a:defRPr/>
            </a:pPr>
            <a:r>
              <a:rPr lang="ru-RU" sz="3100" dirty="0" smtClean="0">
                <a:effectLst/>
              </a:rPr>
              <a:t>Наталья Валерьевна имеет </a:t>
            </a:r>
            <a:r>
              <a:rPr lang="ru-RU" sz="3100" dirty="0">
                <a:effectLst/>
              </a:rPr>
              <a:t>не только вышеперечисленные деловые, но и человеческие качества </a:t>
            </a:r>
            <a:r>
              <a:rPr lang="ru-RU" sz="3100" u="sng" dirty="0">
                <a:effectLst/>
              </a:rPr>
              <a:t>такие как: </a:t>
            </a:r>
            <a:r>
              <a:rPr lang="ru-RU" sz="3100" dirty="0">
                <a:effectLst/>
              </a:rPr>
              <a:t>уверенность в </a:t>
            </a:r>
            <a:r>
              <a:rPr lang="ru-RU" sz="3100" dirty="0" smtClean="0">
                <a:effectLst/>
              </a:rPr>
              <a:t>себе, наблюдательность, конкурентоспособность, трудовая </a:t>
            </a:r>
            <a:r>
              <a:rPr lang="ru-RU" sz="3100" dirty="0">
                <a:effectLst/>
              </a:rPr>
              <a:t>этика</a:t>
            </a:r>
            <a:r>
              <a:rPr lang="ru-RU" sz="3100" dirty="0" smtClean="0">
                <a:effectLst/>
              </a:rPr>
              <a:t>.</a:t>
            </a:r>
            <a:endParaRPr lang="ru-RU" sz="3100" dirty="0">
              <a:effectLst/>
            </a:endParaRP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3692525"/>
          </a:xfrm>
        </p:spPr>
        <p:txBody>
          <a:bodyPr/>
          <a:lstStyle/>
          <a:p>
            <a:pPr>
              <a:defRPr/>
            </a:pPr>
            <a:r>
              <a:rPr lang="ru-RU" sz="2400" dirty="0" smtClean="0"/>
              <a:t>-</a:t>
            </a:r>
            <a:r>
              <a:rPr lang="ru-RU" sz="2400" u="sng" dirty="0" smtClean="0"/>
              <a:t>С какими </a:t>
            </a:r>
            <a:r>
              <a:rPr lang="ru-RU" sz="2400" u="sng" dirty="0" smtClean="0"/>
              <a:t>трудностями вы </a:t>
            </a:r>
            <a:r>
              <a:rPr lang="ru-RU" sz="2400" u="sng" dirty="0" smtClean="0"/>
              <a:t>встретились?</a:t>
            </a:r>
          </a:p>
          <a:p>
            <a:pPr>
              <a:defRPr/>
            </a:pPr>
            <a:r>
              <a:rPr lang="ru-RU" sz="2400" u="sng" dirty="0" smtClean="0"/>
              <a:t> </a:t>
            </a:r>
            <a:r>
              <a:rPr lang="ru-RU" dirty="0" smtClean="0"/>
              <a:t>-Основное препятствие –это конечно же конкурентность,так</a:t>
            </a:r>
            <a:r>
              <a:rPr lang="ru-RU" dirty="0" smtClean="0"/>
              <a:t> как </a:t>
            </a:r>
            <a:r>
              <a:rPr lang="ru-RU" dirty="0" smtClean="0"/>
              <a:t> </a:t>
            </a:r>
            <a:r>
              <a:rPr lang="ru-RU" dirty="0" smtClean="0"/>
              <a:t>основным и самым востребованным видом деятельности </a:t>
            </a:r>
            <a:r>
              <a:rPr lang="ru-RU" dirty="0" smtClean="0"/>
              <a:t>является - </a:t>
            </a:r>
            <a:r>
              <a:rPr lang="ru-RU" dirty="0" smtClean="0"/>
              <a:t>торговля . </a:t>
            </a:r>
            <a:endParaRPr lang="ru-RU" dirty="0" smtClean="0"/>
          </a:p>
          <a:p>
            <a:pPr>
              <a:defRPr/>
            </a:pPr>
            <a:r>
              <a:rPr lang="ru-RU" dirty="0" smtClean="0"/>
              <a:t>Так-же </a:t>
            </a:r>
            <a:r>
              <a:rPr lang="ru-RU" dirty="0" smtClean="0"/>
              <a:t>были проблемы с помещением.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3400" y="685800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Интервью с Натальей Валерьевной</a:t>
            </a:r>
            <a:endParaRPr lang="ru-RU" sz="32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ица">
  <a:themeElements>
    <a:clrScheme name="Граница 7">
      <a:dk1>
        <a:srgbClr val="000000"/>
      </a:dk1>
      <a:lt1>
        <a:srgbClr val="DDDCC5"/>
      </a:lt1>
      <a:dk2>
        <a:srgbClr val="95934B"/>
      </a:dk2>
      <a:lt2>
        <a:srgbClr val="DBDAC3"/>
      </a:lt2>
      <a:accent1>
        <a:srgbClr val="EAEBE1"/>
      </a:accent1>
      <a:accent2>
        <a:srgbClr val="9DB0B7"/>
      </a:accent2>
      <a:accent3>
        <a:srgbClr val="EBEBDF"/>
      </a:accent3>
      <a:accent4>
        <a:srgbClr val="000000"/>
      </a:accent4>
      <a:accent5>
        <a:srgbClr val="F3F3EE"/>
      </a:accent5>
      <a:accent6>
        <a:srgbClr val="8E9FA6"/>
      </a:accent6>
      <a:hlink>
        <a:srgbClr val="009900"/>
      </a:hlink>
      <a:folHlink>
        <a:srgbClr val="808000"/>
      </a:folHlink>
    </a:clrScheme>
    <a:fontScheme name="Границ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b" anchorCtr="1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b" anchorCtr="1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Граница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Граница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Compass</Template>
  <TotalTime>10329</TotalTime>
  <Words>405</Words>
  <Application>Microsoft Office PowerPoint</Application>
  <PresentationFormat>Экран (4:3)</PresentationFormat>
  <Paragraphs>62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Tahoma</vt:lpstr>
      <vt:lpstr>Arial</vt:lpstr>
      <vt:lpstr>Wingdings</vt:lpstr>
      <vt:lpstr>Monotype Corsiva</vt:lpstr>
      <vt:lpstr>Times New Roman</vt:lpstr>
      <vt:lpstr>Граница</vt:lpstr>
      <vt:lpstr>Проект   «ШАГИ В БУДУЩЕЕ» на тему: « Изучение предпринимательской деятельности ИП Зубец Н.В.»</vt:lpstr>
      <vt:lpstr>Результаты анкетирования среди учащихся 7 кл. МБОУ «СОШ с.Кремово»</vt:lpstr>
      <vt:lpstr>«Больше всех рискует тот, кто не рискует»                                                                  И. Бунин.</vt:lpstr>
      <vt:lpstr>Цель проекта:</vt:lpstr>
      <vt:lpstr>Презентация PowerPoint</vt:lpstr>
      <vt:lpstr>Презентация PowerPoint</vt:lpstr>
      <vt:lpstr>Навыки предпринимателя Зубец Н.В. получила работая на предпринимателя 10 лет . После окончания работы на работодателя, она решила попробовать открыть свой бизнес.  Теперь у Натальи Валерьевны есть свой магазин.</vt:lpstr>
      <vt:lpstr>Презентация PowerPoint</vt:lpstr>
      <vt:lpstr>Презентация PowerPoint</vt:lpstr>
      <vt:lpstr>Презентация PowerPoint</vt:lpstr>
      <vt:lpstr>Структура управления  ИП. </vt:lpstr>
      <vt:lpstr>Формула успеха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luda</dc:creator>
  <cp:lastModifiedBy>Учитель</cp:lastModifiedBy>
  <cp:revision>210</cp:revision>
  <cp:lastPrinted>1601-01-01T00:00:00Z</cp:lastPrinted>
  <dcterms:created xsi:type="dcterms:W3CDTF">1601-01-01T00:00:00Z</dcterms:created>
  <dcterms:modified xsi:type="dcterms:W3CDTF">2020-03-23T11:26:58Z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