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314" r:id="rId3"/>
    <p:sldId id="367" r:id="rId4"/>
    <p:sldId id="369" r:id="rId5"/>
    <p:sldId id="282" r:id="rId6"/>
    <p:sldId id="283" r:id="rId7"/>
    <p:sldId id="300" r:id="rId8"/>
    <p:sldId id="368" r:id="rId9"/>
    <p:sldId id="336" r:id="rId10"/>
    <p:sldId id="315" r:id="rId11"/>
    <p:sldId id="324" r:id="rId12"/>
    <p:sldId id="325" r:id="rId13"/>
    <p:sldId id="327" r:id="rId14"/>
    <p:sldId id="328" r:id="rId15"/>
    <p:sldId id="326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07" r:id="rId24"/>
    <p:sldId id="347" r:id="rId25"/>
    <p:sldId id="348" r:id="rId26"/>
    <p:sldId id="349" r:id="rId27"/>
    <p:sldId id="370" r:id="rId28"/>
    <p:sldId id="308" r:id="rId29"/>
    <p:sldId id="321" r:id="rId30"/>
    <p:sldId id="322" r:id="rId31"/>
    <p:sldId id="323" r:id="rId32"/>
    <p:sldId id="365" r:id="rId33"/>
    <p:sldId id="364" r:id="rId34"/>
    <p:sldId id="357" r:id="rId35"/>
    <p:sldId id="356" r:id="rId36"/>
    <p:sldId id="358" r:id="rId37"/>
    <p:sldId id="359" r:id="rId38"/>
    <p:sldId id="360" r:id="rId39"/>
    <p:sldId id="361" r:id="rId40"/>
    <p:sldId id="362" r:id="rId41"/>
    <p:sldId id="363" r:id="rId42"/>
    <p:sldId id="318" r:id="rId43"/>
    <p:sldId id="316" r:id="rId44"/>
    <p:sldId id="309" r:id="rId45"/>
    <p:sldId id="366" r:id="rId46"/>
    <p:sldId id="353" r:id="rId47"/>
    <p:sldId id="354" r:id="rId48"/>
    <p:sldId id="340" r:id="rId49"/>
    <p:sldId id="313" r:id="rId50"/>
    <p:sldId id="339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60"/>
  </p:normalViewPr>
  <p:slideViewPr>
    <p:cSldViewPr snapToGrid="0">
      <p:cViewPr varScale="1">
        <p:scale>
          <a:sx n="83" d="100"/>
          <a:sy n="83" d="100"/>
        </p:scale>
        <p:origin x="2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6813-A056-45DE-A027-EB6AAEDBCC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DC829C-003E-47C1-9439-89B564CA5D33}">
      <dgm:prSet phldrT="[Текст]"/>
      <dgm:spPr/>
      <dgm:t>
        <a:bodyPr/>
        <a:lstStyle/>
        <a:p>
          <a:r>
            <a:rPr lang="ru-RU" dirty="0"/>
            <a:t>Учебные предметы</a:t>
          </a:r>
        </a:p>
      </dgm:t>
    </dgm:pt>
    <dgm:pt modelId="{A93D8346-3A40-4B9C-9343-1143BB7C8CE9}" type="parTrans" cxnId="{77243EDE-BCD4-49B8-873A-9BBB87AA809C}">
      <dgm:prSet/>
      <dgm:spPr/>
      <dgm:t>
        <a:bodyPr/>
        <a:lstStyle/>
        <a:p>
          <a:endParaRPr lang="ru-RU"/>
        </a:p>
      </dgm:t>
    </dgm:pt>
    <dgm:pt modelId="{651F39DA-4D86-4024-8FCE-81F529E9D2DC}" type="sibTrans" cxnId="{77243EDE-BCD4-49B8-873A-9BBB87AA809C}">
      <dgm:prSet/>
      <dgm:spPr/>
      <dgm:t>
        <a:bodyPr/>
        <a:lstStyle/>
        <a:p>
          <a:endParaRPr lang="ru-RU"/>
        </a:p>
      </dgm:t>
    </dgm:pt>
    <dgm:pt modelId="{C074042F-3E1C-492D-8D05-40BEFF5542DC}">
      <dgm:prSet phldrT="[Текст]"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A0D4DB8C-720C-48A8-9683-46EC98E5385C}" type="parTrans" cxnId="{65481948-C298-4C95-A6E4-B9199F503A08}">
      <dgm:prSet/>
      <dgm:spPr/>
      <dgm:t>
        <a:bodyPr/>
        <a:lstStyle/>
        <a:p>
          <a:endParaRPr lang="ru-RU"/>
        </a:p>
      </dgm:t>
    </dgm:pt>
    <dgm:pt modelId="{20CFA208-939D-4C68-9C36-15CEEB156A2F}" type="sibTrans" cxnId="{65481948-C298-4C95-A6E4-B9199F503A08}">
      <dgm:prSet/>
      <dgm:spPr/>
      <dgm:t>
        <a:bodyPr/>
        <a:lstStyle/>
        <a:p>
          <a:endParaRPr lang="ru-RU"/>
        </a:p>
      </dgm:t>
    </dgm:pt>
    <dgm:pt modelId="{83FDEDF4-7257-4EAD-9F8B-A58A05F28DCC}" type="pres">
      <dgm:prSet presAssocID="{DB4A6813-A056-45DE-A027-EB6AAEDBCC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2F34E-BC4C-4996-80CE-BEDB2BBA13B7}" type="pres">
      <dgm:prSet presAssocID="{DB4A6813-A056-45DE-A027-EB6AAEDBCC8B}" presName="dummyMaxCanvas" presStyleCnt="0">
        <dgm:presLayoutVars/>
      </dgm:prSet>
      <dgm:spPr/>
    </dgm:pt>
    <dgm:pt modelId="{4EE283AA-27AA-4759-8088-C66346344102}" type="pres">
      <dgm:prSet presAssocID="{DB4A6813-A056-45DE-A027-EB6AAEDBCC8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6B9BB-5F50-406A-B435-A6902B8593D6}" type="pres">
      <dgm:prSet presAssocID="{DB4A6813-A056-45DE-A027-EB6AAEDBCC8B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6A50C-54A7-4A73-8861-2D8A5F61DF9E}" type="pres">
      <dgm:prSet presAssocID="{DB4A6813-A056-45DE-A027-EB6AAEDBCC8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D3A3-B9B0-40E0-BE49-8F9CB58CD6D6}" type="pres">
      <dgm:prSet presAssocID="{DB4A6813-A056-45DE-A027-EB6AAEDBCC8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40B3-A339-4751-8FC4-C8E35777C883}" type="pres">
      <dgm:prSet presAssocID="{DB4A6813-A056-45DE-A027-EB6AAEDBCC8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43EDE-BCD4-49B8-873A-9BBB87AA809C}" srcId="{DB4A6813-A056-45DE-A027-EB6AAEDBCC8B}" destId="{EBDC829C-003E-47C1-9439-89B564CA5D33}" srcOrd="0" destOrd="0" parTransId="{A93D8346-3A40-4B9C-9343-1143BB7C8CE9}" sibTransId="{651F39DA-4D86-4024-8FCE-81F529E9D2DC}"/>
    <dgm:cxn modelId="{41E0D2B8-3FE6-4962-B78F-1D8B64EFF0EC}" type="presOf" srcId="{651F39DA-4D86-4024-8FCE-81F529E9D2DC}" destId="{07E6A50C-54A7-4A73-8861-2D8A5F61DF9E}" srcOrd="0" destOrd="0" presId="urn:microsoft.com/office/officeart/2005/8/layout/vProcess5"/>
    <dgm:cxn modelId="{914BB775-F5BA-48B2-A2B2-33E0AB02C55E}" type="presOf" srcId="{C074042F-3E1C-492D-8D05-40BEFF5542DC}" destId="{A036B9BB-5F50-406A-B435-A6902B8593D6}" srcOrd="0" destOrd="0" presId="urn:microsoft.com/office/officeart/2005/8/layout/vProcess5"/>
    <dgm:cxn modelId="{AAD8FEBE-C91A-4AC6-995D-C3998CAC958F}" type="presOf" srcId="{EBDC829C-003E-47C1-9439-89B564CA5D33}" destId="{1A6AD3A3-B9B0-40E0-BE49-8F9CB58CD6D6}" srcOrd="1" destOrd="0" presId="urn:microsoft.com/office/officeart/2005/8/layout/vProcess5"/>
    <dgm:cxn modelId="{9CC2698D-7EF2-4DE9-95CB-2001850D7849}" type="presOf" srcId="{DB4A6813-A056-45DE-A027-EB6AAEDBCC8B}" destId="{83FDEDF4-7257-4EAD-9F8B-A58A05F28DCC}" srcOrd="0" destOrd="0" presId="urn:microsoft.com/office/officeart/2005/8/layout/vProcess5"/>
    <dgm:cxn modelId="{7A7F9EB5-3B2F-4569-8D55-06ACF2AC3FFD}" type="presOf" srcId="{C074042F-3E1C-492D-8D05-40BEFF5542DC}" destId="{830F40B3-A339-4751-8FC4-C8E35777C883}" srcOrd="1" destOrd="0" presId="urn:microsoft.com/office/officeart/2005/8/layout/vProcess5"/>
    <dgm:cxn modelId="{9B36C2A7-C87A-42CA-BD1D-E89E9939DD53}" type="presOf" srcId="{EBDC829C-003E-47C1-9439-89B564CA5D33}" destId="{4EE283AA-27AA-4759-8088-C66346344102}" srcOrd="0" destOrd="0" presId="urn:microsoft.com/office/officeart/2005/8/layout/vProcess5"/>
    <dgm:cxn modelId="{65481948-C298-4C95-A6E4-B9199F503A08}" srcId="{DB4A6813-A056-45DE-A027-EB6AAEDBCC8B}" destId="{C074042F-3E1C-492D-8D05-40BEFF5542DC}" srcOrd="1" destOrd="0" parTransId="{A0D4DB8C-720C-48A8-9683-46EC98E5385C}" sibTransId="{20CFA208-939D-4C68-9C36-15CEEB156A2F}"/>
    <dgm:cxn modelId="{8B82A863-F87F-4D63-A8B6-68086E0E0798}" type="presParOf" srcId="{83FDEDF4-7257-4EAD-9F8B-A58A05F28DCC}" destId="{CB22F34E-BC4C-4996-80CE-BEDB2BBA13B7}" srcOrd="0" destOrd="0" presId="urn:microsoft.com/office/officeart/2005/8/layout/vProcess5"/>
    <dgm:cxn modelId="{F9FEF19E-1065-4008-AF73-E7F4D961CFFD}" type="presParOf" srcId="{83FDEDF4-7257-4EAD-9F8B-A58A05F28DCC}" destId="{4EE283AA-27AA-4759-8088-C66346344102}" srcOrd="1" destOrd="0" presId="urn:microsoft.com/office/officeart/2005/8/layout/vProcess5"/>
    <dgm:cxn modelId="{CAE92426-1D34-4BA5-89B8-34706D99D707}" type="presParOf" srcId="{83FDEDF4-7257-4EAD-9F8B-A58A05F28DCC}" destId="{A036B9BB-5F50-406A-B435-A6902B8593D6}" srcOrd="2" destOrd="0" presId="urn:microsoft.com/office/officeart/2005/8/layout/vProcess5"/>
    <dgm:cxn modelId="{C46D31DA-928C-403F-8AF0-209F7D96D142}" type="presParOf" srcId="{83FDEDF4-7257-4EAD-9F8B-A58A05F28DCC}" destId="{07E6A50C-54A7-4A73-8861-2D8A5F61DF9E}" srcOrd="3" destOrd="0" presId="urn:microsoft.com/office/officeart/2005/8/layout/vProcess5"/>
    <dgm:cxn modelId="{1F817D9E-C3F8-4C40-8349-B8C4C201FE5A}" type="presParOf" srcId="{83FDEDF4-7257-4EAD-9F8B-A58A05F28DCC}" destId="{1A6AD3A3-B9B0-40E0-BE49-8F9CB58CD6D6}" srcOrd="4" destOrd="0" presId="urn:microsoft.com/office/officeart/2005/8/layout/vProcess5"/>
    <dgm:cxn modelId="{FFE4E0E5-A504-465A-BE65-97D93AA25B14}" type="presParOf" srcId="{83FDEDF4-7257-4EAD-9F8B-A58A05F28DCC}" destId="{830F40B3-A339-4751-8FC4-C8E35777C88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283AA-27AA-4759-8088-C66346344102}">
      <dsp:nvSpPr>
        <dsp:cNvPr id="0" name=""/>
        <dsp:cNvSpPr/>
      </dsp:nvSpPr>
      <dsp:spPr>
        <a:xfrm>
          <a:off x="0" y="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Учебные предметы</a:t>
          </a:r>
        </a:p>
      </dsp:txBody>
      <dsp:txXfrm>
        <a:off x="41294" y="41294"/>
        <a:ext cx="3674609" cy="1327286"/>
      </dsp:txXfrm>
    </dsp:sp>
    <dsp:sp modelId="{A036B9BB-5F50-406A-B435-A6902B8593D6}">
      <dsp:nvSpPr>
        <dsp:cNvPr id="0" name=""/>
        <dsp:cNvSpPr/>
      </dsp:nvSpPr>
      <dsp:spPr>
        <a:xfrm>
          <a:off x="905616" y="172318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Внеурочная деятельность</a:t>
          </a:r>
        </a:p>
      </dsp:txBody>
      <dsp:txXfrm>
        <a:off x="946910" y="1764474"/>
        <a:ext cx="3227202" cy="1327286"/>
      </dsp:txXfrm>
    </dsp:sp>
    <dsp:sp modelId="{07E6A50C-54A7-4A73-8861-2D8A5F61DF9E}">
      <dsp:nvSpPr>
        <dsp:cNvPr id="0" name=""/>
        <dsp:cNvSpPr/>
      </dsp:nvSpPr>
      <dsp:spPr>
        <a:xfrm>
          <a:off x="4215407" y="1108318"/>
          <a:ext cx="916418" cy="9164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4421601" y="1108318"/>
        <a:ext cx="504030" cy="689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54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EB3AA-3B21-4850-B297-43B4CC6B47B7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5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4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2406BA-3B68-4C3B-B18F-8A1461F33212}"/>
              </a:ext>
            </a:extLst>
          </p:cNvPr>
          <p:cNvSpPr/>
          <p:nvPr userDrawn="1"/>
        </p:nvSpPr>
        <p:spPr>
          <a:xfrm>
            <a:off x="16214" y="-1"/>
            <a:ext cx="958736" cy="68580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75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BFA9A10-FC2D-4372-9632-06C057DF1A24}"/>
              </a:ext>
            </a:extLst>
          </p:cNvPr>
          <p:cNvSpPr txBox="1"/>
          <p:nvPr userDrawn="1"/>
        </p:nvSpPr>
        <p:spPr>
          <a:xfrm>
            <a:off x="156825" y="6411299"/>
            <a:ext cx="688064" cy="242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fld id="{FB1A55BF-77AF-4C63-AB53-5C8F80F96F41}" type="slidenum">
              <a:rPr lang="ru-RU" sz="1577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57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edu.gov.ru/application/frontend/skin/default/assets/images/logo.png">
            <a:extLst>
              <a:ext uri="{FF2B5EF4-FFF2-40B4-BE49-F238E27FC236}">
                <a16:creationId xmlns:a16="http://schemas.microsoft.com/office/drawing/2014/main" id="{F7E785BB-5729-4023-BF62-86227CA810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3" y="204075"/>
            <a:ext cx="658404" cy="6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1A19472-3E5F-4206-B855-D607B56A1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5263"/>
          <a:stretch/>
        </p:blipFill>
        <p:spPr>
          <a:xfrm>
            <a:off x="10842060" y="89104"/>
            <a:ext cx="1292526" cy="102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2hR9MJOWW-R6SFrL0S5HdrVpulgPtlzx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gif"/><Relationship Id="rId7" Type="http://schemas.openxmlformats.org/officeDocument/2006/relationships/image" Target="../media/image7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sh.education/" TargetMode="External"/><Relationship Id="rId5" Type="http://schemas.openxmlformats.org/officeDocument/2006/relationships/hyperlink" Target="http://vcht.center/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hyperlink" Target="https://t.me/joinchat/J0_WEEV-QNZIzKQ4z5ZH7A" TargetMode="External"/><Relationship Id="rId3" Type="http://schemas.openxmlformats.org/officeDocument/2006/relationships/hyperlink" Target="https://vk.com/club196554063" TargetMode="External"/><Relationship Id="rId7" Type="http://schemas.openxmlformats.org/officeDocument/2006/relationships/hyperlink" Target="https://t.me/joinchat/J0_WEBYIj7jxUL7G1s6Iug" TargetMode="External"/><Relationship Id="rId12" Type="http://schemas.openxmlformats.org/officeDocument/2006/relationships/image" Target="../media/image87.gif"/><Relationship Id="rId2" Type="http://schemas.openxmlformats.org/officeDocument/2006/relationships/image" Target="../media/image82.gif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11" Type="http://schemas.openxmlformats.org/officeDocument/2006/relationships/hyperlink" Target="https://t.me/joinchat/J0_WEBSoW-UapV2Q5e9PCA" TargetMode="External"/><Relationship Id="rId5" Type="http://schemas.openxmlformats.org/officeDocument/2006/relationships/image" Target="../media/image83.gif"/><Relationship Id="rId15" Type="http://schemas.openxmlformats.org/officeDocument/2006/relationships/image" Target="../media/image62.png"/><Relationship Id="rId10" Type="http://schemas.openxmlformats.org/officeDocument/2006/relationships/image" Target="../media/image86.gif"/><Relationship Id="rId4" Type="http://schemas.openxmlformats.org/officeDocument/2006/relationships/hyperlink" Target="https://instagram.com/tochka_rosta_official?igshid=1bwnj7o12w292" TargetMode="External"/><Relationship Id="rId9" Type="http://schemas.openxmlformats.org/officeDocument/2006/relationships/hyperlink" Target="https://t.me/joinchat/FwMR1hUstUUnjeTn9NZMyA" TargetMode="External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hyperlink" Target="https://t.me/joinchat/FiqY06ndEOmBWRZs" TargetMode="External"/><Relationship Id="rId7" Type="http://schemas.openxmlformats.org/officeDocument/2006/relationships/image" Target="../media/image89.gif"/><Relationship Id="rId2" Type="http://schemas.openxmlformats.org/officeDocument/2006/relationships/hyperlink" Target="https://t.me/joinchat/G57p7TdZ3SJFPzW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joinchat/A6oLnBN908nXGPMOH8RB1Q" TargetMode="External"/><Relationship Id="rId5" Type="http://schemas.openxmlformats.org/officeDocument/2006/relationships/image" Target="../media/image88.jpeg"/><Relationship Id="rId10" Type="http://schemas.openxmlformats.org/officeDocument/2006/relationships/image" Target="../media/image92.gif"/><Relationship Id="rId4" Type="http://schemas.openxmlformats.org/officeDocument/2006/relationships/hyperlink" Target="https://t.me/joinchat/Hb2Nr3KnebUf2mgj" TargetMode="External"/><Relationship Id="rId9" Type="http://schemas.openxmlformats.org/officeDocument/2006/relationships/image" Target="../media/image9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204625"/>
            <a:ext cx="9957295" cy="16525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lang="ru-RU" dirty="0"/>
              <a:t>естественно-научной и технологической направленностей </a:t>
            </a:r>
            <a:r>
              <a:rPr dirty="0"/>
              <a:t>«</a:t>
            </a:r>
            <a:r>
              <a:rPr dirty="0" err="1"/>
              <a:t>Точка</a:t>
            </a:r>
            <a:r>
              <a:rPr lang="en-US"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/>
              <a:t>в 2021 году</a:t>
            </a:r>
            <a:endParaRPr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60" y="487267"/>
            <a:ext cx="1225042" cy="13596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BF170A-7C70-4634-BFA9-F637B403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2" r="38169"/>
          <a:stretch/>
        </p:blipFill>
        <p:spPr>
          <a:xfrm>
            <a:off x="1453838" y="303763"/>
            <a:ext cx="4537992" cy="16686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165557" y="571561"/>
            <a:ext cx="1500818" cy="124635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938919-AF6A-404B-A009-2AAD16A76CBA}"/>
              </a:ext>
            </a:extLst>
          </p:cNvPr>
          <p:cNvSpPr txBox="1">
            <a:spLocks/>
          </p:cNvSpPr>
          <p:nvPr/>
        </p:nvSpPr>
        <p:spPr>
          <a:xfrm>
            <a:off x="1856015" y="4977633"/>
            <a:ext cx="7491186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ru-RU" sz="20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DA6053D-AE43-424C-A669-9D377DD90918}"/>
              </a:ext>
            </a:extLst>
          </p:cNvPr>
          <p:cNvSpPr txBox="1">
            <a:spLocks/>
          </p:cNvSpPr>
          <p:nvPr/>
        </p:nvSpPr>
        <p:spPr>
          <a:xfrm>
            <a:off x="10388600" y="6148685"/>
            <a:ext cx="1346200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/>
            <a:r>
              <a:rPr lang="ru-RU" sz="1600" b="0" dirty="0">
                <a:solidFill>
                  <a:srgbClr val="FF0000"/>
                </a:solidFill>
              </a:rPr>
              <a:t>Январь 2021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:a16="http://schemas.microsoft.com/office/drawing/2014/main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:a16="http://schemas.microsoft.com/office/drawing/2014/main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528" y="2057792"/>
            <a:ext cx="9416472" cy="3268518"/>
          </a:xfrm>
        </p:spPr>
        <p:txBody>
          <a:bodyPr>
            <a:normAutofit/>
          </a:bodyPr>
          <a:lstStyle/>
          <a:p>
            <a:r>
              <a:rPr lang="ru-RU" b="0" dirty="0"/>
              <a:t>Методические рекомендации Минпросвещения России (№Р-6 от 12.01.2021) по созданию Центров «Точка роста»: </a:t>
            </a:r>
            <a:br>
              <a:rPr lang="ru-RU" b="0" dirty="0"/>
            </a:br>
            <a:r>
              <a:rPr lang="ru-RU" dirty="0"/>
              <a:t>идеология, нормативная основа, образовательная деятельность.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17BD18-0FEE-4455-BA06-286F30D40D14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1502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Методические рекомендации</a:t>
            </a:r>
            <a:endParaRPr sz="28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A785855-0E3C-B64B-8615-490271AF9C98}"/>
              </a:ext>
            </a:extLst>
          </p:cNvPr>
          <p:cNvSpPr txBox="1">
            <a:spLocks/>
          </p:cNvSpPr>
          <p:nvPr/>
        </p:nvSpPr>
        <p:spPr>
          <a:xfrm>
            <a:off x="514350" y="1524091"/>
            <a:ext cx="10013950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/>
              <a:t>Определяют единые организационные и методические условия создания и общие подходы к функционированию Центров «Точка роста»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11AF1F-FDB3-CB44-88DF-8713284E2A92}"/>
              </a:ext>
            </a:extLst>
          </p:cNvPr>
          <p:cNvSpPr/>
          <p:nvPr/>
        </p:nvSpPr>
        <p:spPr>
          <a:xfrm>
            <a:off x="495299" y="2964784"/>
            <a:ext cx="3860801" cy="1598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Минимальные требования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 формированию условий для создания центров, оснащению оборудованием, направленностям образовательных программ, организации учебного процесса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3A307E5-AEA2-9143-919D-72D663A3D117}"/>
              </a:ext>
            </a:extLst>
          </p:cNvPr>
          <p:cNvSpPr/>
          <p:nvPr/>
        </p:nvSpPr>
        <p:spPr>
          <a:xfrm>
            <a:off x="4464388" y="2964784"/>
            <a:ext cx="3568024" cy="139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в том числе с точки зрения нормативных документов и базового комплекса мер (дорожной карты)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61CEDA5-7D7B-0640-8FF9-68530E69FDD3}"/>
              </a:ext>
            </a:extLst>
          </p:cNvPr>
          <p:cNvSpPr/>
          <p:nvPr/>
        </p:nvSpPr>
        <p:spPr>
          <a:xfrm>
            <a:off x="8261710" y="2973976"/>
            <a:ext cx="3568024" cy="1817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Мониторинг и контроль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реализации мероприятий по созданию и функционированию центров, индикаторы, отчетность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820BD76-5D47-044C-B0A8-0871253E6AA6}"/>
              </a:ext>
            </a:extLst>
          </p:cNvPr>
          <p:cNvSpPr/>
          <p:nvPr/>
        </p:nvSpPr>
        <p:spPr>
          <a:xfrm>
            <a:off x="495298" y="5397500"/>
            <a:ext cx="10782301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центров, использования созданной ранее в рамках национального проекта «Образование» инфраструктуры, сопровождения педагогов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7EBD4CE-E16B-B74B-990E-55BA0F499E3B}"/>
              </a:ext>
            </a:extLst>
          </p:cNvPr>
          <p:cNvCxnSpPr>
            <a:cxnSpLocks/>
          </p:cNvCxnSpPr>
          <p:nvPr/>
        </p:nvCxnSpPr>
        <p:spPr>
          <a:xfrm>
            <a:off x="5143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2B1A983-4113-DD40-9811-E53BF7ADA54C}"/>
              </a:ext>
            </a:extLst>
          </p:cNvPr>
          <p:cNvCxnSpPr>
            <a:cxnSpLocks/>
          </p:cNvCxnSpPr>
          <p:nvPr/>
        </p:nvCxnSpPr>
        <p:spPr>
          <a:xfrm>
            <a:off x="4518363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2A75AA0-E822-FA47-9CBE-075679D252A2}"/>
              </a:ext>
            </a:extLst>
          </p:cNvPr>
          <p:cNvCxnSpPr>
            <a:cxnSpLocks/>
          </p:cNvCxnSpPr>
          <p:nvPr/>
        </p:nvCxnSpPr>
        <p:spPr>
          <a:xfrm>
            <a:off x="82867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4A4F2E-680E-8448-A16A-0F34F347E0C7}"/>
              </a:ext>
            </a:extLst>
          </p:cNvPr>
          <p:cNvCxnSpPr>
            <a:cxnSpLocks/>
          </p:cNvCxnSpPr>
          <p:nvPr/>
        </p:nvCxnSpPr>
        <p:spPr>
          <a:xfrm>
            <a:off x="514350" y="5104130"/>
            <a:ext cx="107632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021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Зачем?</a:t>
            </a:r>
            <a:endParaRPr sz="2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3FB80F40-B6EA-A047-B8E0-68D97EBB5673}"/>
              </a:ext>
            </a:extLst>
          </p:cNvPr>
          <p:cNvSpPr txBox="1">
            <a:spLocks/>
          </p:cNvSpPr>
          <p:nvPr/>
        </p:nvSpPr>
        <p:spPr>
          <a:xfrm>
            <a:off x="1498600" y="1685777"/>
            <a:ext cx="8750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Совершенствование условий для повышения качества общего образования </a:t>
            </a:r>
            <a:r>
              <a:rPr lang="ru-RU" sz="2000" dirty="0"/>
              <a:t>в общеобразовательных организациях, расположенных в сельской местности и малых городах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Расширение возможностей обучающихся</a:t>
            </a:r>
            <a:r>
              <a:rPr lang="ru-RU" sz="2000" dirty="0"/>
              <a:t> в освоении учебных предметов естественно-научной и технологической направленностей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Практическая отработка учебного материала по учебным предметам «Физика», «Химия», «Биология»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Повышение охвата обучающихся </a:t>
            </a:r>
            <a:r>
              <a:rPr lang="ru-RU" sz="2000" dirty="0"/>
              <a:t>общеобразовательных организаций сельской местности и малых городов образовательными программами общего и дополнительного образования естественно-научной и технологической направленностей на современном оборудовании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5DCEEBF-5215-EA48-8549-697F3AA5F508}"/>
              </a:ext>
            </a:extLst>
          </p:cNvPr>
          <p:cNvSpPr txBox="1">
            <a:spLocks/>
          </p:cNvSpPr>
          <p:nvPr/>
        </p:nvSpPr>
        <p:spPr>
          <a:xfrm>
            <a:off x="838200" y="146733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1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D9C7C44-4714-DD4E-862D-797F29042C0A}"/>
              </a:ext>
            </a:extLst>
          </p:cNvPr>
          <p:cNvSpPr txBox="1">
            <a:spLocks/>
          </p:cNvSpPr>
          <p:nvPr/>
        </p:nvSpPr>
        <p:spPr>
          <a:xfrm>
            <a:off x="838200" y="2402909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2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D7CC478-DA3F-A442-BCFB-77141A1AD33B}"/>
              </a:ext>
            </a:extLst>
          </p:cNvPr>
          <p:cNvSpPr txBox="1">
            <a:spLocks/>
          </p:cNvSpPr>
          <p:nvPr/>
        </p:nvSpPr>
        <p:spPr>
          <a:xfrm>
            <a:off x="838200" y="342674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3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A111617-1441-DF44-85B5-380EB612740D}"/>
              </a:ext>
            </a:extLst>
          </p:cNvPr>
          <p:cNvSpPr txBox="1">
            <a:spLocks/>
          </p:cNvSpPr>
          <p:nvPr/>
        </p:nvSpPr>
        <p:spPr>
          <a:xfrm>
            <a:off x="838200" y="438940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09437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2DAB9-0E05-4945-88B9-6A2AC5AB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изменится?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3201BF-B764-9B43-8FFF-4D605C35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D63C45-5F0C-2A48-AD53-A68C29C9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66144"/>
            <a:ext cx="5067300" cy="36703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DCE21B7B-78D8-7946-B57E-8CC29D539391}"/>
              </a:ext>
            </a:extLst>
          </p:cNvPr>
          <p:cNvSpPr txBox="1">
            <a:spLocks/>
          </p:cNvSpPr>
          <p:nvPr/>
        </p:nvSpPr>
        <p:spPr>
          <a:xfrm>
            <a:off x="6894512" y="2494962"/>
            <a:ext cx="4821238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Широкий спектр способов и методов применения оборудования в учебном процессе, внеурочной деятельности, дополнительном образовании 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учебных кабинетов физики, химии, биологии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пространств для проектной деятельности и дополнительного образования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AB49910-A1AA-D84F-814C-8156D4744CFB}"/>
              </a:ext>
            </a:extLst>
          </p:cNvPr>
          <p:cNvCxnSpPr>
            <a:cxnSpLocks/>
          </p:cNvCxnSpPr>
          <p:nvPr/>
        </p:nvCxnSpPr>
        <p:spPr>
          <a:xfrm>
            <a:off x="6659863" y="2494962"/>
            <a:ext cx="0" cy="293428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783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счет чего?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6F963BD-8092-594C-98C8-FBA0D2867853}"/>
              </a:ext>
            </a:extLst>
          </p:cNvPr>
          <p:cNvSpPr txBox="1">
            <a:spLocks/>
          </p:cNvSpPr>
          <p:nvPr/>
        </p:nvSpPr>
        <p:spPr>
          <a:xfrm>
            <a:off x="1651000" y="1772238"/>
            <a:ext cx="91066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Субсидия из федерального бюджета бюджету субъекта Российской Федерации на приобретение средств обучения и воспитания, оборудования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 err="1"/>
              <a:t>Софинансирование</a:t>
            </a:r>
            <a:r>
              <a:rPr lang="ru-RU" sz="2000" b="1" dirty="0"/>
              <a:t> субъектом Российской Федерации мероприятий по созданию центров «Точка роста»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Реализация мероприятий по подготовке и созданию центров «Точка роста» в муниципалитете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Поддержка мероприятий, в том числе методическая и организационная, со стороны федерального оператора проекта</a:t>
            </a:r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3825370-E7F9-CE41-A689-F23B9F07DC66}"/>
              </a:ext>
            </a:extLst>
          </p:cNvPr>
          <p:cNvSpPr txBox="1">
            <a:spLocks/>
          </p:cNvSpPr>
          <p:nvPr/>
        </p:nvSpPr>
        <p:spPr>
          <a:xfrm>
            <a:off x="1104900" y="1706692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BDA8547-6D6B-1744-9766-26BCA91E87A3}"/>
              </a:ext>
            </a:extLst>
          </p:cNvPr>
          <p:cNvSpPr txBox="1">
            <a:spLocks/>
          </p:cNvSpPr>
          <p:nvPr/>
        </p:nvSpPr>
        <p:spPr>
          <a:xfrm>
            <a:off x="1104900" y="27030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8A15DA8-D661-6247-B4F9-9EC473164286}"/>
              </a:ext>
            </a:extLst>
          </p:cNvPr>
          <p:cNvSpPr txBox="1">
            <a:spLocks/>
          </p:cNvSpPr>
          <p:nvPr/>
        </p:nvSpPr>
        <p:spPr>
          <a:xfrm>
            <a:off x="1104900" y="3548743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49D387-3124-BF4F-84F9-8117CC6EA85B}"/>
              </a:ext>
            </a:extLst>
          </p:cNvPr>
          <p:cNvSpPr txBox="1">
            <a:spLocks/>
          </p:cNvSpPr>
          <p:nvPr/>
        </p:nvSpPr>
        <p:spPr>
          <a:xfrm>
            <a:off x="1104900" y="44184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77238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Как?*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9A558-70E7-1346-AEC9-41E75018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9608"/>
            <a:ext cx="10515600" cy="498735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Определить перечень лиц (рабочую группу) из числа педагогических и руководящих работников общеобразовательной организации, ответственных за подготовку к работе Центра «Точка роста».</a:t>
            </a:r>
          </a:p>
          <a:p>
            <a:r>
              <a:rPr lang="ru-RU" dirty="0"/>
              <a:t>Определить предполагаемый перечень образовательных программ, которые будут реализованы на базе Центра «Точка роста» и предусмотреть корректировку образовательных программ с 2021-2022 учебного года.</a:t>
            </a:r>
          </a:p>
          <a:p>
            <a:r>
              <a:rPr lang="ru-RU" dirty="0"/>
              <a:t>Организовать согласование с учредителем общеобразовательной организации объемных показателей государственного/муниципального задания в случае их изменения с момента начала функционирования Центра «Точка роста» (дополнительное образование, внеурочная деятельность, мероприятия и т.д.).</a:t>
            </a:r>
          </a:p>
          <a:p>
            <a:r>
              <a:rPr lang="ru-RU" dirty="0"/>
              <a:t>Предусмотреть внесение изменений в локальные акты об оплате труда работников в случае установления доплат педагогическим и управленческим работникам Центра «Точка роста».</a:t>
            </a:r>
          </a:p>
          <a:p>
            <a:r>
              <a:rPr lang="ru-RU" dirty="0"/>
              <a:t>Обеспечить по согласованию с учредителем подготовку и проведение работ по приведению помещений организации в соответствие руководству по дизайну.</a:t>
            </a:r>
          </a:p>
          <a:p>
            <a:r>
              <a:rPr lang="ru-RU" dirty="0"/>
              <a:t>Обеспечить расчет показателей функционирования Центра «Точка роста» для общеобразовательной организации и предоставление на вышестоящие уровни.</a:t>
            </a:r>
          </a:p>
          <a:p>
            <a:r>
              <a:rPr lang="ru-RU" dirty="0"/>
              <a:t>Обеспечить создание раздела на сайте общеобразовательной организации «Центр «Точка роста».</a:t>
            </a:r>
          </a:p>
          <a:p>
            <a:r>
              <a:rPr lang="ru-RU" dirty="0"/>
              <a:t>Обеспечить функционирование Центра «Точка роста» и своевременное предоставление отчетности на вышестоящие уровни.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45700-FC94-2F4E-A2D2-A3D09AC27423}"/>
              </a:ext>
            </a:extLst>
          </p:cNvPr>
          <p:cNvSpPr txBox="1"/>
          <p:nvPr/>
        </p:nvSpPr>
        <p:spPr>
          <a:xfrm>
            <a:off x="1075766" y="6266330"/>
            <a:ext cx="84535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Что обязательно нужно сделать руководителю общеобразовательной организации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8733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8D936-B537-634D-9467-F1827654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на уровне образовательных организаций, информационная открытость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914DF15-1CE3-504E-BDC4-90AC774BC112}"/>
              </a:ext>
            </a:extLst>
          </p:cNvPr>
          <p:cNvSpPr txBox="1">
            <a:spLocks/>
          </p:cNvSpPr>
          <p:nvPr/>
        </p:nvSpPr>
        <p:spPr>
          <a:xfrm>
            <a:off x="3365500" y="1508539"/>
            <a:ext cx="8001000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О создании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 назначении куратора, ответственного за функционирование и развитие Центра «Точка роста»*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Об утверждении Положения о Центре «Точка роста»</a:t>
            </a:r>
          </a:p>
          <a:p>
            <a:pPr>
              <a:buClr>
                <a:srgbClr val="0070C0"/>
              </a:buClr>
            </a:pPr>
            <a:endParaRPr lang="ru-RU" sz="2000" dirty="0"/>
          </a:p>
          <a:p>
            <a:pPr>
              <a:buClr>
                <a:srgbClr val="0070C0"/>
              </a:buClr>
            </a:pPr>
            <a:r>
              <a:rPr lang="ru-RU" sz="2000" dirty="0"/>
              <a:t>Образовательные программы общего и дополнительного образования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E9EA762-7616-1E42-8D46-3F279145F006}"/>
              </a:ext>
            </a:extLst>
          </p:cNvPr>
          <p:cNvSpPr txBox="1">
            <a:spLocks/>
          </p:cNvSpPr>
          <p:nvPr/>
        </p:nvSpPr>
        <p:spPr>
          <a:xfrm>
            <a:off x="3365500" y="4303219"/>
            <a:ext cx="8242300" cy="217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Создание раздела на сайте общеобразовательной организации «Центр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Наличие информации об образовательных программах, оборудовании, плане работы, режиме занятий и пр.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Публикация сведений о функционировании Центра «Точка роста», в том числе о проводимых мероприятиях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CA3B9D-DFD1-A149-90D4-5A75AC24E579}"/>
              </a:ext>
            </a:extLst>
          </p:cNvPr>
          <p:cNvSpPr/>
          <p:nvPr/>
        </p:nvSpPr>
        <p:spPr>
          <a:xfrm>
            <a:off x="653749" y="1816599"/>
            <a:ext cx="17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Локальные 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FB7F5F-FCEF-C04A-9F0C-332C3161D30F}"/>
              </a:ext>
            </a:extLst>
          </p:cNvPr>
          <p:cNvSpPr/>
          <p:nvPr/>
        </p:nvSpPr>
        <p:spPr>
          <a:xfrm>
            <a:off x="647701" y="4795987"/>
            <a:ext cx="224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2BC"/>
                </a:solidFill>
              </a:rPr>
              <a:t>Информационная открытость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8BEF10-EC9A-3A48-81EA-6424D8827BBD}"/>
              </a:ext>
            </a:extLst>
          </p:cNvPr>
          <p:cNvCxnSpPr>
            <a:cxnSpLocks/>
          </p:cNvCxnSpPr>
          <p:nvPr/>
        </p:nvCxnSpPr>
        <p:spPr>
          <a:xfrm>
            <a:off x="3130851" y="1428529"/>
            <a:ext cx="0" cy="4886911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C83B53-8904-2045-A63B-8C529F961BC1}"/>
              </a:ext>
            </a:extLst>
          </p:cNvPr>
          <p:cNvSpPr/>
          <p:nvPr/>
        </p:nvSpPr>
        <p:spPr>
          <a:xfrm>
            <a:off x="647700" y="3322483"/>
            <a:ext cx="2248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Образование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61B14-12FA-47C1-846E-FCEFA6969A24}"/>
              </a:ext>
            </a:extLst>
          </p:cNvPr>
          <p:cNvSpPr txBox="1"/>
          <p:nvPr/>
        </p:nvSpPr>
        <p:spPr>
          <a:xfrm>
            <a:off x="647700" y="6356614"/>
            <a:ext cx="1052948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Куратором может быть педагогический или руководящий работник организации, в том числе директор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9057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30655"/>
            <a:ext cx="8053614" cy="917575"/>
          </a:xfrm>
        </p:spPr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</a:t>
            </a:r>
            <a:r>
              <a:rPr lang="ru-RU" sz="2000" dirty="0" err="1"/>
              <a:t>общеинтеллектуальной</a:t>
            </a:r>
            <a:r>
              <a:rPr lang="ru-RU" sz="2000" dirty="0"/>
              <a:t> направленности с использованием средств обучения и воспитания Центра «Точка роста» (человек) </a:t>
            </a:r>
          </a:p>
          <a:p>
            <a:pPr algn="just"/>
            <a:r>
              <a:rPr lang="ru-RU" sz="2000" dirty="0"/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44287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ая выноска 6">
            <a:extLst>
              <a:ext uri="{FF2B5EF4-FFF2-40B4-BE49-F238E27FC236}">
                <a16:creationId xmlns:a16="http://schemas.microsoft.com/office/drawing/2014/main" id="{7517D6E0-4F0F-7B45-9C77-A45930859DAE}"/>
              </a:ext>
            </a:extLst>
          </p:cNvPr>
          <p:cNvSpPr/>
          <p:nvPr/>
        </p:nvSpPr>
        <p:spPr>
          <a:xfrm>
            <a:off x="6096000" y="2363618"/>
            <a:ext cx="4505832" cy="3693317"/>
          </a:xfrm>
          <a:prstGeom prst="wedgeRectCallout">
            <a:avLst>
              <a:gd name="adj1" fmla="val -90070"/>
              <a:gd name="adj2" fmla="val -54931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Показатель федерального проекта «Современная школа»: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algn="just"/>
            <a:r>
              <a:rPr lang="ru-RU" dirty="0"/>
              <a:t>Доля обучающихся общеобразовательных организаций, расположенных в сельской местности  и малых городах, в которых созданы и функционируют центры образования естественно-научной  и технологической направленностей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2021 – </a:t>
            </a:r>
            <a:r>
              <a:rPr lang="ru-RU" b="1" dirty="0">
                <a:solidFill>
                  <a:srgbClr val="FF0000"/>
                </a:solidFill>
              </a:rPr>
              <a:t>20%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2024 – </a:t>
            </a:r>
            <a:r>
              <a:rPr lang="ru-RU" b="1" dirty="0">
                <a:solidFill>
                  <a:srgbClr val="FF0000"/>
                </a:solidFill>
              </a:rPr>
              <a:t>85%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103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C57CA-BA06-B248-AD9C-AE2C43FF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A023581-AD17-8844-BD0D-CE615431ED04}"/>
              </a:ext>
            </a:extLst>
          </p:cNvPr>
          <p:cNvSpPr txBox="1">
            <a:spLocks/>
          </p:cNvSpPr>
          <p:nvPr/>
        </p:nvSpPr>
        <p:spPr>
          <a:xfrm>
            <a:off x="1104900" y="1585707"/>
            <a:ext cx="10069843" cy="212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</a:rPr>
              <a:t>Численность обучающихся </a:t>
            </a:r>
            <a:r>
              <a:rPr lang="ru-RU" sz="1400" dirty="0"/>
              <a:t>общеобразовательной организации, осваивающих </a:t>
            </a:r>
            <a:r>
              <a:rPr lang="ru-RU" sz="1400" b="1" dirty="0">
                <a:solidFill>
                  <a:srgbClr val="FF0000"/>
                </a:solidFill>
              </a:rPr>
              <a:t>два и более учебных предмета  </a:t>
            </a:r>
            <a:r>
              <a:rPr lang="ru-RU" sz="1400" dirty="0"/>
              <a:t>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</a:t>
            </a:r>
            <a:r>
              <a:rPr lang="ru-RU" sz="1400" b="1" dirty="0">
                <a:solidFill>
                  <a:srgbClr val="FF0000"/>
                </a:solidFill>
              </a:rPr>
              <a:t>и (или) курсы внеурочной деятельности  </a:t>
            </a:r>
            <a:r>
              <a:rPr lang="ru-RU" sz="1400" dirty="0" err="1"/>
              <a:t>общеинтеллектуальной</a:t>
            </a:r>
            <a:r>
              <a:rPr lang="ru-RU" sz="1400" dirty="0"/>
              <a:t> направленности с использованием средств обучения и воспитания Центра «Точка роста» (человек)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3BF828E-5057-784E-828F-BD134D0D1085}"/>
              </a:ext>
            </a:extLst>
          </p:cNvPr>
          <p:cNvCxnSpPr>
            <a:cxnSpLocks/>
          </p:cNvCxnSpPr>
          <p:nvPr/>
        </p:nvCxnSpPr>
        <p:spPr>
          <a:xfrm>
            <a:off x="1017257" y="1593914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8F554E8-D457-9840-B079-23FD359258F1}"/>
              </a:ext>
            </a:extLst>
          </p:cNvPr>
          <p:cNvGraphicFramePr/>
          <p:nvPr/>
        </p:nvGraphicFramePr>
        <p:xfrm>
          <a:off x="1409126" y="3047421"/>
          <a:ext cx="6037442" cy="3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08DD40E-7538-924A-8D98-C240E527A436}"/>
              </a:ext>
            </a:extLst>
          </p:cNvPr>
          <p:cNvSpPr txBox="1">
            <a:spLocks/>
          </p:cNvSpPr>
          <p:nvPr/>
        </p:nvSpPr>
        <p:spPr>
          <a:xfrm>
            <a:off x="7617737" y="310299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24E867C-0BFD-7743-8DF1-313245441093}"/>
              </a:ext>
            </a:extLst>
          </p:cNvPr>
          <p:cNvSpPr txBox="1">
            <a:spLocks/>
          </p:cNvSpPr>
          <p:nvPr/>
        </p:nvSpPr>
        <p:spPr>
          <a:xfrm>
            <a:off x="7625625" y="481599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6D972FB-0700-644C-A6AC-074D7CD8AE8A}"/>
              </a:ext>
            </a:extLst>
          </p:cNvPr>
          <p:cNvSpPr txBox="1">
            <a:spLocks/>
          </p:cNvSpPr>
          <p:nvPr/>
        </p:nvSpPr>
        <p:spPr>
          <a:xfrm>
            <a:off x="8918818" y="3096917"/>
            <a:ext cx="546100" cy="2799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  <a:p>
            <a:endParaRPr lang="ru-RU" sz="5400" dirty="0"/>
          </a:p>
          <a:p>
            <a:r>
              <a:rPr lang="ru-RU" sz="5400" dirty="0"/>
              <a:t>+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FB1E1F6-8A7A-394B-B4B3-3CF32BF73E98}"/>
              </a:ext>
            </a:extLst>
          </p:cNvPr>
          <p:cNvSpPr txBox="1">
            <a:spLocks/>
          </p:cNvSpPr>
          <p:nvPr/>
        </p:nvSpPr>
        <p:spPr>
          <a:xfrm>
            <a:off x="8066538" y="3862942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или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10B2B8D-E6EB-4A4A-B415-A4DB1CDA8C05}"/>
              </a:ext>
            </a:extLst>
          </p:cNvPr>
          <p:cNvCxnSpPr/>
          <p:nvPr/>
        </p:nvCxnSpPr>
        <p:spPr>
          <a:xfrm flipV="1">
            <a:off x="7573032" y="4276381"/>
            <a:ext cx="538212" cy="301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B11731F2-2E4D-0E4D-BADD-2977CF23F0B7}"/>
              </a:ext>
            </a:extLst>
          </p:cNvPr>
          <p:cNvSpPr/>
          <p:nvPr/>
        </p:nvSpPr>
        <p:spPr>
          <a:xfrm>
            <a:off x="8844599" y="2947754"/>
            <a:ext cx="627829" cy="3115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6ED34D9-0645-694E-AECC-5EBB1C18FE3A}"/>
              </a:ext>
            </a:extLst>
          </p:cNvPr>
          <p:cNvSpPr txBox="1">
            <a:spLocks/>
          </p:cNvSpPr>
          <p:nvPr/>
        </p:nvSpPr>
        <p:spPr>
          <a:xfrm>
            <a:off x="8162696" y="2334607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2BD6D8F-1428-C34A-A758-CBCC536CCD9C}"/>
              </a:ext>
            </a:extLst>
          </p:cNvPr>
          <p:cNvSpPr txBox="1">
            <a:spLocks/>
          </p:cNvSpPr>
          <p:nvPr/>
        </p:nvSpPr>
        <p:spPr>
          <a:xfrm>
            <a:off x="10031768" y="3835683"/>
            <a:ext cx="1142976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min </a:t>
            </a:r>
            <a:r>
              <a:rPr lang="ru-RU" sz="2800" b="1" dirty="0">
                <a:solidFill>
                  <a:srgbClr val="FF0000"/>
                </a:solidFill>
              </a:rPr>
              <a:t>300*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3AC54-7FE1-4361-BE24-3E92A4D194D7}"/>
              </a:ext>
            </a:extLst>
          </p:cNvPr>
          <p:cNvSpPr txBox="1"/>
          <p:nvPr/>
        </p:nvSpPr>
        <p:spPr>
          <a:xfrm>
            <a:off x="1343176" y="6272634"/>
            <a:ext cx="98315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указанного значения, значение показателя должно составлять </a:t>
            </a:r>
            <a:r>
              <a:rPr lang="ru-RU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80%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общей численности обучающихся.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779882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</a:t>
            </a:r>
            <a:r>
              <a:rPr lang="ru-RU" sz="2000" b="1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технической и естественнонаучной </a:t>
            </a:r>
            <a:r>
              <a:rPr lang="ru-RU" sz="2000" b="1" dirty="0"/>
              <a:t>направленности </a:t>
            </a:r>
            <a:r>
              <a:rPr lang="ru-RU" sz="2000" dirty="0"/>
              <a:t>с использованием средств обучения и воспитания Центра «Точка роста» (человек);</a:t>
            </a:r>
          </a:p>
          <a:p>
            <a:pPr algn="just"/>
            <a:endParaRPr lang="ru-RU" sz="2000" dirty="0"/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Min 60</a:t>
            </a:r>
            <a:r>
              <a:rPr lang="ru-RU" sz="2000" b="1" dirty="0">
                <a:solidFill>
                  <a:srgbClr val="FF0000"/>
                </a:solidFill>
              </a:rPr>
              <a:t>*</a:t>
            </a:r>
          </a:p>
          <a:p>
            <a:pPr algn="just"/>
            <a:endParaRPr lang="ru-RU" sz="2000" dirty="0"/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  <a:endParaRPr lang="en-GB" sz="2000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000" i="1" dirty="0"/>
              <a:t>Наличие актуального документа о повышении квалификации</a:t>
            </a:r>
            <a:endParaRPr lang="en-GB" sz="2000" i="1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en-GB" sz="2000" b="1" dirty="0">
                <a:solidFill>
                  <a:srgbClr val="FF0000"/>
                </a:solidFill>
              </a:rPr>
              <a:t>100%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Clr>
                <a:srgbClr val="0070C0"/>
              </a:buClr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99A2DCF-A325-468C-A39E-08CBDC11FF73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значения, указанного в показателе 1, значение показателя должно составлять не менее 20% от общей численности обучающихся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581537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Повестка: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6654" y="1816100"/>
            <a:ext cx="10438691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Методические рекомендации Минпросвещения России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 созданию Центров «Точка роста»: идеология, нормативная основа, образовательная деятельность</a:t>
            </a:r>
            <a:r>
              <a:rPr lang="en-US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порядке формирования инфраструктурных листов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для Центров «Точка роста».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рекомендациях по оформлению и зонированию   помещений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Центров «Точка роста».</a:t>
            </a:r>
            <a:endParaRPr lang="en-US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Дорожная карта проекта, информационные ресурсы и каналы коммуникаций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профессиональных сообществ Центров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10195054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/>
              <a:t>Минимальный набор направленностей образовательных программ –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естественно-научная и технологическая</a:t>
            </a:r>
            <a:r>
              <a:rPr lang="ru-RU" sz="2000" dirty="0"/>
              <a:t> (перечень может быть расширен, исходя из имеющихся условий и потребностей).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73340CB6-E97C-D04A-A620-54F94DBE4FB8}"/>
              </a:ext>
            </a:extLst>
          </p:cNvPr>
          <p:cNvSpPr txBox="1">
            <a:spLocks/>
          </p:cNvSpPr>
          <p:nvPr/>
        </p:nvSpPr>
        <p:spPr>
          <a:xfrm>
            <a:off x="1718983" y="3811163"/>
            <a:ext cx="2288237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«Физика»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«Химия»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«Биология»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5CD7583-EA4E-6E44-8D4E-C300AFEF2C30}"/>
              </a:ext>
            </a:extLst>
          </p:cNvPr>
          <p:cNvSpPr txBox="1">
            <a:spLocks/>
          </p:cNvSpPr>
          <p:nvPr/>
        </p:nvSpPr>
        <p:spPr>
          <a:xfrm>
            <a:off x="4609709" y="3811162"/>
            <a:ext cx="2893749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Не менее </a:t>
            </a:r>
            <a:r>
              <a:rPr lang="ru-RU" sz="2000" b="1" dirty="0">
                <a:solidFill>
                  <a:srgbClr val="FF0000"/>
                </a:solidFill>
              </a:rPr>
              <a:t>1/3</a:t>
            </a:r>
            <a:r>
              <a:rPr lang="ru-RU" sz="2000" dirty="0"/>
              <a:t> объема внеурочной деятельности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технологической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F8BC3EEB-1146-3344-AA51-4B8B6073C251}"/>
              </a:ext>
            </a:extLst>
          </p:cNvPr>
          <p:cNvSpPr txBox="1">
            <a:spLocks/>
          </p:cNvSpPr>
          <p:nvPr/>
        </p:nvSpPr>
        <p:spPr>
          <a:xfrm>
            <a:off x="8033559" y="3811161"/>
            <a:ext cx="3203311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технической </a:t>
            </a:r>
            <a:r>
              <a:rPr lang="ru-RU" sz="2000" dirty="0"/>
              <a:t>направленностей*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DFE18-4BAC-42F5-A261-334375A839AA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Для малокомплектной общеобразовательной организации или организации, имеющей объективные условия, препятствующие получению лицензии на дополнительное образование детей,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допускается отсутствие программ дополнительного образования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510787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35887-51C2-9E4F-A8AB-532E86D1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и финансовые условия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5D1F4F6-0DA4-3B4F-9911-BEAF08AFDDB8}"/>
              </a:ext>
            </a:extLst>
          </p:cNvPr>
          <p:cNvCxnSpPr>
            <a:cxnSpLocks/>
          </p:cNvCxnSpPr>
          <p:nvPr/>
        </p:nvCxnSpPr>
        <p:spPr>
          <a:xfrm>
            <a:off x="845160" y="1828006"/>
            <a:ext cx="0" cy="42285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2">
            <a:extLst>
              <a:ext uri="{FF2B5EF4-FFF2-40B4-BE49-F238E27FC236}">
                <a16:creationId xmlns:a16="http://schemas.microsoft.com/office/drawing/2014/main" id="{7D3DAA43-A136-4E9B-AF8A-A18D2BA247B6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При создании центра «Точка роста» не является обязательным выделять в общеобразовательной организации отдельное структурное подразделение.</a:t>
            </a:r>
          </a:p>
          <a:p>
            <a:pPr algn="just"/>
            <a:r>
              <a:rPr lang="ru-RU" sz="2000" dirty="0"/>
              <a:t>Внесение изменений в Устав общеобразовательной организации не предусмотрена, если иных требований не предусматривает учредитель.</a:t>
            </a:r>
          </a:p>
          <a:p>
            <a:pPr algn="just"/>
            <a:r>
              <a:rPr lang="ru-RU" sz="2000" dirty="0"/>
              <a:t> Положение о центре «Точка роста» определяет цели, задачи и функции центра на уровне общеобразовательной организации.</a:t>
            </a:r>
          </a:p>
          <a:p>
            <a:pPr algn="just"/>
            <a:r>
              <a:rPr lang="ru-RU" sz="2000" dirty="0"/>
              <a:t>Выделение отдельных штатных единиц в штатном расписании не является обязательным при создании центра «Точка роста». Доплаты и надбавки сотрудникам, работающим в центре «Точка роста» устанавливаются в рамках ФОТ в соответствии с Положением об оплате труда. </a:t>
            </a:r>
          </a:p>
          <a:p>
            <a:pPr algn="just"/>
            <a:r>
              <a:rPr lang="ru-RU" sz="2000" dirty="0"/>
              <a:t>При создании центра «Точка роста» целесообразна корректировка государственного/муниципального задания с учетом требований к выполнению показателей деятельности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4261487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51387-8CA3-934A-8F4A-F191C294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FAE10E-4A22-E640-A881-8E721CFA9829}"/>
              </a:ext>
            </a:extLst>
          </p:cNvPr>
          <p:cNvSpPr/>
          <p:nvPr/>
        </p:nvSpPr>
        <p:spPr>
          <a:xfrm>
            <a:off x="717143" y="1573955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A69A60-024E-EC41-A4DD-47A9D0620A1E}"/>
              </a:ext>
            </a:extLst>
          </p:cNvPr>
          <p:cNvSpPr/>
          <p:nvPr/>
        </p:nvSpPr>
        <p:spPr>
          <a:xfrm>
            <a:off x="1090691" y="1839803"/>
            <a:ext cx="3551907" cy="91440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Методические материалы</a:t>
            </a:r>
            <a: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Федерального оператора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8F0803-F150-BB4C-9134-540EA240F7E1}"/>
              </a:ext>
            </a:extLst>
          </p:cNvPr>
          <p:cNvSpPr/>
          <p:nvPr/>
        </p:nvSpPr>
        <p:spPr>
          <a:xfrm>
            <a:off x="5987556" y="1573955"/>
            <a:ext cx="4903709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8491E3A-C16A-4F41-9C71-309EB71FA7AB}"/>
              </a:ext>
            </a:extLst>
          </p:cNvPr>
          <p:cNvSpPr/>
          <p:nvPr/>
        </p:nvSpPr>
        <p:spPr>
          <a:xfrm>
            <a:off x="6279656" y="3449507"/>
            <a:ext cx="3916803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Использование инфраструктуры, созданной в рамках НПО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сопровождения Центров «Точка роста»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A43067-1BCC-1346-85C0-375EA91BC6E0}"/>
              </a:ext>
            </a:extLst>
          </p:cNvPr>
          <p:cNvSpPr/>
          <p:nvPr/>
        </p:nvSpPr>
        <p:spPr>
          <a:xfrm>
            <a:off x="717143" y="3291244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9F1590B-1481-3246-9DFD-D294E7166EE2}"/>
              </a:ext>
            </a:extLst>
          </p:cNvPr>
          <p:cNvSpPr/>
          <p:nvPr/>
        </p:nvSpPr>
        <p:spPr>
          <a:xfrm>
            <a:off x="1083846" y="3392356"/>
            <a:ext cx="3551908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Школьные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Кванториумы</a:t>
            </a: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и детские технопарки – </a:t>
            </a:r>
            <a:r>
              <a:rPr lang="ru-RU" sz="14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ресурс проектной деятельности обучающихся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FA8BC4-1F6A-4541-9D52-1BC3C3C3EC77}"/>
              </a:ext>
            </a:extLst>
          </p:cNvPr>
          <p:cNvSpPr/>
          <p:nvPr/>
        </p:nvSpPr>
        <p:spPr>
          <a:xfrm>
            <a:off x="5987556" y="3288448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F06689-3154-1940-910E-988753BFD524}"/>
              </a:ext>
            </a:extLst>
          </p:cNvPr>
          <p:cNvSpPr/>
          <p:nvPr/>
        </p:nvSpPr>
        <p:spPr>
          <a:xfrm>
            <a:off x="6279657" y="1607110"/>
            <a:ext cx="3976820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Тематические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вебинары</a:t>
            </a:r>
            <a: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региональных координаторов, педагогов и руководителей Центров «Точка роста»</a:t>
            </a:r>
            <a:endParaRPr lang="ru-RU" kern="0" dirty="0">
              <a:solidFill>
                <a:srgbClr val="00346E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2939BDD-7CC0-9D4C-BCC6-97A36609D9F7}"/>
              </a:ext>
            </a:extLst>
          </p:cNvPr>
          <p:cNvSpPr/>
          <p:nvPr/>
        </p:nvSpPr>
        <p:spPr>
          <a:xfrm>
            <a:off x="5986708" y="4971600"/>
            <a:ext cx="491110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C2BB104-D252-FB4C-A205-3988BC4E52A6}"/>
              </a:ext>
            </a:extLst>
          </p:cNvPr>
          <p:cNvSpPr/>
          <p:nvPr/>
        </p:nvSpPr>
        <p:spPr>
          <a:xfrm>
            <a:off x="6240956" y="5048054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Информационная поддержка мероприятий с участием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3FCF4BB-A2B1-B341-9866-EB5950037ECF}"/>
              </a:ext>
            </a:extLst>
          </p:cNvPr>
          <p:cNvSpPr/>
          <p:nvPr/>
        </p:nvSpPr>
        <p:spPr>
          <a:xfrm>
            <a:off x="717143" y="4968804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FEE73A9-5496-974C-B723-4157C0DD1DAE}"/>
              </a:ext>
            </a:extLst>
          </p:cNvPr>
          <p:cNvSpPr/>
          <p:nvPr/>
        </p:nvSpPr>
        <p:spPr>
          <a:xfrm>
            <a:off x="1104900" y="5054025"/>
            <a:ext cx="3674901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Проведение образовательных мероприятий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обучающихся и педагогов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BFF647-F5D1-B449-9F83-1172079C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9830207" y="5164400"/>
            <a:ext cx="914400" cy="914400"/>
          </a:xfrm>
          <a:prstGeom prst="rect">
            <a:avLst/>
          </a:prstGeom>
        </p:spPr>
      </p:pic>
      <p:pic>
        <p:nvPicPr>
          <p:cNvPr id="17" name="Рисунок 16" descr="Книги со сплошной заливкой">
            <a:extLst>
              <a:ext uri="{FF2B5EF4-FFF2-40B4-BE49-F238E27FC236}">
                <a16:creationId xmlns:a16="http://schemas.microsoft.com/office/drawing/2014/main" id="{90A044CF-03CE-1B47-9F6B-F9F2A457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66647" y="1781552"/>
            <a:ext cx="914400" cy="914400"/>
          </a:xfrm>
          <a:prstGeom prst="rect">
            <a:avLst/>
          </a:prstGeom>
        </p:spPr>
      </p:pic>
      <p:pic>
        <p:nvPicPr>
          <p:cNvPr id="18" name="Рисунок 17" descr="Монитор со сплошной заливкой">
            <a:extLst>
              <a:ext uri="{FF2B5EF4-FFF2-40B4-BE49-F238E27FC236}">
                <a16:creationId xmlns:a16="http://schemas.microsoft.com/office/drawing/2014/main" id="{40D7492B-92E6-854E-92BB-F0AC98FB4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16190" y="1772679"/>
            <a:ext cx="914400" cy="914400"/>
          </a:xfrm>
          <a:prstGeom prst="rect">
            <a:avLst/>
          </a:prstGeom>
        </p:spPr>
      </p:pic>
      <p:pic>
        <p:nvPicPr>
          <p:cNvPr id="19" name="Рисунок 18" descr="Собрание со сплошной заливкой">
            <a:extLst>
              <a:ext uri="{FF2B5EF4-FFF2-40B4-BE49-F238E27FC236}">
                <a16:creationId xmlns:a16="http://schemas.microsoft.com/office/drawing/2014/main" id="{F5D4C5CC-75E3-A74E-8D8D-6587AF8CF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569314" y="3463045"/>
            <a:ext cx="914400" cy="914400"/>
          </a:xfrm>
          <a:prstGeom prst="rect">
            <a:avLst/>
          </a:prstGeom>
        </p:spPr>
      </p:pic>
      <p:pic>
        <p:nvPicPr>
          <p:cNvPr id="20" name="Рисунок 19" descr="Сервер со сплошной заливкой">
            <a:extLst>
              <a:ext uri="{FF2B5EF4-FFF2-40B4-BE49-F238E27FC236}">
                <a16:creationId xmlns:a16="http://schemas.microsoft.com/office/drawing/2014/main" id="{9A03D74D-B264-E74F-BE6F-F3CD0A5C4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7251" y="3541827"/>
            <a:ext cx="914400" cy="914400"/>
          </a:xfrm>
          <a:prstGeom prst="rect">
            <a:avLst/>
          </a:prstGeom>
        </p:spPr>
      </p:pic>
      <p:pic>
        <p:nvPicPr>
          <p:cNvPr id="21" name="Рисунок 20" descr="Школьный класс со сплошной заливкой">
            <a:extLst>
              <a:ext uri="{FF2B5EF4-FFF2-40B4-BE49-F238E27FC236}">
                <a16:creationId xmlns:a16="http://schemas.microsoft.com/office/drawing/2014/main" id="{DA798FA9-254D-AE43-BC5B-26322A197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26714" y="516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24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563" y="2032001"/>
            <a:ext cx="8053614" cy="2412999"/>
          </a:xfrm>
        </p:spPr>
        <p:txBody>
          <a:bodyPr>
            <a:normAutofit/>
          </a:bodyPr>
          <a:lstStyle/>
          <a:p>
            <a:r>
              <a:rPr lang="ru-RU" dirty="0"/>
              <a:t>О порядке формирования инфраструктурных листов для Центров «Точка роста».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479190-AAD1-4DCE-882F-15EFAD6E7B2C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945451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F60FE5-7664-4E09-94EF-F93A3652D897}"/>
              </a:ext>
            </a:extLst>
          </p:cNvPr>
          <p:cNvSpPr txBox="1"/>
          <p:nvPr/>
        </p:nvSpPr>
        <p:spPr>
          <a:xfrm>
            <a:off x="0" y="3085644"/>
            <a:ext cx="2348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Два вида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комплектов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AF10B4-6047-4C82-9D7D-2B5E1A04C70A}"/>
              </a:ext>
            </a:extLst>
          </p:cNvPr>
          <p:cNvSpPr txBox="1"/>
          <p:nvPr/>
        </p:nvSpPr>
        <p:spPr>
          <a:xfrm>
            <a:off x="2414534" y="1856889"/>
            <a:ext cx="2246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8FCEE-5BD9-4F71-A739-1F44AEEBB329}"/>
              </a:ext>
            </a:extLst>
          </p:cNvPr>
          <p:cNvSpPr txBox="1"/>
          <p:nvPr/>
        </p:nvSpPr>
        <p:spPr>
          <a:xfrm>
            <a:off x="2564989" y="4591952"/>
            <a:ext cx="205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5622" y="160412"/>
            <a:ext cx="10395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Ключевые подходы к оснащению (выбору комплекта)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E9ADC-79EB-4E88-9F70-C111129F18E7}"/>
              </a:ext>
            </a:extLst>
          </p:cNvPr>
          <p:cNvSpPr txBox="1"/>
          <p:nvPr/>
        </p:nvSpPr>
        <p:spPr>
          <a:xfrm>
            <a:off x="4713840" y="1872442"/>
            <a:ext cx="2190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обеспечены базовые потребности по химии, физике и биологии в части учебного оборудования.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7523F-D679-4B6C-A3F7-F198628BFA19}"/>
              </a:ext>
            </a:extLst>
          </p:cNvPr>
          <p:cNvSpPr txBox="1"/>
          <p:nvPr/>
        </p:nvSpPr>
        <p:spPr>
          <a:xfrm>
            <a:off x="6904572" y="1872442"/>
            <a:ext cx="27702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Посуда, препараты, гербарии, коллекции, демонстрационное оборудование для проведения опытов и лабораторных работ, цифровая лаборатория без разделения на предметы.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61D84-E8C8-47DB-8744-2BBC9FA1B206}"/>
              </a:ext>
            </a:extLst>
          </p:cNvPr>
          <p:cNvSpPr txBox="1"/>
          <p:nvPr/>
        </p:nvSpPr>
        <p:spPr>
          <a:xfrm>
            <a:off x="9899649" y="1857052"/>
            <a:ext cx="1986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Обеспечивается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единым комплектом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без выбора дополнительного оборудования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7F717-4D31-4413-89CE-F30DE5D3BBD6}"/>
              </a:ext>
            </a:extLst>
          </p:cNvPr>
          <p:cNvSpPr txBox="1"/>
          <p:nvPr/>
        </p:nvSpPr>
        <p:spPr>
          <a:xfrm>
            <a:off x="4713839" y="1203953"/>
            <a:ext cx="1713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Как выбрать?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F9427-3566-43C2-B20F-C8C5FD9C9D83}"/>
              </a:ext>
            </a:extLst>
          </p:cNvPr>
          <p:cNvSpPr txBox="1"/>
          <p:nvPr/>
        </p:nvSpPr>
        <p:spPr>
          <a:xfrm>
            <a:off x="6904572" y="1085166"/>
            <a:ext cx="2491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Ключевая особенность состава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71D46-5878-446B-983B-D60A04FDFC5F}"/>
              </a:ext>
            </a:extLst>
          </p:cNvPr>
          <p:cNvSpPr txBox="1"/>
          <p:nvPr/>
        </p:nvSpPr>
        <p:spPr>
          <a:xfrm>
            <a:off x="9872517" y="1080842"/>
            <a:ext cx="1915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Принцип комплектации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7DF4D-53DC-42BE-BAE7-EFEDD6BE464C}"/>
              </a:ext>
            </a:extLst>
          </p:cNvPr>
          <p:cNvSpPr txBox="1"/>
          <p:nvPr/>
        </p:nvSpPr>
        <p:spPr>
          <a:xfrm>
            <a:off x="4713839" y="4314232"/>
            <a:ext cx="2190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Обеспечены базовые потребности по химии, физике и биологии (пробирки, гербарии, посуда для лабораторий имеется).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484164-C4CB-483C-9418-97CD51F58E29}"/>
              </a:ext>
            </a:extLst>
          </p:cNvPr>
          <p:cNvSpPr txBox="1"/>
          <p:nvPr/>
        </p:nvSpPr>
        <p:spPr>
          <a:xfrm>
            <a:off x="6904572" y="4351101"/>
            <a:ext cx="27702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Современное оборудование, в том числе: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цифровые лаборатории по физике, химии, биологии и другим предметам.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образовательные комплекты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D7205A-679D-4BDB-95D9-CFAFF7CC7CF2}"/>
              </a:ext>
            </a:extLst>
          </p:cNvPr>
          <p:cNvSpPr txBox="1"/>
          <p:nvPr/>
        </p:nvSpPr>
        <p:spPr>
          <a:xfrm>
            <a:off x="9899649" y="4336390"/>
            <a:ext cx="1761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Обязательная часть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выбор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доп. оборудования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исходя из образовательных потребностей</a:t>
            </a:r>
          </a:p>
        </p:txBody>
      </p:sp>
      <p:pic>
        <p:nvPicPr>
          <p:cNvPr id="19" name="Рисунок 18" descr="Назад">
            <a:extLst>
              <a:ext uri="{FF2B5EF4-FFF2-40B4-BE49-F238E27FC236}">
                <a16:creationId xmlns:a16="http://schemas.microsoft.com/office/drawing/2014/main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9837129">
            <a:off x="1793359" y="2477049"/>
            <a:ext cx="1335584" cy="728364"/>
          </a:xfrm>
          <a:prstGeom prst="rect">
            <a:avLst/>
          </a:prstGeom>
        </p:spPr>
      </p:pic>
      <p:pic>
        <p:nvPicPr>
          <p:cNvPr id="20" name="Рисунок 19" descr="Стрелка: небольшой изгиб">
            <a:extLst>
              <a:ext uri="{FF2B5EF4-FFF2-40B4-BE49-F238E27FC236}">
                <a16:creationId xmlns:a16="http://schemas.microsoft.com/office/drawing/2014/main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232530">
            <a:off x="1821593" y="3867509"/>
            <a:ext cx="1171400" cy="8321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3477" y="5722940"/>
            <a:ext cx="423337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НЕ ДОПУСКАЕТСЯ!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Сочетание единиц оборудования стандартного и профильного комплектов в рамках поставки в один Центр «Точка роста»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571636" y="3704949"/>
            <a:ext cx="7156938" cy="59068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183767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«Стандартный комплект»*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8960EC-5B7B-44BB-97D8-F5AC361DDA22}"/>
              </a:ext>
            </a:extLst>
          </p:cNvPr>
          <p:cNvSpPr txBox="1"/>
          <p:nvPr/>
        </p:nvSpPr>
        <p:spPr>
          <a:xfrm>
            <a:off x="716703" y="1540431"/>
            <a:ext cx="240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Общее оборудование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91D7A-4612-4ECF-B8B2-5A17A855744C}"/>
              </a:ext>
            </a:extLst>
          </p:cNvPr>
          <p:cNvSpPr txBox="1"/>
          <p:nvPr/>
        </p:nvSpPr>
        <p:spPr>
          <a:xfrm>
            <a:off x="729578" y="2477698"/>
            <a:ext cx="376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Биология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2834991"/>
          <a:ext cx="3653592" cy="13087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25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173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влажных препаратов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гербариев демонстрационный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коллекций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35B7915D-F4A6-46EC-AC70-2DDD2090B8BC}"/>
              </a:ext>
            </a:extLst>
          </p:cNvPr>
          <p:cNvSpPr txBox="1"/>
          <p:nvPr/>
        </p:nvSpPr>
        <p:spPr>
          <a:xfrm>
            <a:off x="716703" y="4126144"/>
            <a:ext cx="3645090" cy="34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Химия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4093AAD6-BEF3-4FE4-9278-F79E8DC373E7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4480196"/>
          <a:ext cx="3653592" cy="6686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4174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711846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Демонстрационное оборудование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коллекций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729578" y="512479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Физика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/>
        </p:nvGraphicFramePr>
        <p:xfrm>
          <a:off x="900013" y="5485807"/>
          <a:ext cx="3594466" cy="10858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6112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633339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демонстрационных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лабораторных работ и ученических опытов (на базе комплектов для ОГЭ)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A26B774-CB80-4CC7-9A7B-847C7348165E}"/>
              </a:ext>
            </a:extLst>
          </p:cNvPr>
          <p:cNvGraphicFramePr>
            <a:graphicFrameLocks noGrp="1"/>
          </p:cNvGraphicFramePr>
          <p:nvPr/>
        </p:nvGraphicFramePr>
        <p:xfrm>
          <a:off x="908265" y="1848390"/>
          <a:ext cx="3599091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73574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25517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 цифровая (единая для всех предметов)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Посуда и оборудование для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1870269"/>
          <a:ext cx="3238208" cy="15125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7384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50824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1146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276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набор по механике, мехатронике и робототехнике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67C21EA4-250B-4220-BFAE-2AFF2AF20FA3}"/>
              </a:ext>
            </a:extLst>
          </p:cNvPr>
          <p:cNvSpPr txBox="1"/>
          <p:nvPr/>
        </p:nvSpPr>
        <p:spPr>
          <a:xfrm>
            <a:off x="4550130" y="3595826"/>
            <a:ext cx="316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24FA544C-34C7-4DEB-AC28-B04FFD7F94C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4343862"/>
          <a:ext cx="2894750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95660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99090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0048F7B4-F2F2-47AC-94FA-4099194010A4}"/>
              </a:ext>
            </a:extLst>
          </p:cNvPr>
          <p:cNvSpPr txBox="1"/>
          <p:nvPr/>
        </p:nvSpPr>
        <p:spPr>
          <a:xfrm>
            <a:off x="4662790" y="6077078"/>
            <a:ext cx="6930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47" y="2461698"/>
            <a:ext cx="376438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914170" y="1112716"/>
            <a:ext cx="4008068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поставляется единым комплектом и не подлежит доукомплектованию за счет дополнительного оборудования профильного комплекта.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079" y="1222888"/>
            <a:ext cx="595264" cy="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26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96338" y="239247"/>
            <a:ext cx="10632412" cy="4247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«Профильный комплект»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31234" y="830567"/>
            <a:ext cx="491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91D7A-4612-4ECF-B8B2-5A17A855744C}"/>
              </a:ext>
            </a:extLst>
          </p:cNvPr>
          <p:cNvSpPr txBox="1"/>
          <p:nvPr/>
        </p:nvSpPr>
        <p:spPr>
          <a:xfrm>
            <a:off x="860905" y="1244896"/>
            <a:ext cx="49513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1983215"/>
          <a:ext cx="4041007" cy="11001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9589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641418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6849075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860905" y="3083396"/>
            <a:ext cx="27447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3707089"/>
          <a:ext cx="5240011" cy="1707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71657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168354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020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0554593"/>
                  </a:ext>
                </a:extLst>
              </a:tr>
              <a:tr h="4897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210270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FDBF5438-B9DA-44BB-868C-A707311C3A7D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1614229"/>
          <a:ext cx="4608763" cy="16523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9015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518607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773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</a:t>
                      </a:r>
                      <a:r>
                        <a:rPr lang="ru-RU" sz="13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химии</a:t>
                      </a:r>
                      <a:endParaRPr lang="ru-RU" sz="13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46748047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Цифровой микроскоп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3405210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ОГЭ по химии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35625662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лаборатория по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69604642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C332DD48-AFB0-41DF-BACD-C2B21A6933B2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3819879"/>
          <a:ext cx="4041007" cy="4556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5056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655951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43DFAFB-AD0F-4CD3-9468-AC0F95B1365D}"/>
              </a:ext>
            </a:extLst>
          </p:cNvPr>
          <p:cNvSpPr txBox="1"/>
          <p:nvPr/>
        </p:nvSpPr>
        <p:spPr>
          <a:xfrm>
            <a:off x="5812221" y="830567"/>
            <a:ext cx="51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</a:t>
            </a:r>
            <a:r>
              <a:rPr kumimoji="0" lang="ru-RU" sz="19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оборудование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7B04B4-D834-4553-A720-0A224BF47197}"/>
              </a:ext>
            </a:extLst>
          </p:cNvPr>
          <p:cNvSpPr txBox="1"/>
          <p:nvPr/>
        </p:nvSpPr>
        <p:spPr>
          <a:xfrm>
            <a:off x="5993416" y="1237787"/>
            <a:ext cx="555745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C4B5A8-D99F-48EC-91D6-CCE73F6E21EA}"/>
              </a:ext>
            </a:extLst>
          </p:cNvPr>
          <p:cNvSpPr txBox="1"/>
          <p:nvPr/>
        </p:nvSpPr>
        <p:spPr>
          <a:xfrm>
            <a:off x="5993416" y="3304823"/>
            <a:ext cx="57676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6012544" y="5447032"/>
            <a:ext cx="44107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5849298"/>
          <a:ext cx="3741382" cy="4457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21177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120205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Тележка-хранилище ноутбуков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2102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D365142B-9B69-4CBD-B4FC-293329D44ECE}"/>
              </a:ext>
            </a:extLst>
          </p:cNvPr>
          <p:cNvSpPr txBox="1"/>
          <p:nvPr/>
        </p:nvSpPr>
        <p:spPr>
          <a:xfrm>
            <a:off x="1098552" y="4812885"/>
            <a:ext cx="3741382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=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оборудование (по выбору)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9D3762-1A53-415D-9E9F-58FB74306532}"/>
              </a:ext>
            </a:extLst>
          </p:cNvPr>
          <p:cNvSpPr txBox="1"/>
          <p:nvPr/>
        </p:nvSpPr>
        <p:spPr>
          <a:xfrm>
            <a:off x="4602830" y="6387920"/>
            <a:ext cx="6930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7657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Особенности оснащения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61739"/>
              </p:ext>
            </p:extLst>
          </p:nvPr>
        </p:nvGraphicFramePr>
        <p:xfrm>
          <a:off x="711026" y="5351048"/>
          <a:ext cx="3653592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О</a:t>
                      </a:r>
                      <a:r>
                        <a:rPr lang="ru-RU" sz="1400" b="0" u="none" strike="noStrike" baseline="0" dirty="0">
                          <a:effectLst/>
                        </a:rPr>
                        <a:t> наличии оборудования для хранения</a:t>
                      </a:r>
                      <a:r>
                        <a:rPr lang="ru-RU" sz="1400" b="0" u="none" strike="noStrike" dirty="0">
                          <a:effectLst/>
                        </a:rPr>
                        <a:t> и использования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2. Об отсутствии оборудования, покрывающего базовые потребности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589921" y="3596447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78631"/>
              </p:ext>
            </p:extLst>
          </p:nvPr>
        </p:nvGraphicFramePr>
        <p:xfrm>
          <a:off x="694300" y="3929924"/>
          <a:ext cx="3594466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Учёт по демонстрационному оборудованию, посуде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, препаратам и пр.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 Цифровые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лаборатории не учитываются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72" y="2461698"/>
            <a:ext cx="270793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8070764" y="1229975"/>
            <a:ext cx="4008068" cy="868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Содержит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ХИМИЧЕСКИЕ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РЕАКТИВЫ, для обращения с которыми необходимо </a:t>
            </a:r>
            <a:r>
              <a:rPr kumimoji="0" lang="ru-RU" sz="1200" b="1" i="0" u="none" strike="noStrike" kern="0" cap="all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спец.оборудование</a:t>
            </a:r>
            <a:endParaRPr kumimoji="0" lang="ru-RU" sz="12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453" y="1275301"/>
            <a:ext cx="644252" cy="555061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3115630" y="1217705"/>
            <a:ext cx="290861" cy="3733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129043" y="1215016"/>
            <a:ext cx="291600" cy="37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1795762" y="1685601"/>
            <a:ext cx="526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Закупки осуществляются централизованно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41678"/>
              </p:ext>
            </p:extLst>
          </p:nvPr>
        </p:nvGraphicFramePr>
        <p:xfrm>
          <a:off x="943947" y="2190602"/>
          <a:ext cx="7126817" cy="12992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12681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самостоятельно не закупают указанные комплекты в рамках рассматриваемой поставки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осуществляют приёмку оборудования и средств обучения, осуществляют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постановку на баланс, несут ответственность за использование по назначению и хранение (</a:t>
                      </a:r>
                      <a:r>
                        <a:rPr lang="ru-RU" sz="1400" b="1" i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ориентировочный срок поставки июль-август 2021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589920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4622020" y="360151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080147"/>
              </p:ext>
            </p:extLst>
          </p:nvPr>
        </p:nvGraphicFramePr>
        <p:xfrm>
          <a:off x="4720113" y="3963069"/>
          <a:ext cx="3594466" cy="6496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При наличии базового учебного оборудования осуществляется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выбор профильного комплекта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4661419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возможности</a:t>
            </a:r>
          </a:p>
        </p:txBody>
      </p:sp>
      <p:graphicFrame>
        <p:nvGraphicFramePr>
          <p:cNvPr id="48" name="Таблица 47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39149"/>
              </p:ext>
            </p:extLst>
          </p:nvPr>
        </p:nvGraphicFramePr>
        <p:xfrm>
          <a:off x="4720113" y="5351048"/>
          <a:ext cx="3653592" cy="1076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Дополнительная</a:t>
                      </a:r>
                      <a:r>
                        <a:rPr lang="ru-RU" sz="1400" b="0" u="none" strike="noStrike" baseline="0" dirty="0">
                          <a:effectLst/>
                        </a:rPr>
                        <a:t> часть профильного комплекта может быть усилена оборудованием из базовой части, либо выбором оборудования из вариативного блока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3697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2"/>
            <a:ext cx="8053614" cy="17465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12517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585" y="181069"/>
            <a:ext cx="9144000" cy="73987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Руководство по фирменному стилю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логотип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стиля?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веб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 в каких случаях использовать</a:t>
            </a:r>
            <a:r>
              <a:rPr lang="en-US" sz="32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кобрендинг</a:t>
            </a:r>
            <a:r>
              <a:rPr lang="en-US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нацпроектом «Образование»?</a:t>
            </a:r>
            <a:endParaRPr lang="en-US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>
            <a:extLst>
              <a:ext uri="{FF2B5EF4-FFF2-40B4-BE49-F238E27FC236}">
                <a16:creationId xmlns:a16="http://schemas.microsoft.com/office/drawing/2014/main" id="{D40DAD62-AEE8-4C86-9341-8B19C2B6BC66}"/>
              </a:ext>
            </a:extLst>
          </p:cNvPr>
          <p:cNvSpPr txBox="1">
            <a:spLocks/>
          </p:cNvSpPr>
          <p:nvPr/>
        </p:nvSpPr>
        <p:spPr>
          <a:xfrm>
            <a:off x="1133928" y="2137549"/>
            <a:ext cx="2694956" cy="107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Национальная цель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развития Российской Федерации на период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2030 года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4F6862E3-D18B-470D-9B6F-9D25AA358220}"/>
              </a:ext>
            </a:extLst>
          </p:cNvPr>
          <p:cNvSpPr txBox="1">
            <a:spLocks/>
          </p:cNvSpPr>
          <p:nvPr/>
        </p:nvSpPr>
        <p:spPr>
          <a:xfrm>
            <a:off x="1133928" y="4701135"/>
            <a:ext cx="2388238" cy="487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Целевые показатели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E8CB5BB-F638-4315-A78F-7E60DF8EA309}"/>
              </a:ext>
            </a:extLst>
          </p:cNvPr>
          <p:cNvCxnSpPr>
            <a:cxnSpLocks/>
          </p:cNvCxnSpPr>
          <p:nvPr/>
        </p:nvCxnSpPr>
        <p:spPr>
          <a:xfrm>
            <a:off x="3675524" y="2137549"/>
            <a:ext cx="0" cy="1076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5FDDFA4-1132-440B-B75E-B847D7DA75AA}"/>
              </a:ext>
            </a:extLst>
          </p:cNvPr>
          <p:cNvCxnSpPr>
            <a:cxnSpLocks/>
          </p:cNvCxnSpPr>
          <p:nvPr/>
        </p:nvCxnSpPr>
        <p:spPr>
          <a:xfrm>
            <a:off x="3675524" y="3564293"/>
            <a:ext cx="0" cy="30673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ъект 2">
            <a:extLst>
              <a:ext uri="{FF2B5EF4-FFF2-40B4-BE49-F238E27FC236}">
                <a16:creationId xmlns:a16="http://schemas.microsoft.com/office/drawing/2014/main" id="{312162F5-6B0A-405D-B468-3A2B3CADFA31}"/>
              </a:ext>
            </a:extLst>
          </p:cNvPr>
          <p:cNvSpPr txBox="1">
            <a:spLocks/>
          </p:cNvSpPr>
          <p:nvPr/>
        </p:nvSpPr>
        <p:spPr>
          <a:xfrm>
            <a:off x="4176371" y="2223803"/>
            <a:ext cx="6106278" cy="990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Возможность для самореализации </a:t>
            </a:r>
            <a:b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развития талантов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0F1BABCB-D0ED-47A1-AEA3-D9AE48FF4CEC}"/>
              </a:ext>
            </a:extLst>
          </p:cNvPr>
          <p:cNvSpPr txBox="1">
            <a:spLocks/>
          </p:cNvSpPr>
          <p:nvPr/>
        </p:nvSpPr>
        <p:spPr>
          <a:xfrm>
            <a:off x="4176372" y="3564293"/>
            <a:ext cx="7681800" cy="2288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Вхождение Российской Федерации десятку ведущих стран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мира по качеству общего образования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Формирование эффективной системы выявления, поддержки и развития способностей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Создание условий для воспитания гармонично развитой и социально ответственной личности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 основе духовно-нравственных ценностей народов Российской Федерации, исторических и национально-культурных традиций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Увеличение доли граждан, занимающихся волонтерской (добровольческой) деятельностью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или вовлеченных в деятельность волонтерских (добровольческих) организаций, </a:t>
            </a: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15 процентов.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A9D823A-F2D0-4BA6-AD4B-614167451862}"/>
              </a:ext>
            </a:extLst>
          </p:cNvPr>
          <p:cNvSpPr txBox="1">
            <a:spLocks/>
          </p:cNvSpPr>
          <p:nvPr/>
        </p:nvSpPr>
        <p:spPr>
          <a:xfrm>
            <a:off x="3828884" y="3604439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6D247672-A749-42F0-92E6-BD066987E227}"/>
              </a:ext>
            </a:extLst>
          </p:cNvPr>
          <p:cNvSpPr txBox="1">
            <a:spLocks/>
          </p:cNvSpPr>
          <p:nvPr/>
        </p:nvSpPr>
        <p:spPr>
          <a:xfrm>
            <a:off x="3828884" y="4381331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99F30604-E191-4979-B6BD-C45174D3389A}"/>
              </a:ext>
            </a:extLst>
          </p:cNvPr>
          <p:cNvSpPr txBox="1">
            <a:spLocks/>
          </p:cNvSpPr>
          <p:nvPr/>
        </p:nvSpPr>
        <p:spPr>
          <a:xfrm>
            <a:off x="3828884" y="5266024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21F11-BC2E-4008-853D-D76F84F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28" y="251101"/>
            <a:ext cx="8053614" cy="1262514"/>
          </a:xfrm>
        </p:spPr>
        <p:txBody>
          <a:bodyPr>
            <a:noAutofit/>
          </a:bodyPr>
          <a:lstStyle/>
          <a:p>
            <a:pPr defTabSz="1007943">
              <a:spcBef>
                <a:spcPct val="0"/>
              </a:spcBef>
            </a:pP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Указ Президента Российской Федерации </a:t>
            </a:r>
            <a:b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</a:b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о Национальных целях развития Российской Федерации на период до 2030 года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03A12E2B-CABA-493E-ADC9-C9BD7BE8642F}"/>
              </a:ext>
            </a:extLst>
          </p:cNvPr>
          <p:cNvSpPr txBox="1">
            <a:spLocks/>
          </p:cNvSpPr>
          <p:nvPr/>
        </p:nvSpPr>
        <p:spPr>
          <a:xfrm>
            <a:off x="3828884" y="6021593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589303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63775" y="425513"/>
            <a:ext cx="9144000" cy="458434"/>
          </a:xfrm>
        </p:spPr>
        <p:txBody>
          <a:bodyPr>
            <a:normAutofit/>
          </a:bodyPr>
          <a:lstStyle/>
          <a:p>
            <a:r>
              <a:rPr lang="ru-RU" sz="2400" dirty="0"/>
              <a:t>Руководство по дизайну помещений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795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1794" y="407406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Папка с графическими элементами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1192507" y="2155661"/>
            <a:ext cx="4230519" cy="32901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2701" y="2409049"/>
            <a:ext cx="49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МАКЕТЫ:</a:t>
            </a:r>
            <a:endParaRPr lang="ru-RU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Фирменного знака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Фирменных элементов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Интерьерные таблички, стенды, грамоты</a:t>
            </a:r>
            <a: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aseline="30000" dirty="0">
              <a:solidFill>
                <a:srgbClr val="798A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31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87104" y="353085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Ссылка на комплект материалов по дизайну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51573" y="2614942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yadi.sk</a:t>
            </a:r>
            <a:r>
              <a:rPr lang="en-US" sz="2400" dirty="0">
                <a:solidFill>
                  <a:srgbClr val="FF0000"/>
                </a:solidFill>
              </a:rPr>
              <a:t>/d/</a:t>
            </a:r>
            <a:r>
              <a:rPr lang="en-US" sz="2400" dirty="0" err="1">
                <a:solidFill>
                  <a:srgbClr val="FF0000"/>
                </a:solidFill>
              </a:rPr>
              <a:t>607_VYO91tciGg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771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82" y="4943193"/>
            <a:ext cx="10082543" cy="805757"/>
          </a:xfrm>
        </p:spPr>
        <p:txBody>
          <a:bodyPr>
            <a:noAutofit/>
          </a:bodyPr>
          <a:lstStyle/>
          <a:p>
            <a:pPr algn="l"/>
            <a:r>
              <a:rPr lang="ru-RU" sz="2000" b="0" dirty="0"/>
              <a:t>1. Количество и площадь помещений не регламентируются.</a:t>
            </a:r>
            <a:br>
              <a:rPr lang="ru-RU" sz="2000" b="0" dirty="0"/>
            </a:br>
            <a:r>
              <a:rPr lang="ru-RU" sz="2000" b="0" dirty="0"/>
              <a:t>Эти параметры зависят от уже сложившейся инфраструктуры школы.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2. </a:t>
            </a:r>
            <a:r>
              <a:rPr lang="ru-RU" sz="2000" dirty="0">
                <a:solidFill>
                  <a:srgbClr val="FF0000"/>
                </a:solidFill>
              </a:rPr>
              <a:t>Администрация школы сама определяет </a:t>
            </a:r>
            <a:r>
              <a:rPr lang="ru-RU" sz="2000" b="0" dirty="0"/>
              <a:t>какие помещения относятся</a:t>
            </a:r>
            <a:br>
              <a:rPr lang="ru-RU" sz="2000" b="0" dirty="0"/>
            </a:br>
            <a:r>
              <a:rPr lang="ru-RU" sz="2000" b="0" dirty="0"/>
              <a:t>к Точке Роста исходя из основного условия организации центра --</a:t>
            </a:r>
            <a:r>
              <a:rPr lang="en-US" sz="2000" b="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обеспечить полноценные практические зоны</a:t>
            </a:r>
            <a:r>
              <a:rPr lang="ru-RU" sz="2000" dirty="0"/>
              <a:t> </a:t>
            </a:r>
            <a:r>
              <a:rPr lang="ru-RU" sz="2000" b="0" dirty="0"/>
              <a:t>для предметов естественно-научного</a:t>
            </a:r>
            <a:br>
              <a:rPr lang="ru-RU" sz="2000" b="0" dirty="0"/>
            </a:br>
            <a:r>
              <a:rPr lang="ru-RU" sz="2000" b="0" dirty="0"/>
              <a:t>и технологического профиля. Для этого предлагается организовать лаборатории</a:t>
            </a:r>
            <a:r>
              <a:rPr lang="en-US" sz="2000" b="0" dirty="0"/>
              <a:t>: </a:t>
            </a:r>
            <a:r>
              <a:rPr lang="ru-RU" sz="2000" b="0" dirty="0"/>
              <a:t>химическую, биологическую, физическую, технологическую. 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4. Рекомендуется организовывать и дополнительные рекреационные пространства (по необходимости). Это могут быть библиотеки, </a:t>
            </a:r>
            <a:r>
              <a:rPr lang="ru-RU" sz="2000" b="0" dirty="0" err="1"/>
              <a:t>медиатеки</a:t>
            </a:r>
            <a:r>
              <a:rPr lang="ru-RU" sz="2000" b="0" dirty="0"/>
              <a:t>, </a:t>
            </a:r>
            <a:r>
              <a:rPr lang="ru-RU" sz="2000" b="0" dirty="0" err="1"/>
              <a:t>коворкинги</a:t>
            </a:r>
            <a:r>
              <a:rPr lang="ru-RU" sz="2000" b="0" dirty="0"/>
              <a:t>, лектории, различные зоны отдыха). Их можно организовывать на базе существующих рекреаций, коридоров, библиотек, актовых залов).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5981" y="262551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ru-RU" sz="2400" dirty="0"/>
              <a:t>Главный вопрос</a:t>
            </a:r>
            <a:r>
              <a:rPr lang="en-US" sz="2400" dirty="0"/>
              <a:t>: </a:t>
            </a:r>
            <a:r>
              <a:rPr lang="ru-RU" sz="2400" dirty="0"/>
              <a:t>так сколько же помещений? </a:t>
            </a:r>
          </a:p>
        </p:txBody>
      </p:sp>
    </p:spTree>
    <p:extLst>
      <p:ext uri="{BB962C8B-B14F-4D97-AF65-F5344CB8AC3E}">
        <p14:creationId xmlns:p14="http://schemas.microsoft.com/office/powerpoint/2010/main" val="17771148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78" y="992252"/>
            <a:ext cx="7458384" cy="52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0948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1</a:t>
            </a:r>
          </a:p>
        </p:txBody>
      </p:sp>
    </p:spTree>
    <p:extLst>
      <p:ext uri="{BB962C8B-B14F-4D97-AF65-F5344CB8AC3E}">
        <p14:creationId xmlns:p14="http://schemas.microsoft.com/office/powerpoint/2010/main" val="378855179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5890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6" y="983365"/>
            <a:ext cx="7377998" cy="52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52513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013612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Желательная стилистика помещений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60" y="1439501"/>
            <a:ext cx="3379151" cy="22543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355" y="1439501"/>
            <a:ext cx="4567404" cy="325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ru-RU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Основные тезисы</a:t>
            </a:r>
            <a:r>
              <a:rPr lang="en-US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-RU" sz="1600" b="1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Светлые пространства.</a:t>
            </a:r>
            <a:b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В преимуществе белый цвет.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Красный фирменный цвет может использоваться </a:t>
            </a:r>
            <a:r>
              <a:rPr lang="ru-RU" sz="1600" dirty="0" err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акцентно</a:t>
            </a: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и в небольших количествах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Помещения могут быть и в нейтральных цветах (без ярких акцентов)</a:t>
            </a:r>
            <a:endParaRPr lang="en-US" sz="16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Более подробная информация</a:t>
            </a:r>
            <a:b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см. «Руководство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 проектированию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и дизайну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образовательного пространства».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3802196"/>
            <a:ext cx="3278744" cy="22545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1439501"/>
            <a:ext cx="3278744" cy="22543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59" y="3802196"/>
            <a:ext cx="3379151" cy="22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033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5658" y="304923"/>
            <a:ext cx="9535910" cy="5736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1. Обилие цвета, слишком темные или контрастные цвета в одном помещении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80" y="1025947"/>
            <a:ext cx="3985352" cy="2390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34" y="1025946"/>
            <a:ext cx="3654584" cy="239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1025947"/>
            <a:ext cx="3454343" cy="2350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9" y="3563458"/>
            <a:ext cx="3985353" cy="2658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3563458"/>
            <a:ext cx="3454343" cy="2658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4895" b="14902"/>
          <a:stretch/>
        </p:blipFill>
        <p:spPr>
          <a:xfrm>
            <a:off x="4747035" y="3563458"/>
            <a:ext cx="3654582" cy="26587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3881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3089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2. Темные пастельные цвета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225426"/>
            <a:ext cx="3718485" cy="2477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45" y="1238143"/>
            <a:ext cx="3420687" cy="2464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1238144"/>
            <a:ext cx="3695991" cy="2464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3802003"/>
            <a:ext cx="3718485" cy="2478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24" y="3802003"/>
            <a:ext cx="3425208" cy="2478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3802003"/>
            <a:ext cx="3714573" cy="24789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4810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4" y="530898"/>
            <a:ext cx="10613271" cy="495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3. Слишком много </a:t>
            </a:r>
            <a:r>
              <a:rPr lang="ru-RU" sz="2000" dirty="0" err="1"/>
              <a:t>брендирования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(фирменных цветов, логотипов и пр. элементов)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161748"/>
            <a:ext cx="3515355" cy="2341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1161748"/>
            <a:ext cx="3121152" cy="2340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31" y="1161749"/>
            <a:ext cx="3651565" cy="2340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4" y="3638776"/>
            <a:ext cx="3515601" cy="2345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3638415"/>
            <a:ext cx="3121152" cy="234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87" y="3638415"/>
            <a:ext cx="3651809" cy="23408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299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2C4373-B857-47E6-9760-5BED7B8FC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436" y="1359202"/>
            <a:ext cx="6892637" cy="2612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1 034 252 новых мест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общеобразовательных организациях, в том числе расположенных в сельской местности и поселках городского типа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 детских технопарков «</a:t>
            </a:r>
            <a:r>
              <a:rPr lang="ru-RU" sz="157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школах (всего с учетом ранее созданных детских технопарков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19 950 центров образования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технологической направленностей в школах сельской местности и малых городов (с учетом ранее созданных центров «Точка роста»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24950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реализующих исключительно адаптированные общеобразовательные программы,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обновят материально-техническую базу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479A0F2-96E6-4DE6-9A11-A67BE9B8870D}"/>
              </a:ext>
            </a:extLst>
          </p:cNvPr>
          <p:cNvSpPr txBox="1"/>
          <p:nvPr/>
        </p:nvSpPr>
        <p:spPr>
          <a:xfrm>
            <a:off x="923638" y="315249"/>
            <a:ext cx="9199780" cy="77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ФП «Современная школа». </a:t>
            </a:r>
          </a:p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 2024 году: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42B66B8-3CE6-4817-A079-5EBE35153C96}"/>
              </a:ext>
            </a:extLst>
          </p:cNvPr>
          <p:cNvGrpSpPr/>
          <p:nvPr/>
        </p:nvGrpSpPr>
        <p:grpSpPr>
          <a:xfrm>
            <a:off x="8234423" y="1258571"/>
            <a:ext cx="1990231" cy="2583756"/>
            <a:chOff x="10795784" y="2506375"/>
            <a:chExt cx="3029574" cy="39330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290523-F6DC-440A-ABB5-CCB54302D98B}"/>
                </a:ext>
              </a:extLst>
            </p:cNvPr>
            <p:cNvSpPr txBox="1"/>
            <p:nvPr/>
          </p:nvSpPr>
          <p:spPr>
            <a:xfrm>
              <a:off x="10795784" y="3581550"/>
              <a:ext cx="3029574" cy="28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070C0"/>
                  </a:solidFill>
                </a:rPr>
                <a:t>млрд р.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на реализацию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федерального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проекта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с 2021 по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2024 годы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981EFB7-2F88-467D-96BC-F1B62126B909}"/>
                </a:ext>
              </a:extLst>
            </p:cNvPr>
            <p:cNvSpPr/>
            <p:nvPr/>
          </p:nvSpPr>
          <p:spPr>
            <a:xfrm>
              <a:off x="10795786" y="2506375"/>
              <a:ext cx="2140479" cy="8791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153" b="1" dirty="0">
                  <a:solidFill>
                    <a:srgbClr val="0070C0"/>
                  </a:solidFill>
                </a:rPr>
                <a:t>757,78 </a:t>
              </a:r>
              <a:endParaRPr lang="ru-RU" sz="3153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45837" y="4017799"/>
            <a:ext cx="101900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Функционирует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единая федеральная система научно-методического сопровождения педагогических работников и управленческих кадров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 каждом субъекте РФ с 2021 года будет функционировать центр непрерывного повышения профессионального мастерства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каждом педагогическом вузе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будет создан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педагогический технопарк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услуг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психолого-педагогической, методической и консультативной помощи родителям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(законным представителям) детей, а также гражданам, желающим принять на воспитание в свои семьи детей, оставшихся без попечения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7233821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5805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4. Любые изменение фирменного знака</a:t>
            </a:r>
            <a:br>
              <a:rPr lang="ru-RU" sz="2000" dirty="0"/>
            </a:br>
            <a:r>
              <a:rPr lang="ru-RU" sz="2000" dirty="0"/>
              <a:t>(шрифт, графика, цвета)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86" y="-81481"/>
            <a:ext cx="4175464" cy="156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563986"/>
            <a:ext cx="3633050" cy="2724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64" y="1563986"/>
            <a:ext cx="4843077" cy="272478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73799" y="3538141"/>
            <a:ext cx="7661842" cy="198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ru-RU" sz="1800" b="0" dirty="0">
                <a:solidFill>
                  <a:schemeClr val="tx1"/>
                </a:solidFill>
              </a:rPr>
              <a:t>Чтобы такого не происходило, макеты для печати (трафаретов) следует брать только из оригинальных файлов оператора проекта (см. папку Графические элементы 2021). Не пытайтесь повторить фирменный знак самостоятельно!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848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9238" y="865875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5. Использование любых цветовых схем или технических характеристик фирменного знака кроме, предложенных</a:t>
            </a:r>
            <a:br>
              <a:rPr lang="ru-RU" sz="2000" dirty="0"/>
            </a:br>
            <a:r>
              <a:rPr lang="ru-RU" sz="2000" dirty="0"/>
              <a:t>в Руководстве по дизайну обр. пространства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5" r="15478" b="59736"/>
          <a:stretch/>
        </p:blipFill>
        <p:spPr>
          <a:xfrm>
            <a:off x="649238" y="1756372"/>
            <a:ext cx="3925644" cy="2263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3"/>
          <a:stretch/>
        </p:blipFill>
        <p:spPr>
          <a:xfrm>
            <a:off x="4757785" y="1756371"/>
            <a:ext cx="3037250" cy="2263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r="43510" b="67398"/>
          <a:stretch/>
        </p:blipFill>
        <p:spPr>
          <a:xfrm>
            <a:off x="649238" y="4179494"/>
            <a:ext cx="4363770" cy="1912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b="61460"/>
          <a:stretch/>
        </p:blipFill>
        <p:spPr>
          <a:xfrm>
            <a:off x="5232902" y="4202384"/>
            <a:ext cx="4904269" cy="1890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617" y="1756371"/>
            <a:ext cx="3424284" cy="22667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9515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75454"/>
            <a:ext cx="8053614" cy="1746538"/>
          </a:xfrm>
        </p:spPr>
        <p:txBody>
          <a:bodyPr>
            <a:noAutofit/>
          </a:bodyPr>
          <a:lstStyle/>
          <a:p>
            <a:r>
              <a:rPr lang="ru-RU" dirty="0"/>
              <a:t>Дорожная карта проекта, информационные ресурсы и каналы коммуникаций профессиональных сообществ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422120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67236"/>
              </p:ext>
            </p:extLst>
          </p:nvPr>
        </p:nvGraphicFramePr>
        <p:xfrm>
          <a:off x="857385" y="1387767"/>
          <a:ext cx="10706542" cy="54097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61663">
                  <a:extLst>
                    <a:ext uri="{9D8B030D-6E8A-4147-A177-3AD203B41FA5}">
                      <a16:colId xmlns:a16="http://schemas.microsoft.com/office/drawing/2014/main" val="4051105642"/>
                    </a:ext>
                  </a:extLst>
                </a:gridCol>
                <a:gridCol w="5389752">
                  <a:extLst>
                    <a:ext uri="{9D8B030D-6E8A-4147-A177-3AD203B41FA5}">
                      <a16:colId xmlns:a16="http://schemas.microsoft.com/office/drawing/2014/main" val="1261647611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4139017653"/>
                    </a:ext>
                  </a:extLst>
                </a:gridCol>
                <a:gridCol w="2000827">
                  <a:extLst>
                    <a:ext uri="{9D8B030D-6E8A-4147-A177-3AD203B41FA5}">
                      <a16:colId xmlns:a16="http://schemas.microsoft.com/office/drawing/2014/main" val="4164312878"/>
                    </a:ext>
                  </a:extLst>
                </a:gridCol>
              </a:tblGrid>
              <a:tr h="327871">
                <a:tc>
                  <a:txBody>
                    <a:bodyPr/>
                    <a:lstStyle/>
                    <a:p>
                      <a:pPr marL="1206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Результат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3175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Срок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04905"/>
                  </a:ext>
                </a:extLst>
              </a:tr>
              <a:tr h="2119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Утверждены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32385" lvl="0" indent="0" algn="l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лицо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r>
                        <a:rPr lang="en-US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регионального</a:t>
                      </a:r>
                      <a:endParaRPr lang="ru-RU" sz="12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495" marR="15557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ведомственного проектного офиса, ответственное за создание и функционирование центров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»;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46380" lvl="0" indent="0" algn="l"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показатели</a:t>
                      </a:r>
                      <a:r>
                        <a:rPr lang="ru-RU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</a:t>
                      </a:r>
                      <a:r>
                        <a:rPr lang="ru-RU" sz="12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роста»;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типовое Положение о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 роста» на территории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субъекта Российской Федерации</a:t>
                      </a:r>
                    </a:p>
                    <a:p>
                      <a:pPr marL="23495" marR="476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перечень общеобразовательных организаций, расположенных в сельской местности и малых городах, на базе которых планируется</a:t>
                      </a:r>
                    </a:p>
                    <a:p>
                      <a:pPr marL="23495" marR="303530"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Центров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- распорядительный акт РОИВ)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0640" marR="34290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</a:t>
                      </a:r>
                    </a:p>
                    <a:p>
                      <a:pPr marL="41275" marR="3365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января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632629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Сформирован и согласован инфраструктурный лист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3655" marR="25400" indent="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Письмо федерального оператора и распорядительный акт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4000" marR="241935" indent="-4445" algn="ctr">
                        <a:spcBef>
                          <a:spcPts val="11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Согласно отдельному графику</a:t>
                      </a:r>
                      <a:endParaRPr lang="ru-RU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0851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38100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Объявлены закупки товаров, работ, услуг для создания Центров 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234315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Извещения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проведении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закупок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64154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Сформированы проекты зонирования Центров «Точка роста»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63880" marR="10795" indent="-535305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840440"/>
                  </a:ext>
                </a:extLst>
              </a:tr>
              <a:tr h="72696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lvl="0" indent="-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Проведен мониторинг работ по приведению площадок</a:t>
                      </a:r>
                    </a:p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По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форме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,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определяемой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\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Минпросвещения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России или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Федеральным оператором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lvl="0" indent="4699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25 августа 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X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года, далее ежегодно</a:t>
                      </a:r>
                    </a:p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741388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Начало работы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Информационное освещение в СМИ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сентября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95417"/>
                  </a:ext>
                </a:extLst>
              </a:tr>
              <a:tr h="595304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Ежеквартальный мониторинг выполнения показателей создания и функционирования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Отчет Федеральному оператору по итогам мониторинга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октября X года, далее –ежеквартально в течение 2-х лет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19873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073285" y="190791"/>
            <a:ext cx="8053614" cy="917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sz="3600" dirty="0" err="1"/>
              <a:t>Дорожная</a:t>
            </a:r>
            <a:r>
              <a:rPr sz="3600" dirty="0"/>
              <a:t> </a:t>
            </a:r>
            <a:r>
              <a:rPr sz="3600" dirty="0" err="1"/>
              <a:t>карта</a:t>
            </a:r>
            <a:r>
              <a:rPr lang="ru-RU" sz="3600" dirty="0"/>
              <a:t>: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0695290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493675-6510-4578-B897-9DF5C4A6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17" y="1101386"/>
            <a:ext cx="1544999" cy="152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83" y="1566471"/>
            <a:ext cx="1989199" cy="93237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Репозиторий 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методических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2B102-2C49-449A-A92E-CAD0D92C2EF8}"/>
              </a:ext>
            </a:extLst>
          </p:cNvPr>
          <p:cNvSpPr txBox="1"/>
          <p:nvPr/>
        </p:nvSpPr>
        <p:spPr>
          <a:xfrm>
            <a:off x="4993049" y="1438780"/>
            <a:ext cx="4067231" cy="96949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web.roskvantorium.ru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www.elducation.ru </a:t>
            </a:r>
            <a:endParaRPr lang="ru-RU" sz="2000" u="sng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31A5A2-CF22-4D1C-8D0C-86B1F9E85B50}"/>
              </a:ext>
            </a:extLst>
          </p:cNvPr>
          <p:cNvSpPr txBox="1"/>
          <p:nvPr/>
        </p:nvSpPr>
        <p:spPr>
          <a:xfrm>
            <a:off x="626913" y="5308808"/>
            <a:ext cx="2251136" cy="63696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Каналы </a:t>
            </a:r>
          </a:p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коммуникаций: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66" y="4014937"/>
            <a:ext cx="786521" cy="748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14" y="4019066"/>
            <a:ext cx="759812" cy="736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FD5813-4CC7-4E93-BFD1-C7FA7CDC4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4122397"/>
            <a:ext cx="631460" cy="549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2C5887B-E20A-4430-9EFE-D5344A902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5" y="4030856"/>
            <a:ext cx="724997" cy="724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CEBB1B-7797-4F3B-B55A-67027CF0D5B7}"/>
              </a:ext>
            </a:extLst>
          </p:cNvPr>
          <p:cNvSpPr txBox="1"/>
          <p:nvPr/>
        </p:nvSpPr>
        <p:spPr>
          <a:xfrm>
            <a:off x="562761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EEBAD7-1419-44E8-8CA0-9EBADB2864B9}"/>
              </a:ext>
            </a:extLst>
          </p:cNvPr>
          <p:cNvSpPr txBox="1"/>
          <p:nvPr/>
        </p:nvSpPr>
        <p:spPr>
          <a:xfrm>
            <a:off x="516608" y="3224457"/>
            <a:ext cx="2787504" cy="63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2533"/>
              </a:lnSpc>
            </a:pP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BF5DF-B4F1-4F09-96F1-3CAF104A3701}"/>
              </a:ext>
            </a:extLst>
          </p:cNvPr>
          <p:cNvSpPr txBox="1"/>
          <p:nvPr/>
        </p:nvSpPr>
        <p:spPr>
          <a:xfrm>
            <a:off x="3369131" y="3191754"/>
            <a:ext cx="23597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https://eit.edu.ru/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CC41B8-F50A-4470-9202-0E33CE932445}"/>
              </a:ext>
            </a:extLst>
          </p:cNvPr>
          <p:cNvSpPr txBox="1"/>
          <p:nvPr/>
        </p:nvSpPr>
        <p:spPr>
          <a:xfrm>
            <a:off x="8634666" y="3223815"/>
            <a:ext cx="25112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+ 7 (495) 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231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ru-RU" sz="1867" b="1" dirty="0">
              <a:solidFill>
                <a:srgbClr val="37507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51A28E-124D-4F59-9D65-E2AFA5BC86F5}"/>
              </a:ext>
            </a:extLst>
          </p:cNvPr>
          <p:cNvSpPr txBox="1"/>
          <p:nvPr/>
        </p:nvSpPr>
        <p:spPr>
          <a:xfrm>
            <a:off x="5969097" y="3191754"/>
            <a:ext cx="21151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npo@apkpro.ru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F1B6397-BC16-4D9B-8101-323BDA8D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4823954"/>
            <a:ext cx="1680339" cy="16417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D01DA12-284A-4DCB-8292-F4819ECC9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1" y="4823954"/>
            <a:ext cx="1641711" cy="16417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68E7B12-CAF6-4906-8187-C75C365C6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1" y="4823954"/>
            <a:ext cx="1632293" cy="16417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11AA79-57DD-4945-8DBD-35EE8445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5" y="4831106"/>
            <a:ext cx="1616097" cy="16160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55C280-477F-46FF-9199-2C2601165688}"/>
              </a:ext>
            </a:extLst>
          </p:cNvPr>
          <p:cNvSpPr txBox="1"/>
          <p:nvPr/>
        </p:nvSpPr>
        <p:spPr>
          <a:xfrm>
            <a:off x="3390040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Сайт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71E3D4-6BA3-4C09-A0E0-3EC4438D78C3}"/>
              </a:ext>
            </a:extLst>
          </p:cNvPr>
          <p:cNvSpPr txBox="1"/>
          <p:nvPr/>
        </p:nvSpPr>
        <p:spPr>
          <a:xfrm>
            <a:off x="6011076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695F99-7FA1-479D-B0E9-F531D4F73637}"/>
              </a:ext>
            </a:extLst>
          </p:cNvPr>
          <p:cNvSpPr txBox="1"/>
          <p:nvPr/>
        </p:nvSpPr>
        <p:spPr>
          <a:xfrm>
            <a:off x="8650484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91" y="280270"/>
            <a:ext cx="96403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Ресурсы федерального оператора сети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Центров «Точка роста»:</a:t>
            </a:r>
          </a:p>
        </p:txBody>
      </p:sp>
    </p:spTree>
    <p:extLst>
      <p:ext uri="{BB962C8B-B14F-4D97-AF65-F5344CB8AC3E}">
        <p14:creationId xmlns:p14="http://schemas.microsoft.com/office/powerpoint/2010/main" val="297573086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YouTube. Следующий шаг эволюции спустя 12 лет. - Pioneer Design  Studio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23" y="4085364"/>
            <a:ext cx="3798028" cy="24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156119"/>
            <a:ext cx="9185366" cy="1325563"/>
          </a:xfrm>
        </p:spPr>
        <p:txBody>
          <a:bodyPr>
            <a:noAutofit/>
          </a:bodyPr>
          <a:lstStyle/>
          <a:p>
            <a:pPr algn="ctr" defTabSz="844083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Всероссийский Форум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«Вектор трансформации образования общеобразовательных организаций сельских территорий и малых городов» 30 октября 2020г.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623" y="6053471"/>
            <a:ext cx="4469594" cy="635388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hlinkClick r:id="rId3"/>
              </a:rPr>
              <a:t>https://www.youtube.com/playlist?list=PL2hR9MJOWW-R6SFrL0S5HdrVpulgPtlzx</a:t>
            </a:r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1690688"/>
            <a:ext cx="2795775" cy="4970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7314" y="1690688"/>
            <a:ext cx="87475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- 7 тематических сессий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- 36 спикеров из 11 регионов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учащиеся Центров «Точка роста» из 5 регионов представили свои лучшие медиа-проекты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32 322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педагога сельских школ страны приняли участие в работе Форума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В среднем 8 тысяч человек одновременно смотрело каждую сессию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На всех площадках трансляцию Форума посмотрели более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51 500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1473978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2E70A22D-1366-FC47-96A8-E53FBF989667}"/>
              </a:ext>
            </a:extLst>
          </p:cNvPr>
          <p:cNvSpPr txBox="1"/>
          <p:nvPr/>
        </p:nvSpPr>
        <p:spPr>
          <a:xfrm>
            <a:off x="4197327" y="2157754"/>
            <a:ext cx="1695021" cy="107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r>
              <a:rPr lang="ru-RU" sz="6365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37D17E3-16D9-2441-945A-16D8A14C8D08}"/>
              </a:ext>
            </a:extLst>
          </p:cNvPr>
          <p:cNvSpPr/>
          <p:nvPr/>
        </p:nvSpPr>
        <p:spPr>
          <a:xfrm>
            <a:off x="3728703" y="3639059"/>
            <a:ext cx="77393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Ефим Лазаревич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Рачевский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«Образ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Игорь Михайлович Реморенко - «Феномен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Владимир Маркович Пахомов - «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Медиаграмотность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Татьяна Владимировна Черниговская - «Когнитивные навыки»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Алихан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Мавладиевич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Динаев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«Креативность»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Мария Владимировна Захарова - «Межкультурная коммуникация»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DC519D-7C54-2745-B9C8-24FB579CF3FD}"/>
              </a:ext>
            </a:extLst>
          </p:cNvPr>
          <p:cNvSpPr txBox="1"/>
          <p:nvPr/>
        </p:nvSpPr>
        <p:spPr>
          <a:xfrm>
            <a:off x="1656535" y="2185926"/>
            <a:ext cx="234417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9999"/>
            <a:endParaRPr lang="ru-RU" sz="1588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18" y="1468125"/>
            <a:ext cx="1929096" cy="19290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8702" y="2156508"/>
            <a:ext cx="432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9999"/>
            <a:r>
              <a:rPr lang="ru-RU" sz="24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 в две недели по средам</a:t>
            </a:r>
            <a:endParaRPr lang="ru-RU" sz="2400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81F9B7-12AF-447E-A831-9D519BB94570}"/>
              </a:ext>
            </a:extLst>
          </p:cNvPr>
          <p:cNvSpPr txBox="1"/>
          <p:nvPr/>
        </p:nvSpPr>
        <p:spPr>
          <a:xfrm>
            <a:off x="1606220" y="4418107"/>
            <a:ext cx="1782794" cy="27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29999">
              <a:lnSpc>
                <a:spcPts val="1227"/>
              </a:lnSpc>
            </a:pPr>
            <a:r>
              <a:rPr lang="ru-RU" sz="24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Спикеры: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A246652-F819-4DEA-9E59-72FB536353A2}"/>
              </a:ext>
            </a:extLst>
          </p:cNvPr>
          <p:cNvCxnSpPr>
            <a:cxnSpLocks/>
          </p:cNvCxnSpPr>
          <p:nvPr/>
        </p:nvCxnSpPr>
        <p:spPr>
          <a:xfrm>
            <a:off x="3604400" y="3697811"/>
            <a:ext cx="0" cy="18367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5">
            <a:extLst>
              <a:ext uri="{FF2B5EF4-FFF2-40B4-BE49-F238E27FC236}">
                <a16:creationId xmlns:a16="http://schemas.microsoft.com/office/drawing/2014/main" id="{20617053-1FB8-420D-94B5-9A68D4BD02B0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</a:rPr>
              <a:t>Образовательные проекты Академии: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открытый лекторий академии «Навыки будущего для учителя настоящего»</a:t>
            </a:r>
          </a:p>
        </p:txBody>
      </p:sp>
    </p:spTree>
    <p:extLst>
      <p:ext uri="{BB962C8B-B14F-4D97-AF65-F5344CB8AC3E}">
        <p14:creationId xmlns:p14="http://schemas.microsoft.com/office/powerpoint/2010/main" val="305796425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1" t="-8195" r="-7398" b="-8255"/>
          <a:stretch/>
        </p:blipFill>
        <p:spPr>
          <a:xfrm>
            <a:off x="1745206" y="1480459"/>
            <a:ext cx="1918937" cy="1868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1666805" y="3574233"/>
            <a:ext cx="5034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ИНТЕГРАЦИЯ ВОЗМОЖНОСТЕЙ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 семинара по реализации и внедрению эффективных практик в области повышения квалификации и предпрофессиональной подготовки педагогов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66805" y="4980265"/>
            <a:ext cx="510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ЕДИНОГО НАУЧНО-МЕТОДИЧЕСКОГО ПРОСТРАНСТВА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сопровождения педагогов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65370" y="3540314"/>
            <a:ext cx="5227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СЕТЕВОГО ВЗАИМОДЕЙСТВИЯ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 дополнительного профессионального образования педагогов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65370" y="4999667"/>
            <a:ext cx="5227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ЕДИНОЙ ДИСКУССИОННОЙ ПЛОЩАДКИ И ЭКСПЕРТНОГО СООБЩЕСТВА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сфере дополнительного профессионального образования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824" y="1782929"/>
            <a:ext cx="4442037" cy="1001817"/>
          </a:xfrm>
          <a:prstGeom prst="rect">
            <a:avLst/>
          </a:prstGeom>
        </p:spPr>
      </p:pic>
      <p:sp>
        <p:nvSpPr>
          <p:cNvPr id="11" name="Заголовок 5">
            <a:extLst>
              <a:ext uri="{FF2B5EF4-FFF2-40B4-BE49-F238E27FC236}">
                <a16:creationId xmlns:a16="http://schemas.microsoft.com/office/drawing/2014/main" id="{D7C9B877-6BA3-435F-A5A0-49624D5A6243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Семинар «Вектор образования: вызовы, тренды, перспективы»</a:t>
            </a:r>
          </a:p>
        </p:txBody>
      </p:sp>
    </p:spTree>
    <p:extLst>
      <p:ext uri="{BB962C8B-B14F-4D97-AF65-F5344CB8AC3E}">
        <p14:creationId xmlns:p14="http://schemas.microsoft.com/office/powerpoint/2010/main" val="353323468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138" y="272562"/>
            <a:ext cx="5831861" cy="117780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центров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2" descr="http://qrcoder.ru/code/?http%3A%2F%2Fvcht.center%2F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2" y="1292875"/>
            <a:ext cx="1540337" cy="15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rdsh.education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98" y="3059346"/>
            <a:ext cx="1494531" cy="14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dsh.education/media/static/img/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" y="3437824"/>
            <a:ext cx="753845" cy="7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0560" y="1632883"/>
            <a:ext cx="5372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ФГБУК «Всероссийский центр развития художественного творчества и гуманитарных технологий»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dirty="0">
                <a:hlinkClick r:id="rId5"/>
              </a:rPr>
              <a:t>http://vcht.center/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93624" y="3344948"/>
            <a:ext cx="465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Корпоративный университет Российского движения школьников</a:t>
            </a:r>
          </a:p>
          <a:p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https://rdsh.education/</a:t>
            </a:r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8" descr="http://vcht.center/wp-content/uploads/2019/07/vcht-e15621500614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5" y="1632883"/>
            <a:ext cx="753844" cy="9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44" y="5045341"/>
            <a:ext cx="856695" cy="856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73" y="5045341"/>
            <a:ext cx="5012553" cy="133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492" y="4660771"/>
            <a:ext cx="1555302" cy="1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92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189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  <p:pic>
        <p:nvPicPr>
          <p:cNvPr id="2050" name="Picture 2" descr="http://qrcoder.ru/code/?vk.com%2Fclub196554063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9481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2255" y="2645214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vk.com/club196554063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3469" y="2539673"/>
            <a:ext cx="331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8680">
              <a:spcBef>
                <a:spcPts val="900"/>
              </a:spcBef>
              <a:defRPr sz="1900">
                <a:solidFill>
                  <a:srgbClr val="64BDE1"/>
                </a:solidFill>
              </a:defRPr>
            </a:pP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instagram.com/</a:t>
            </a:r>
            <a:r>
              <a:rPr lang="en-US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tochka_rosta_official?igshid</a:t>
            </a: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=1bwnj7o12w292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qrcoder.ru/code/?instagram.com%2Ftochka_rosta_official%3Figshid%3D1bwnj7o12w29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2038907"/>
            <a:ext cx="1212615" cy="1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J0_WEBYIj7jxUL7G1s6Iug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1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327" y="3902794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https://t.me/joinchat/J0_WEBYIj7jxUL7G1s6Iug</a:t>
            </a:r>
            <a:r>
              <a:rPr lang="ru-RU" dirty="0"/>
              <a:t>  </a:t>
            </a:r>
          </a:p>
        </p:txBody>
      </p:sp>
      <p:pic>
        <p:nvPicPr>
          <p:cNvPr id="1028" name="Picture 4" descr="http://qrcoder.ru/code/?https%3A%2F%2Ft.me%2Fjoinchat%2FFwMR1hUstUUnjeTn9NZMyA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44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35735" y="3902793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https://t.me/joinchat/FwMR1hUstUUnjeTn9NZMyA</a:t>
            </a:r>
            <a:r>
              <a:rPr lang="ru-RU" dirty="0"/>
              <a:t>   </a:t>
            </a:r>
          </a:p>
        </p:txBody>
      </p:sp>
      <p:pic>
        <p:nvPicPr>
          <p:cNvPr id="1030" name="Picture 6" descr="http://qrcoder.ru/code/?https%3A%2F%2Ft.me%2Fjoinchat%2FJ0_WEBSoW-UapV2Q5e9PCA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2440"/>
            <a:ext cx="1231718" cy="12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1166" y="5397827"/>
            <a:ext cx="2668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https://t.me/joinchat/J0_WEBSoW-UapV2Q5e9PCA</a:t>
            </a:r>
            <a:r>
              <a:rPr lang="ru-RU" dirty="0"/>
              <a:t>  </a:t>
            </a:r>
          </a:p>
        </p:txBody>
      </p:sp>
      <p:pic>
        <p:nvPicPr>
          <p:cNvPr id="1032" name="Picture 8" descr="http://qrcoder.ru/code/?https%3A%2F%2Ft.me%2Fjoinchat%2FJ0_WEEV-QNZIzKQ4z5ZH7A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4812440"/>
            <a:ext cx="1327103" cy="1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93469" y="5397827"/>
            <a:ext cx="355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https://t.me/joinchat/J0_WEEV-QNZIzKQ4z5ZH7A</a:t>
            </a:r>
            <a:r>
              <a:rPr lang="ru-RU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48818" y="5409022"/>
            <a:ext cx="11336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43818" y="3891258"/>
            <a:ext cx="13436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Информатика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32" y="3920271"/>
            <a:ext cx="1347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Руководители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73" y="5254710"/>
            <a:ext cx="6078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ОБЖ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76" y="1959481"/>
            <a:ext cx="759812" cy="736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97" y="1914068"/>
            <a:ext cx="786521" cy="748616"/>
          </a:xfrm>
          <a:prstGeom prst="rect">
            <a:avLst/>
          </a:prstGeom>
        </p:spPr>
      </p:pic>
      <p:pic>
        <p:nvPicPr>
          <p:cNvPr id="1034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5" y="4028397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65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 </a:t>
            </a:r>
            <a:endParaRPr sz="2400" dirty="0"/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3482007509"/>
              </p:ext>
            </p:extLst>
          </p:nvPr>
        </p:nvGraphicFramePr>
        <p:xfrm>
          <a:off x="950546" y="1424652"/>
          <a:ext cx="9849338" cy="467328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907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612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школ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451899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333E48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  <a:endParaRPr sz="2400" b="0" i="0" u="none" strike="noStrike" cap="none" spc="0" baseline="0" dirty="0">
                        <a:ln>
                          <a:noFill/>
                        </a:ln>
                        <a:solidFill>
                          <a:srgbClr val="333E48"/>
                        </a:solidFill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2951</a:t>
                      </a:r>
                      <a:endParaRPr sz="2400" u="none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21027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6 450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414038"/>
            <a:ext cx="9676495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>
                <a:solidFill>
                  <a:srgbClr val="333E48"/>
                </a:solidFill>
              </a:rPr>
              <a:t>ФП «Современная школа» </a:t>
            </a:r>
            <a:endParaRPr sz="3600" dirty="0">
              <a:solidFill>
                <a:srgbClr val="333E4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2115" y="1218171"/>
            <a:ext cx="940776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5864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5327" y="2707040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https://t.me/joinchat/G57p7TdZ3SJFPzWs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35735" y="2707039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https://t.me/joinchat/FiqY06ndEOmBWRZs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11166" y="4202073"/>
            <a:ext cx="266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https://t.me/joinchat/Hb2Nr3KnebUf2mgj</a:t>
            </a:r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8968" y="4213268"/>
            <a:ext cx="9733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29765" y="2695504"/>
            <a:ext cx="971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3709" y="2724517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0961" y="4058956"/>
            <a:ext cx="728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4" y="3023508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93469" y="4202073"/>
            <a:ext cx="316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https://t.me/joinchat/A6oLnBN908nXGPMOH8RB1Q</a:t>
            </a:r>
            <a:r>
              <a:rPr lang="ru-RU" dirty="0"/>
              <a:t> </a:t>
            </a:r>
          </a:p>
        </p:txBody>
      </p:sp>
      <p:pic>
        <p:nvPicPr>
          <p:cNvPr id="1032" name="Picture 8" descr="http://qrcoder.ru/code/?https%3A%2F%2Ft.me%2Fjoinchat%2FHb2Nr3KnebUf2mgj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3616686"/>
            <a:ext cx="1289567" cy="12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qrcoder.ru/code/?https%3A%2F%2Ft.me%2Fjoinchat%2FG57p7TdZ3SJFPzWs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2185886"/>
            <a:ext cx="1293514" cy="12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qrcoder.ru/code/?https%3A%2F%2Ft.me%2Fjoinchat%2FFiqY06ndEOmBWRZs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2247316"/>
            <a:ext cx="1369369" cy="1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A6oLnBN908nXGPMOH8RB1Q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3659669"/>
            <a:ext cx="1381355" cy="13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5057" y="189794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</p:spTree>
    <p:extLst>
      <p:ext uri="{BB962C8B-B14F-4D97-AF65-F5344CB8AC3E}">
        <p14:creationId xmlns:p14="http://schemas.microsoft.com/office/powerpoint/2010/main" val="30085712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Методическая основа реализации проекта:</a:t>
            </a:r>
            <a:endParaRPr sz="2800" dirty="0"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866727" y="2081758"/>
            <a:ext cx="6685026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№P-133 от 17 дек. 2019 г. 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Российской Федерации №Р-5 от 15 янв. 2020 г. </a:t>
            </a:r>
            <a:br>
              <a:rPr lang="ru-RU" sz="2000" b="1" dirty="0"/>
            </a:br>
            <a:r>
              <a:rPr lang="ru-RU" sz="2000" dirty="0"/>
              <a:t>«О внесении изменений в распоряжение Минпросвещения России от 17 декабря 2019 г. </a:t>
            </a:r>
            <a:br>
              <a:rPr lang="ru-RU" sz="2000" dirty="0"/>
            </a:br>
            <a:r>
              <a:rPr lang="ru-RU" sz="2000" dirty="0"/>
              <a:t>№Р-133»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dirty="0"/>
              <a:t>Методические рекомендации </a:t>
            </a:r>
            <a:r>
              <a:rPr lang="ru-RU" sz="2000" b="1" dirty="0"/>
              <a:t>по созданию региональной сети </a:t>
            </a:r>
            <a:r>
              <a:rPr lang="ru-RU" sz="2000" dirty="0"/>
              <a:t>Центров образования Цифрового и гуманитарного профилей «Точка роста» на базе общеобразовательных организаций сельской местности и малых городов (</a:t>
            </a:r>
            <a:r>
              <a:rPr lang="ru-RU" sz="2000" b="1" dirty="0"/>
              <a:t>утверждены Минпросвещения России 25.06.2020 ВБ-174</a:t>
            </a:r>
            <a:r>
              <a:rPr lang="en-US" sz="2000" b="1" dirty="0"/>
              <a:t>/04-</a:t>
            </a:r>
            <a:r>
              <a:rPr lang="ru-RU" sz="2000" b="1" dirty="0" err="1"/>
              <a:t>вн</a:t>
            </a:r>
            <a:r>
              <a:rPr lang="ru-RU" sz="2000" b="1" dirty="0"/>
              <a:t>)</a:t>
            </a:r>
          </a:p>
          <a:p>
            <a:pPr marL="0" indent="0" algn="just">
              <a:lnSpc>
                <a:spcPct val="100000"/>
              </a:lnSpc>
              <a:buSzTx/>
              <a:buNone/>
              <a:defRPr sz="2400"/>
            </a:pPr>
            <a:endParaRPr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2702E8-7264-4104-AD27-D9937864ABBF}"/>
              </a:ext>
            </a:extLst>
          </p:cNvPr>
          <p:cNvSpPr/>
          <p:nvPr/>
        </p:nvSpPr>
        <p:spPr>
          <a:xfrm>
            <a:off x="866727" y="1364896"/>
            <a:ext cx="3581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созданных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в 20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гг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8">
            <a:extLst>
              <a:ext uri="{FF2B5EF4-FFF2-40B4-BE49-F238E27FC236}">
                <a16:creationId xmlns:a16="http://schemas.microsoft.com/office/drawing/2014/main" id="{D2AA4C59-7CCF-47F2-AD6E-7C42A394D51F}"/>
              </a:ext>
            </a:extLst>
          </p:cNvPr>
          <p:cNvSpPr/>
          <p:nvPr/>
        </p:nvSpPr>
        <p:spPr>
          <a:xfrm>
            <a:off x="5052947" y="1399492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878C5C-6455-427D-B1AD-36230485CB27}"/>
              </a:ext>
            </a:extLst>
          </p:cNvPr>
          <p:cNvSpPr/>
          <p:nvPr/>
        </p:nvSpPr>
        <p:spPr>
          <a:xfrm>
            <a:off x="772969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2021: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A57B252-2BA3-46AB-99F9-A783AB86A5BD}"/>
              </a:ext>
            </a:extLst>
          </p:cNvPr>
          <p:cNvSpPr txBox="1">
            <a:spLocks/>
          </p:cNvSpPr>
          <p:nvPr/>
        </p:nvSpPr>
        <p:spPr>
          <a:xfrm>
            <a:off x="7729698" y="2081759"/>
            <a:ext cx="3773519" cy="428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</a:t>
            </a:r>
            <a:br>
              <a:rPr lang="ru-RU" sz="2000" b="1" dirty="0"/>
            </a:br>
            <a:r>
              <a:rPr lang="ru-RU" sz="2000" b="1" dirty="0"/>
              <a:t>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</a:t>
            </a:r>
            <a:br>
              <a:rPr lang="ru-RU" sz="2000" b="1" dirty="0"/>
            </a:br>
            <a:r>
              <a:rPr lang="ru-RU" sz="2000" b="1" dirty="0"/>
              <a:t>№P-6 от 12 января 2021 года </a:t>
            </a:r>
            <a:r>
              <a:rPr lang="ru-RU" sz="2000" dirty="0"/>
              <a:t>о создании 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15927295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Образовательные направления Центров «Точка роста»: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511" y="2261882"/>
            <a:ext cx="57970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основных общеобразовательных программ</a:t>
            </a: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«Информатика»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безопасности жизнедеятельности»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предметной области «Технология»</a:t>
            </a:r>
          </a:p>
          <a:p>
            <a:r>
              <a:rPr lang="ru-RU" b="1" dirty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Дополнительное  образование:</a:t>
            </a:r>
          </a:p>
          <a:p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цифрового, естественнонаучного, технического и гуманитарного профилей</a:t>
            </a:r>
          </a:p>
          <a:p>
            <a:endParaRPr lang="ru-RU" dirty="0">
              <a:solidFill>
                <a:srgbClr val="333E48"/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6576055" y="2252538"/>
            <a:ext cx="5260346" cy="243799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Реализация основных общеобразовательных программ: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«Естественнонаучные предметы»: «Физика», «Химия», «Технология», «Биология»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Дополнительное образование: </a:t>
            </a:r>
            <a:r>
              <a:rPr lang="ru-RU" dirty="0"/>
              <a:t>программы естественнонаучной и технологической направленностей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65199" y="1736121"/>
            <a:ext cx="2883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2023 гг.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711" y="170788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2020 гг.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89430" y="1805316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4B8818C-F09F-4B68-BA33-EB010CD3858C}"/>
              </a:ext>
            </a:extLst>
          </p:cNvPr>
          <p:cNvGrpSpPr/>
          <p:nvPr/>
        </p:nvGrpSpPr>
        <p:grpSpPr>
          <a:xfrm>
            <a:off x="755959" y="4714722"/>
            <a:ext cx="10680083" cy="1615321"/>
            <a:chOff x="662405" y="3485913"/>
            <a:chExt cx="9134564" cy="1381568"/>
          </a:xfrm>
        </p:grpSpPr>
        <p:pic>
          <p:nvPicPr>
            <p:cNvPr id="10" name="Рисунок 9" descr="Изображение выглядит как человек, стол, внутренний, т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54E7271B-5CB5-44AA-B059-8D60B90BF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t="23062" b="11829"/>
            <a:stretch/>
          </p:blipFill>
          <p:spPr>
            <a:xfrm>
              <a:off x="7182861" y="3485913"/>
              <a:ext cx="2614108" cy="13815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человек, внутренний, стоит, молодой&#10;&#10;Автоматически созданное описание">
              <a:extLst>
                <a:ext uri="{FF2B5EF4-FFF2-40B4-BE49-F238E27FC236}">
                  <a16:creationId xmlns:a16="http://schemas.microsoft.com/office/drawing/2014/main" id="{B3654EAA-12A6-4846-A182-BB2C65D60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10800" r="620" b="34568"/>
            <a:stretch/>
          </p:blipFill>
          <p:spPr>
            <a:xfrm>
              <a:off x="3781481" y="3485913"/>
              <a:ext cx="3358058" cy="1381568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человек, стол, внутренний, люди&#10;&#10;Автоматически созданное описание">
              <a:extLst>
                <a:ext uri="{FF2B5EF4-FFF2-40B4-BE49-F238E27FC236}">
                  <a16:creationId xmlns:a16="http://schemas.microsoft.com/office/drawing/2014/main" id="{B6F30130-C5BE-4FD4-BCAE-A25C9BB96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52" b="42572"/>
            <a:stretch/>
          </p:blipFill>
          <p:spPr>
            <a:xfrm>
              <a:off x="662405" y="3485913"/>
              <a:ext cx="3085998" cy="1381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5821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F307F7E-5327-45D5-AB43-617EE206F0AE}"/>
              </a:ext>
            </a:extLst>
          </p:cNvPr>
          <p:cNvSpPr/>
          <p:nvPr/>
        </p:nvSpPr>
        <p:spPr>
          <a:xfrm>
            <a:off x="1018547" y="1250426"/>
            <a:ext cx="5731635" cy="48836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42A059-189D-49D1-B208-BAD66843A894}"/>
              </a:ext>
            </a:extLst>
          </p:cNvPr>
          <p:cNvSpPr/>
          <p:nvPr/>
        </p:nvSpPr>
        <p:spPr>
          <a:xfrm>
            <a:off x="1468092" y="3564658"/>
            <a:ext cx="4522679" cy="21122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" name="Прямоугольник 1"/>
          <p:cNvSpPr/>
          <p:nvPr/>
        </p:nvSpPr>
        <p:spPr>
          <a:xfrm>
            <a:off x="7326727" y="1729068"/>
            <a:ext cx="4745586" cy="349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2400"/>
            </a:pPr>
            <a:r>
              <a:rPr lang="ru-RU" b="1" dirty="0">
                <a:solidFill>
                  <a:srgbClr val="333E48"/>
                </a:solidFill>
              </a:rPr>
              <a:t>Распоряжение Министерства просвещения Российской Федерации №P-6 от 12 января 2021 года о </a:t>
            </a:r>
            <a:r>
              <a:rPr lang="ru-RU" dirty="0">
                <a:solidFill>
                  <a:srgbClr val="333E48"/>
                </a:solidFill>
              </a:rPr>
              <a:t>создании на базе общеобразовательных организаций, расположенных  </a:t>
            </a:r>
            <a:br>
              <a:rPr lang="ru-RU" dirty="0">
                <a:solidFill>
                  <a:srgbClr val="333E48"/>
                </a:solidFill>
              </a:rPr>
            </a:br>
            <a:r>
              <a:rPr lang="ru-RU" dirty="0">
                <a:solidFill>
                  <a:srgbClr val="333E48"/>
                </a:solidFill>
              </a:rPr>
              <a:t>в сельской местности и малых городах, центров образования естественно-научной и технологической направленностей»</a:t>
            </a:r>
          </a:p>
          <a:p>
            <a:pPr>
              <a:lnSpc>
                <a:spcPct val="80000"/>
              </a:lnSpc>
              <a:defRPr sz="2400"/>
            </a:pPr>
            <a:endParaRPr lang="ru-RU" sz="1200" b="1" dirty="0">
              <a:solidFill>
                <a:srgbClr val="333E48"/>
              </a:solidFill>
            </a:endParaRPr>
          </a:p>
        </p:txBody>
      </p:sp>
      <p:sp>
        <p:nvSpPr>
          <p:cNvPr id="3" name="Стрелка: изогнутая влево 2">
            <a:extLst>
              <a:ext uri="{FF2B5EF4-FFF2-40B4-BE49-F238E27FC236}">
                <a16:creationId xmlns:a16="http://schemas.microsoft.com/office/drawing/2014/main" id="{1C372E6A-D878-4DA2-845A-A41021A35FD6}"/>
              </a:ext>
            </a:extLst>
          </p:cNvPr>
          <p:cNvSpPr/>
          <p:nvPr/>
        </p:nvSpPr>
        <p:spPr>
          <a:xfrm>
            <a:off x="6239409" y="3094030"/>
            <a:ext cx="1087317" cy="1706569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1ECBEB-5ED6-416F-8C81-8F594A7EE3A3}"/>
              </a:ext>
            </a:extLst>
          </p:cNvPr>
          <p:cNvSpPr/>
          <p:nvPr/>
        </p:nvSpPr>
        <p:spPr>
          <a:xfrm>
            <a:off x="6096000" y="2795545"/>
            <a:ext cx="654183" cy="91285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0DEE82-504B-4922-82DF-8E0F4E0D92F6}"/>
              </a:ext>
            </a:extLst>
          </p:cNvPr>
          <p:cNvSpPr/>
          <p:nvPr/>
        </p:nvSpPr>
        <p:spPr>
          <a:xfrm>
            <a:off x="1376697" y="1729068"/>
            <a:ext cx="5373486" cy="1706569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64BDE1"/>
              </a:buClr>
            </a:pPr>
            <a:r>
              <a:rPr lang="ru-RU" sz="2133" dirty="0">
                <a:solidFill>
                  <a:srgbClr val="333E48"/>
                </a:solidFill>
                <a:latin typeface="Arial" panose="020B0604020202020204" pitchFamily="34" charset="0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7A3F35-DF16-4A91-B319-CA7BB450854A}"/>
              </a:ext>
            </a:extLst>
          </p:cNvPr>
          <p:cNvSpPr/>
          <p:nvPr/>
        </p:nvSpPr>
        <p:spPr>
          <a:xfrm>
            <a:off x="1716730" y="3822700"/>
            <a:ext cx="4246369" cy="155332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оператор </a:t>
            </a:r>
            <a:r>
              <a:rPr lang="ru-RU" sz="2133" b="1" dirty="0">
                <a:solidFill>
                  <a:srgbClr val="FF0000"/>
                </a:solidFill>
                <a:latin typeface="Arial" panose="020B0604020202020204" pitchFamily="34" charset="0"/>
              </a:rPr>
              <a:t>сети Центров «Точка роста 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организационно-техническое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методическое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информационное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21099408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724344" y="3017028"/>
            <a:ext cx="3832588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/>
              <a:t>Оформление и зонирование помещений центра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Хомякова Васса Романовна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khomyakovavr@apkpro.ru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Координаторы проекта: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8022" y="1377312"/>
            <a:ext cx="4414486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Организационно-информационное сопровождение 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Антоненко Игорь Павлович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antonenkoip@apkpro.ru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Организационно-методическое и содержательное сопровождение </a:t>
            </a:r>
            <a:r>
              <a:rPr lang="ru-RU" sz="2000" b="1" dirty="0"/>
              <a:t>Воробьев Михаил Владимирович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vorobevmv@apkpro.ru</a:t>
            </a:r>
            <a:endParaRPr lang="ru-RU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err="1"/>
              <a:t>Бурухина</a:t>
            </a:r>
            <a:r>
              <a:rPr lang="ru-RU" sz="2000" b="1" dirty="0"/>
              <a:t> Дарья Юрьевна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err="1"/>
              <a:t>buruhinadu@apkpro.ru</a:t>
            </a:r>
            <a:r>
              <a:rPr lang="en-US" sz="2000" b="1" dirty="0"/>
              <a:t>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5" y="3811231"/>
            <a:ext cx="1250355" cy="12290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6393579" y="4322618"/>
            <a:ext cx="1159847" cy="1363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F44BF2-7AC1-BE45-BB83-D98C102E6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2" b="15155"/>
          <a:stretch/>
        </p:blipFill>
        <p:spPr>
          <a:xfrm>
            <a:off x="466186" y="5192696"/>
            <a:ext cx="1250354" cy="1309703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06374" y="1579109"/>
            <a:ext cx="3921476" cy="176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Инфраструктурное </a:t>
            </a:r>
            <a:br>
              <a:rPr lang="ru-RU" sz="2000" dirty="0"/>
            </a:br>
            <a:r>
              <a:rPr lang="ru-RU" sz="2000" dirty="0"/>
              <a:t>сопровождение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Иванов Алексей Александрович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ivanovaa@apkpro.ru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37" y="1713448"/>
            <a:ext cx="1168889" cy="1383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3" y="1712490"/>
            <a:ext cx="1356093" cy="11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17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3043</Words>
  <Application>Microsoft Office PowerPoint</Application>
  <PresentationFormat>Широкоэкранный</PresentationFormat>
  <Paragraphs>489</Paragraphs>
  <Slides>50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2" baseType="lpstr">
      <vt:lpstr>arial</vt:lpstr>
      <vt:lpstr>arial</vt:lpstr>
      <vt:lpstr>Calibri</vt:lpstr>
      <vt:lpstr>Calibri Light</vt:lpstr>
      <vt:lpstr>Circe</vt:lpstr>
      <vt:lpstr>Helvetica</vt:lpstr>
      <vt:lpstr>Muller Bold</vt:lpstr>
      <vt:lpstr>Roboto</vt:lpstr>
      <vt:lpstr>Times New Roman</vt:lpstr>
      <vt:lpstr>Verdana</vt:lpstr>
      <vt:lpstr>Wingdings</vt:lpstr>
      <vt:lpstr>Тема Office</vt:lpstr>
      <vt:lpstr>Рекомендации по созданию Центров образования естественно-научной и технологической направленностей «Точка роста» в 2021 году</vt:lpstr>
      <vt:lpstr>Повестка:</vt:lpstr>
      <vt:lpstr>Указ Президента Российской Федерации  о Национальных целях развития Российской Федерации на период до 2030 года</vt:lpstr>
      <vt:lpstr>Презентация PowerPoint</vt:lpstr>
      <vt:lpstr>Презентация PowerPoint</vt:lpstr>
      <vt:lpstr>Методическая основа реализации проекта:</vt:lpstr>
      <vt:lpstr>Образовательные направления Центров «Точка роста»:</vt:lpstr>
      <vt:lpstr>Презентация PowerPoint</vt:lpstr>
      <vt:lpstr>Координаторы проекта:</vt:lpstr>
      <vt:lpstr>Методические рекомендации Минпросвещения России (№Р-6 от 12.01.2021) по созданию Центров «Точка роста»:  идеология, нормативная основа, образовательная деятельность. </vt:lpstr>
      <vt:lpstr>Методические рекомендации</vt:lpstr>
      <vt:lpstr>Зачем?</vt:lpstr>
      <vt:lpstr>Что изменится?</vt:lpstr>
      <vt:lpstr>За счет чего?</vt:lpstr>
      <vt:lpstr>Как?*</vt:lpstr>
      <vt:lpstr>Документы на уровне образовательных организаций, информационная открытость</vt:lpstr>
      <vt:lpstr>Показатели функционирования</vt:lpstr>
      <vt:lpstr>Показатели функционирования</vt:lpstr>
      <vt:lpstr>Показатели функционирования</vt:lpstr>
      <vt:lpstr>Образовательные программы</vt:lpstr>
      <vt:lpstr>Нормативные и финансовые условия</vt:lpstr>
      <vt:lpstr>Поддержка</vt:lpstr>
      <vt:lpstr>О порядке формирования инфраструктурных листов для Центров «Точка роста». 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рекомендациях по оформлению  и зонированию   помещений Центров «Точка роста».</vt:lpstr>
      <vt:lpstr>Руководство по фирменному стилю</vt:lpstr>
      <vt:lpstr>Руководство по дизайну помещений</vt:lpstr>
      <vt:lpstr>Папка с графическими элементами</vt:lpstr>
      <vt:lpstr>Ссылка на комплект материалов по дизайну</vt:lpstr>
      <vt:lpstr>1. Количество и площадь помещений не регламентируются. Эти параметры зависят от уже сложившейся инфраструктуры школы.  2. Администрация школы сама определяет какие помещения относятся к Точке Роста исходя из основного условия организации центра -- обеспечить полноценные практические зоны для предметов естественно-научного и технологического профиля. Для этого предлагается организовать лаборатории: химическую, биологическую, физическую, технологическую.   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  4. Рекомендуется организовывать и дополнительные рекреационные пространства (по необходимости). Это могут быть библиотеки, медиатеки, коворкинги, лектории, различные зоны отдыха). Их можно организовывать на базе существующих рекреаций, коридоров, библиотек, актовых залов).</vt:lpstr>
      <vt:lpstr>Зонирование. Пример стандартной подачи вариант 1</vt:lpstr>
      <vt:lpstr>Зонирование. Пример стандартной подачи вариант 2</vt:lpstr>
      <vt:lpstr>Желательная стилистика помещений</vt:lpstr>
      <vt:lpstr>ПЛОХО 1. Обилие цвета, слишком темные или контрастные цвета в одном помещении</vt:lpstr>
      <vt:lpstr>ПЛОХО 2. Темные пастельные цвета</vt:lpstr>
      <vt:lpstr>ПЛОХО 3. Слишком много брендирования (фирменных цветов, логотипов и пр. элементов)</vt:lpstr>
      <vt:lpstr>ПЛОХО 4. Любые изменение фирменного знака (шрифт, графика, цвета)</vt:lpstr>
      <vt:lpstr>ПЛОХО 5. Использование любых цветовых схем или технических характеристик фирменного знака кроме, предложенных в Руководстве по дизайну обр. пространства</vt:lpstr>
      <vt:lpstr>Дорожная карта проекта, информационные ресурсы и каналы коммуникаций профессиональных сообществ Центров «Точка роста».</vt:lpstr>
      <vt:lpstr>Дорожная карта:</vt:lpstr>
      <vt:lpstr>Презентация PowerPoint</vt:lpstr>
      <vt:lpstr>II Всероссийский Форум Центров «Точка роста» «Вектор трансформации образования общеобразовательных организаций сельских территорий и малых городов» 30 октября 2020г.</vt:lpstr>
      <vt:lpstr>Презентация PowerPoint</vt:lpstr>
      <vt:lpstr>Презентация PowerPoint</vt:lpstr>
      <vt:lpstr>      Ресурсы    федеральных центров:</vt:lpstr>
      <vt:lpstr>      Каналы коммуникаций: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Антоненко Игорь</cp:lastModifiedBy>
  <cp:revision>171</cp:revision>
  <dcterms:modified xsi:type="dcterms:W3CDTF">2021-01-28T07:19:20Z</dcterms:modified>
</cp:coreProperties>
</file>