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Lst>
  <p:sldSz cx="9144000" cy="6858000" type="screen4x3"/>
  <p:notesSz cx="6858000" cy="9144000"/>
  <p:defaultTextStyle>
    <a:defPPr>
      <a:defRPr lang="en-US"/>
    </a:defPPr>
    <a:lvl1pPr marL="0" algn="l" defTabSz="914400" rtl="0" latinLnBrk="0">
      <a:defRPr sz="1800" kern="1200">
        <a:solidFill>
          <a:schemeClr val="tx1"/>
        </a:solidFill>
        <a:latin typeface="+mn-lt"/>
        <a:ea typeface="+mn-ea"/>
        <a:cs typeface="+mn-cs"/>
      </a:defRPr>
    </a:lvl1pPr>
    <a:lvl2pPr marL="457200" algn="l" defTabSz="914400" rtl="0" latinLnBrk="0">
      <a:defRPr sz="1800" kern="1200">
        <a:solidFill>
          <a:schemeClr val="tx1"/>
        </a:solidFill>
        <a:latin typeface="+mn-lt"/>
        <a:ea typeface="+mn-ea"/>
        <a:cs typeface="+mn-cs"/>
      </a:defRPr>
    </a:lvl2pPr>
    <a:lvl3pPr marL="914400" algn="l" defTabSz="914400" rtl="0" latinLnBrk="0">
      <a:defRPr sz="1800" kern="1200">
        <a:solidFill>
          <a:schemeClr val="tx1"/>
        </a:solidFill>
        <a:latin typeface="+mn-lt"/>
        <a:ea typeface="+mn-ea"/>
        <a:cs typeface="+mn-cs"/>
      </a:defRPr>
    </a:lvl3pPr>
    <a:lvl4pPr marL="1371600" algn="l" defTabSz="914400" rtl="0" latinLnBrk="0">
      <a:defRPr sz="1800" kern="1200">
        <a:solidFill>
          <a:schemeClr val="tx1"/>
        </a:solidFill>
        <a:latin typeface="+mn-lt"/>
        <a:ea typeface="+mn-ea"/>
        <a:cs typeface="+mn-cs"/>
      </a:defRPr>
    </a:lvl4pPr>
    <a:lvl5pPr marL="1828800" algn="l" defTabSz="914400" rtl="0" latinLnBrk="0">
      <a:defRPr sz="1800" kern="1200">
        <a:solidFill>
          <a:schemeClr val="tx1"/>
        </a:solidFill>
        <a:latin typeface="+mn-lt"/>
        <a:ea typeface="+mn-ea"/>
        <a:cs typeface="+mn-cs"/>
      </a:defRPr>
    </a:lvl5pPr>
    <a:lvl6pPr marL="2286000" algn="l" defTabSz="914400" rtl="0" latinLnBrk="0">
      <a:defRPr sz="1800" kern="1200">
        <a:solidFill>
          <a:schemeClr val="tx1"/>
        </a:solidFill>
        <a:latin typeface="+mn-lt"/>
        <a:ea typeface="+mn-ea"/>
        <a:cs typeface="+mn-cs"/>
      </a:defRPr>
    </a:lvl6pPr>
    <a:lvl7pPr marL="2743200" algn="l" defTabSz="914400" rtl="0" latinLnBrk="0">
      <a:defRPr sz="1800" kern="1200">
        <a:solidFill>
          <a:schemeClr val="tx1"/>
        </a:solidFill>
        <a:latin typeface="+mn-lt"/>
        <a:ea typeface="+mn-ea"/>
        <a:cs typeface="+mn-cs"/>
      </a:defRPr>
    </a:lvl7pPr>
    <a:lvl8pPr marL="3200400" algn="l" defTabSz="914400" rtl="0" latinLnBrk="0">
      <a:defRPr sz="1800" kern="1200">
        <a:solidFill>
          <a:schemeClr val="tx1"/>
        </a:solidFill>
        <a:latin typeface="+mn-lt"/>
        <a:ea typeface="+mn-ea"/>
        <a:cs typeface="+mn-cs"/>
      </a:defRPr>
    </a:lvl8pPr>
    <a:lvl9pPr marL="3657600" algn="l" defTabSz="914400" rtl="0" latinLnBrk="0">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55" autoAdjust="0"/>
    <p:restoredTop sz="94576" autoAdjust="0"/>
  </p:normalViewPr>
  <p:slideViewPr>
    <p:cSldViewPr>
      <p:cViewPr varScale="1">
        <p:scale>
          <a:sx n="73" d="100"/>
          <a:sy n="73" d="100"/>
        </p:scale>
        <p:origin x="-516"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583A383-5D8C-498F-8217-090C5FB602E8}" type="datetimeFigureOut">
              <a:rPr lang="ru-RU" smtClean="0"/>
              <a:pPr/>
              <a:t>25.04.2018</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E5E047C-C94B-4708-B657-20AD12A1189D}" type="slidenum">
              <a:rPr lang="ru-RU" smtClean="0"/>
              <a:pPr/>
              <a:t>‹#›</a:t>
            </a:fld>
            <a:endParaRPr lang="ru-RU"/>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fld id="{1E5E047C-C94B-4708-B657-20AD12A1189D}" type="slidenum">
              <a:rPr lang="ru-RU" smtClean="0"/>
              <a:pPr/>
              <a:t>9</a:t>
            </a:fld>
            <a:endParaRPr lang="ru-RU"/>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EAF463A-BC7C-46EE-9F1E-7F377CCA4891}" type="datetimeFigureOut">
              <a:rPr lang="en-US" smtClean="0"/>
              <a:pPr/>
              <a:t>4/25/2018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83448D-3A78-4528-A469-B745A65DA480}"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EAF463A-BC7C-46EE-9F1E-7F377CCA4891}" type="datetimeFigureOut">
              <a:rPr lang="en-US" smtClean="0"/>
              <a:pPr/>
              <a:t>4/25/2018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83448D-3A78-4528-A469-B745A65DA480}"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add title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EAF463A-BC7C-46EE-9F1E-7F377CCA4891}" type="datetimeFigureOut">
              <a:rPr lang="en-US" smtClean="0"/>
              <a:pPr/>
              <a:t>4/25/2018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83448D-3A78-4528-A469-B745A65DA480}"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EAF463A-BC7C-46EE-9F1E-7F377CCA4891}" type="datetimeFigureOut">
              <a:rPr lang="en-US" smtClean="0"/>
              <a:pPr/>
              <a:t>4/25/2018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83448D-3A78-4528-A469-B745A65DA480}"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EAF463A-BC7C-46EE-9F1E-7F377CCA4891}" type="datetimeFigureOut">
              <a:rPr lang="en-US" smtClean="0"/>
              <a:pPr/>
              <a:t>4/25/2018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83448D-3A78-4528-A469-B745A65DA480}"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EAF463A-BC7C-46EE-9F1E-7F377CCA4891}" type="datetimeFigureOut">
              <a:rPr lang="en-US" smtClean="0"/>
              <a:pPr/>
              <a:t>4/25/2018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483448D-3A78-4528-A469-B745A65DA480}"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EAF463A-BC7C-46EE-9F1E-7F377CCA4891}" type="datetimeFigureOut">
              <a:rPr lang="en-US" smtClean="0"/>
              <a:pPr/>
              <a:t>4/25/2018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483448D-3A78-4528-A469-B745A65DA480}"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EAF463A-BC7C-46EE-9F1E-7F377CCA4891}" type="datetimeFigureOut">
              <a:rPr lang="en-US" smtClean="0"/>
              <a:pPr/>
              <a:t>4/25/2018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483448D-3A78-4528-A469-B745A65DA480}"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EAF463A-BC7C-46EE-9F1E-7F377CCA4891}" type="datetimeFigureOut">
              <a:rPr lang="en-US" smtClean="0"/>
              <a:pPr/>
              <a:t>4/25/2018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483448D-3A78-4528-A469-B745A65DA480}"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EAF463A-BC7C-46EE-9F1E-7F377CCA4891}" type="datetimeFigureOut">
              <a:rPr lang="en-US" smtClean="0"/>
              <a:pPr/>
              <a:t>4/25/2018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483448D-3A78-4528-A469-B745A65DA480}"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EAF463A-BC7C-46EE-9F1E-7F377CCA4891}" type="datetimeFigureOut">
              <a:rPr lang="en-US" smtClean="0"/>
              <a:pPr/>
              <a:t>4/25/2018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483448D-3A78-4528-A469-B745A65DA480}"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EAF463A-BC7C-46EE-9F1E-7F377CCA4891}" type="datetimeFigureOut">
              <a:rPr lang="en-US" smtClean="0"/>
              <a:pPr/>
              <a:t>4/25/2018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483448D-3A78-4528-A469-B745A65DA480}"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latinLnBrk="0">
        <a:spcBef>
          <a:spcPct val="0"/>
        </a:spcBef>
        <a:buNone/>
        <a:defRPr sz="4400" kern="1200">
          <a:solidFill>
            <a:schemeClr val="tx1"/>
          </a:solidFill>
          <a:latin typeface="+mj-lt"/>
          <a:ea typeface="+mj-ea"/>
          <a:cs typeface="+mj-cs"/>
        </a:defRPr>
      </a:lvl1pPr>
    </p:titleStyle>
    <p:bodyStyle>
      <a:lvl1pPr marL="342900" indent="-342900" algn="l" defTabSz="914400" rtl="0" latinLnBrk="0">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latinLnBrk="0">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latinLnBrk="0">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latinLnBrk="0">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latinLnBrk="0">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latinLnBrk="0">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latinLnBrk="0">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latinLnBrk="0">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latinLnBrk="0">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latinLnBrk="0">
        <a:defRPr sz="1800" kern="1200">
          <a:solidFill>
            <a:schemeClr val="tx1"/>
          </a:solidFill>
          <a:latin typeface="+mn-lt"/>
          <a:ea typeface="+mn-ea"/>
          <a:cs typeface="+mn-cs"/>
        </a:defRPr>
      </a:lvl1pPr>
      <a:lvl2pPr marL="457200" algn="l" defTabSz="914400" rtl="0" latinLnBrk="0">
        <a:defRPr sz="1800" kern="1200">
          <a:solidFill>
            <a:schemeClr val="tx1"/>
          </a:solidFill>
          <a:latin typeface="+mn-lt"/>
          <a:ea typeface="+mn-ea"/>
          <a:cs typeface="+mn-cs"/>
        </a:defRPr>
      </a:lvl2pPr>
      <a:lvl3pPr marL="914400" algn="l" defTabSz="914400" rtl="0" latinLnBrk="0">
        <a:defRPr sz="1800" kern="1200">
          <a:solidFill>
            <a:schemeClr val="tx1"/>
          </a:solidFill>
          <a:latin typeface="+mn-lt"/>
          <a:ea typeface="+mn-ea"/>
          <a:cs typeface="+mn-cs"/>
        </a:defRPr>
      </a:lvl3pPr>
      <a:lvl4pPr marL="1371600" algn="l" defTabSz="914400" rtl="0" latinLnBrk="0">
        <a:defRPr sz="1800" kern="1200">
          <a:solidFill>
            <a:schemeClr val="tx1"/>
          </a:solidFill>
          <a:latin typeface="+mn-lt"/>
          <a:ea typeface="+mn-ea"/>
          <a:cs typeface="+mn-cs"/>
        </a:defRPr>
      </a:lvl4pPr>
      <a:lvl5pPr marL="1828800" algn="l" defTabSz="914400" rtl="0" latinLnBrk="0">
        <a:defRPr sz="1800" kern="1200">
          <a:solidFill>
            <a:schemeClr val="tx1"/>
          </a:solidFill>
          <a:latin typeface="+mn-lt"/>
          <a:ea typeface="+mn-ea"/>
          <a:cs typeface="+mn-cs"/>
        </a:defRPr>
      </a:lvl5pPr>
      <a:lvl6pPr marL="2286000" algn="l" defTabSz="914400" rtl="0" latinLnBrk="0">
        <a:defRPr sz="1800" kern="1200">
          <a:solidFill>
            <a:schemeClr val="tx1"/>
          </a:solidFill>
          <a:latin typeface="+mn-lt"/>
          <a:ea typeface="+mn-ea"/>
          <a:cs typeface="+mn-cs"/>
        </a:defRPr>
      </a:lvl6pPr>
      <a:lvl7pPr marL="2743200" algn="l" defTabSz="914400" rtl="0" latinLnBrk="0">
        <a:defRPr sz="1800" kern="1200">
          <a:solidFill>
            <a:schemeClr val="tx1"/>
          </a:solidFill>
          <a:latin typeface="+mn-lt"/>
          <a:ea typeface="+mn-ea"/>
          <a:cs typeface="+mn-cs"/>
        </a:defRPr>
      </a:lvl7pPr>
      <a:lvl8pPr marL="3200400" algn="l" defTabSz="914400" rtl="0" latinLnBrk="0">
        <a:defRPr sz="1800" kern="1200">
          <a:solidFill>
            <a:schemeClr val="tx1"/>
          </a:solidFill>
          <a:latin typeface="+mn-lt"/>
          <a:ea typeface="+mn-ea"/>
          <a:cs typeface="+mn-cs"/>
        </a:defRPr>
      </a:lvl8pPr>
      <a:lvl9pPr marL="3657600" algn="l" defTabSz="914400" rtl="0" latinLnBrk="0">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descr="GreenShineSlidePrew.jpg"/>
          <p:cNvPicPr>
            <a:picLocks noChangeAspect="1"/>
          </p:cNvPicPr>
          <p:nvPr/>
        </p:nvPicPr>
        <p:blipFill>
          <a:blip r:embed="rId2"/>
          <a:stretch>
            <a:fillRect/>
          </a:stretch>
        </p:blipFill>
        <p:spPr>
          <a:xfrm>
            <a:off x="0" y="0"/>
            <a:ext cx="9144000" cy="6858000"/>
          </a:xfrm>
          <a:prstGeom prst="rect">
            <a:avLst/>
          </a:prstGeom>
        </p:spPr>
      </p:pic>
      <p:sp>
        <p:nvSpPr>
          <p:cNvPr id="6" name="Прямоугольник 5"/>
          <p:cNvSpPr/>
          <p:nvPr/>
        </p:nvSpPr>
        <p:spPr>
          <a:xfrm>
            <a:off x="1371600" y="304800"/>
            <a:ext cx="5479192" cy="2062103"/>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kumimoji="0" lang="ru-RU" sz="3200" b="1" i="0" u="none" strike="noStrike" cap="none" spc="0" normalizeH="0" baseline="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Calibri" pitchFamily="34" charset="0"/>
                <a:ea typeface="Times New Roman" pitchFamily="18" charset="0"/>
                <a:cs typeface="Times New Roman" pitchFamily="18" charset="0"/>
              </a:rPr>
              <a:t>КАК ПРАВИЛЬНО ВЕСТИ СЕБЯ </a:t>
            </a:r>
          </a:p>
          <a:p>
            <a:pPr algn="ctr"/>
            <a:r>
              <a:rPr kumimoji="0" lang="ru-RU" sz="3200" b="1" i="0" u="none" strike="noStrike" cap="none" spc="0" normalizeH="0" baseline="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Calibri" pitchFamily="34" charset="0"/>
                <a:ea typeface="Times New Roman" pitchFamily="18" charset="0"/>
                <a:cs typeface="Times New Roman" pitchFamily="18" charset="0"/>
              </a:rPr>
              <a:t>РОДИТЕЛЯМ, </a:t>
            </a:r>
          </a:p>
          <a:p>
            <a:pPr algn="ctr"/>
            <a:r>
              <a:rPr kumimoji="0" lang="ru-RU" sz="3200" b="1" i="0" u="none" strike="noStrike" cap="none" spc="0" normalizeH="0" baseline="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Calibri" pitchFamily="34" charset="0"/>
                <a:ea typeface="Times New Roman" pitchFamily="18" charset="0"/>
                <a:cs typeface="Times New Roman" pitchFamily="18" charset="0"/>
              </a:rPr>
              <a:t>ЕСЛИ РЕБЕНОК УБЕГАЕТ</a:t>
            </a:r>
          </a:p>
          <a:p>
            <a:pPr algn="ctr"/>
            <a:r>
              <a:rPr kumimoji="0" lang="ru-RU" sz="3200" b="1" i="0" u="none" strike="noStrike" cap="none" spc="0" normalizeH="0" baseline="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Calibri" pitchFamily="34" charset="0"/>
                <a:ea typeface="Times New Roman" pitchFamily="18" charset="0"/>
                <a:cs typeface="Times New Roman" pitchFamily="18" charset="0"/>
              </a:rPr>
              <a:t> ИЗ </a:t>
            </a:r>
            <a:r>
              <a:rPr kumimoji="0" lang="ru-RU" sz="3200" b="1" i="0" u="none" strike="noStrike" cap="none" spc="0" normalizeH="0" baseline="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Calibri" pitchFamily="34" charset="0"/>
                <a:ea typeface="Times New Roman" pitchFamily="18" charset="0"/>
                <a:cs typeface="Times New Roman" pitchFamily="18" charset="0"/>
              </a:rPr>
              <a:t>ДОМА</a:t>
            </a:r>
            <a:endParaRPr lang="ru-RU" sz="32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pic>
        <p:nvPicPr>
          <p:cNvPr id="5" name="Рисунок 4" descr="D:\всё для дет.сада\безнадзорность\0_63de3_27dd4d5_XL.jpeg"/>
          <p:cNvPicPr/>
          <p:nvPr/>
        </p:nvPicPr>
        <p:blipFill>
          <a:blip r:embed="rId3" cstate="print">
            <a:lum bright="20000" contrast="10000"/>
          </a:blip>
          <a:srcRect/>
          <a:stretch>
            <a:fillRect/>
          </a:stretch>
        </p:blipFill>
        <p:spPr bwMode="auto">
          <a:xfrm>
            <a:off x="1981200" y="2438400"/>
            <a:ext cx="4419600" cy="4114800"/>
          </a:xfrm>
          <a:prstGeom prst="rect">
            <a:avLst/>
          </a:prstGeom>
          <a:noFill/>
          <a:ln w="9525">
            <a:noFill/>
            <a:miter lim="800000"/>
            <a:headEnd/>
            <a:tailEnd/>
          </a:ln>
          <a:effectLst>
            <a:softEdge rad="317500"/>
          </a:effec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4"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heel(4)">
                                      <p:cBhvr>
                                        <p:cTn id="7" dur="2000"/>
                                        <p:tgtEl>
                                          <p:spTgt spid="6"/>
                                        </p:tgtEl>
                                      </p:cBhvr>
                                    </p:animEffect>
                                  </p:childTnLst>
                                </p:cTn>
                              </p:par>
                              <p:par>
                                <p:cTn id="8" presetID="21" presetClass="entr" presetSubtype="4" fill="hold"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wheel(4)">
                                      <p:cBhvr>
                                        <p:cTn id="10"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descr="GreenShineSlidePrew.jpg"/>
          <p:cNvPicPr>
            <a:picLocks noChangeAspect="1"/>
          </p:cNvPicPr>
          <p:nvPr/>
        </p:nvPicPr>
        <p:blipFill>
          <a:blip r:embed="rId2"/>
          <a:stretch>
            <a:fillRect/>
          </a:stretch>
        </p:blipFill>
        <p:spPr>
          <a:xfrm>
            <a:off x="0" y="0"/>
            <a:ext cx="9144000" cy="6858000"/>
          </a:xfrm>
          <a:prstGeom prst="rect">
            <a:avLst/>
          </a:prstGeom>
        </p:spPr>
      </p:pic>
      <p:sp>
        <p:nvSpPr>
          <p:cNvPr id="3" name="Содержимое 2"/>
          <p:cNvSpPr>
            <a:spLocks noGrp="1"/>
          </p:cNvSpPr>
          <p:nvPr>
            <p:ph idx="1"/>
          </p:nvPr>
        </p:nvSpPr>
        <p:spPr>
          <a:xfrm>
            <a:off x="1066800" y="1371600"/>
            <a:ext cx="7315200" cy="5257800"/>
          </a:xfrm>
        </p:spPr>
        <p:txBody>
          <a:bodyPr>
            <a:normAutofit/>
          </a:bodyPr>
          <a:lstStyle/>
          <a:p>
            <a:pPr algn="ctr">
              <a:buNone/>
            </a:pPr>
            <a:r>
              <a:rPr lang="ru-RU" sz="2000" b="1" dirty="0" smtClean="0">
                <a:solidFill>
                  <a:srgbClr val="FF0000"/>
                </a:solidFill>
                <a:latin typeface="Times New Roman" pitchFamily="18" charset="0"/>
                <a:cs typeface="Times New Roman" pitchFamily="18" charset="0"/>
              </a:rPr>
              <a:t>Как себя вести родителям, чтобы избежать побегов детей из дома – советы психолога</a:t>
            </a:r>
            <a:endParaRPr lang="ru-RU" sz="2000" dirty="0" smtClean="0">
              <a:solidFill>
                <a:srgbClr val="FF0000"/>
              </a:solidFill>
              <a:latin typeface="Times New Roman" pitchFamily="18" charset="0"/>
              <a:cs typeface="Times New Roman" pitchFamily="18" charset="0"/>
            </a:endParaRPr>
          </a:p>
          <a:p>
            <a:r>
              <a:rPr lang="ru-RU" sz="2000" dirty="0" smtClean="0">
                <a:latin typeface="Times New Roman" pitchFamily="18" charset="0"/>
                <a:cs typeface="Times New Roman" pitchFamily="18" charset="0"/>
              </a:rPr>
              <a:t>Если в вашей семье все хорошо, а ребенок – отличник, это еще не говорит о том, что у ребенка нет проблем. Проблемы могут скрываться там, где вы никогда не стали бы искать. В учителе, который публично унизил вашего ребенка. В девочке, которая ушла от него к его другу, потому что ваш сын «не дорос еще до серьезных отношений». В том симпатичном и интеллигентном новом друге вашего ребенка, который на деле оказался… (вариантов много). И не всегда ваш ребенок расскажет – что у него в душе. Потому что родителям или некогда, или в семье просто не принято делиться друг с другом «радостями и горестями». </a:t>
            </a:r>
            <a:endParaRPr lang="ru-RU" sz="20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descr="GreenShineSlidePrew.jpg"/>
          <p:cNvPicPr>
            <a:picLocks noChangeAspect="1"/>
          </p:cNvPicPr>
          <p:nvPr/>
        </p:nvPicPr>
        <p:blipFill>
          <a:blip r:embed="rId2"/>
          <a:stretch>
            <a:fillRect/>
          </a:stretch>
        </p:blipFill>
        <p:spPr>
          <a:xfrm>
            <a:off x="0" y="0"/>
            <a:ext cx="9144000" cy="6858000"/>
          </a:xfrm>
          <a:prstGeom prst="rect">
            <a:avLst/>
          </a:prstGeom>
        </p:spPr>
      </p:pic>
      <p:sp>
        <p:nvSpPr>
          <p:cNvPr id="3" name="Содержимое 2"/>
          <p:cNvSpPr>
            <a:spLocks noGrp="1"/>
          </p:cNvSpPr>
          <p:nvPr>
            <p:ph idx="1"/>
          </p:nvPr>
        </p:nvSpPr>
        <p:spPr>
          <a:xfrm>
            <a:off x="1143000" y="381000"/>
            <a:ext cx="7848600" cy="4754563"/>
          </a:xfrm>
        </p:spPr>
        <p:txBody>
          <a:bodyPr>
            <a:noAutofit/>
          </a:bodyPr>
          <a:lstStyle/>
          <a:p>
            <a:pPr>
              <a:buNone/>
            </a:pPr>
            <a:r>
              <a:rPr lang="ru-RU" sz="2000" b="1" i="1" dirty="0" smtClean="0">
                <a:solidFill>
                  <a:srgbClr val="FF0000"/>
                </a:solidFill>
                <a:latin typeface="Times New Roman" pitchFamily="18" charset="0"/>
                <a:cs typeface="Times New Roman" pitchFamily="18" charset="0"/>
              </a:rPr>
              <a:t>Как же себя вести, чтобы дети не убегали?</a:t>
            </a:r>
            <a:endParaRPr lang="ru-RU" sz="2000" dirty="0" smtClean="0">
              <a:solidFill>
                <a:srgbClr val="FF0000"/>
              </a:solidFill>
              <a:latin typeface="Times New Roman" pitchFamily="18" charset="0"/>
              <a:cs typeface="Times New Roman" pitchFamily="18" charset="0"/>
            </a:endParaRPr>
          </a:p>
          <a:p>
            <a:pPr lvl="0">
              <a:buFont typeface="Wingdings" pitchFamily="2" charset="2"/>
              <a:buChar char="v"/>
            </a:pPr>
            <a:r>
              <a:rPr lang="ru-RU" sz="2000" dirty="0" smtClean="0">
                <a:latin typeface="Times New Roman" pitchFamily="18" charset="0"/>
                <a:cs typeface="Times New Roman" pitchFamily="18" charset="0"/>
              </a:rPr>
              <a:t>Будьте другом своему ребенку. Главный совет на все времена. Тогда с вами всегда будут делиться переживаниями и проблемами. Тогда вы всегда будете знать – где и с кем ваш ребенок. Тогда даже к самым темным уголкам души вашего ребенка у вас будет ключик.</a:t>
            </a:r>
          </a:p>
          <a:p>
            <a:pPr lvl="0">
              <a:buFont typeface="Wingdings" pitchFamily="2" charset="2"/>
              <a:buChar char="v"/>
            </a:pPr>
            <a:r>
              <a:rPr lang="ru-RU" sz="2000" dirty="0" smtClean="0">
                <a:latin typeface="Times New Roman" pitchFamily="18" charset="0"/>
                <a:cs typeface="Times New Roman" pitchFamily="18" charset="0"/>
              </a:rPr>
              <a:t>Не будьте тираном и диктатором. Ваш ребенок – личность, повзрослевший человек. Чем больше запретов, тем сильнее ребенок будет стремиться к свободе от вашей «опеки».</a:t>
            </a:r>
          </a:p>
          <a:p>
            <a:pPr lvl="0">
              <a:buFont typeface="Wingdings" pitchFamily="2" charset="2"/>
              <a:buChar char="v"/>
            </a:pPr>
            <a:r>
              <a:rPr lang="ru-RU" sz="2000" dirty="0" smtClean="0">
                <a:latin typeface="Times New Roman" pitchFamily="18" charset="0"/>
                <a:cs typeface="Times New Roman" pitchFamily="18" charset="0"/>
              </a:rPr>
              <a:t>Вспомните себя в молодости. Как ругались мама с папой за ваши джинсы-клеш, непонятную музыку, странные компании, косметику и пр. Как злились вы, что вам не дают </a:t>
            </a:r>
            <a:r>
              <a:rPr lang="ru-RU" sz="2000" dirty="0" err="1" smtClean="0">
                <a:latin typeface="Times New Roman" pitchFamily="18" charset="0"/>
                <a:cs typeface="Times New Roman" pitchFamily="18" charset="0"/>
              </a:rPr>
              <a:t>самовыражаться</a:t>
            </a:r>
            <a:r>
              <a:rPr lang="ru-RU" sz="2000" dirty="0" smtClean="0">
                <a:latin typeface="Times New Roman" pitchFamily="18" charset="0"/>
                <a:cs typeface="Times New Roman" pitchFamily="18" charset="0"/>
              </a:rPr>
              <a:t> так, как вы того желаете. Опять же, исходите из того, что вы – друг, а не тиран. Ребенок захотел татуировку? Не доставайте сразу ремень (если захотел – все равно сделает) – сядьте рядом с ребенком, просмотрите вместе картинки, изучите их смысл (чтобы не «наколоть» то, за что потом придется расплачиваться), выберите салон, где точно не занесут никакой заразы. Если уж вы совсем против, попросите ребенка подождать – годик-два. А там, глядишь, он и сам перехочет.</a:t>
            </a:r>
          </a:p>
          <a:p>
            <a:endParaRPr lang="ru-RU" sz="20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descr="GreenShineSlidePrew.jpg"/>
          <p:cNvPicPr>
            <a:picLocks noChangeAspect="1"/>
          </p:cNvPicPr>
          <p:nvPr/>
        </p:nvPicPr>
        <p:blipFill>
          <a:blip r:embed="rId2"/>
          <a:stretch>
            <a:fillRect/>
          </a:stretch>
        </p:blipFill>
        <p:spPr>
          <a:xfrm>
            <a:off x="0" y="0"/>
            <a:ext cx="9144000" cy="6858000"/>
          </a:xfrm>
          <a:prstGeom prst="rect">
            <a:avLst/>
          </a:prstGeom>
        </p:spPr>
      </p:pic>
      <p:sp>
        <p:nvSpPr>
          <p:cNvPr id="3" name="Содержимое 2"/>
          <p:cNvSpPr>
            <a:spLocks noGrp="1"/>
          </p:cNvSpPr>
          <p:nvPr>
            <p:ph idx="1"/>
          </p:nvPr>
        </p:nvSpPr>
        <p:spPr>
          <a:xfrm>
            <a:off x="1219200" y="1447800"/>
            <a:ext cx="7543800" cy="5668963"/>
          </a:xfrm>
        </p:spPr>
        <p:txBody>
          <a:bodyPr>
            <a:normAutofit/>
          </a:bodyPr>
          <a:lstStyle/>
          <a:p>
            <a:pPr lvl="0">
              <a:buFont typeface="Wingdings" pitchFamily="2" charset="2"/>
              <a:buChar char="v"/>
            </a:pPr>
            <a:r>
              <a:rPr lang="ru-RU" sz="2000" dirty="0" smtClean="0">
                <a:latin typeface="Times New Roman" pitchFamily="18" charset="0"/>
                <a:cs typeface="Times New Roman" pitchFamily="18" charset="0"/>
              </a:rPr>
              <a:t>Не нравятся его (ее) друзья? Не спешите гнать их из дома поганой метлой с криками «они тебя плохому научат». Это не ваши друзья, а друзья ребенка. Если вам они не понравились, это не значит, что они все поголовно «наркоманы, маньяки, двоечники, потерянное поколение». Но будьте внимательны. Делайте выводы молча. Влезать в отношения ребенка с кем бы то ни было можно лишь в том случае, если эти отношения могут угрожать здоровью ребенка, психике или его жизни.</a:t>
            </a:r>
          </a:p>
          <a:p>
            <a:pPr lvl="0">
              <a:buFont typeface="Wingdings" pitchFamily="2" charset="2"/>
              <a:buChar char="v"/>
            </a:pPr>
            <a:r>
              <a:rPr lang="ru-RU" sz="2000" dirty="0" smtClean="0">
                <a:latin typeface="Times New Roman" pitchFamily="18" charset="0"/>
                <a:cs typeface="Times New Roman" pitchFamily="18" charset="0"/>
              </a:rPr>
              <a:t>Сбежавшего ребенка нашли просящим милостыню? Да, вам ужасно стыдно. И хочется «выпороть маленького поганца» за то, что он так вас опозорил. Ведь ваш дом – полная чаша, а он… Но видимо, вы не увидели, что ребенку требуются деньги, не выяснили – на что они ему требуются, и не помогли найти честный, законный и достойный способ заработать денег.</a:t>
            </a:r>
          </a:p>
          <a:p>
            <a:pPr>
              <a:buFont typeface="Wingdings" pitchFamily="2" charset="2"/>
              <a:buChar char="v"/>
            </a:pPr>
            <a:endParaRPr lang="ru-RU" sz="20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descr="GreenShineSlidePrew.jpg"/>
          <p:cNvPicPr>
            <a:picLocks noChangeAspect="1"/>
          </p:cNvPicPr>
          <p:nvPr/>
        </p:nvPicPr>
        <p:blipFill>
          <a:blip r:embed="rId2"/>
          <a:stretch>
            <a:fillRect/>
          </a:stretch>
        </p:blipFill>
        <p:spPr>
          <a:xfrm>
            <a:off x="0" y="0"/>
            <a:ext cx="9144000" cy="6858000"/>
          </a:xfrm>
          <a:prstGeom prst="rect">
            <a:avLst/>
          </a:prstGeom>
        </p:spPr>
      </p:pic>
      <p:sp>
        <p:nvSpPr>
          <p:cNvPr id="3" name="Содержимое 2"/>
          <p:cNvSpPr>
            <a:spLocks noGrp="1"/>
          </p:cNvSpPr>
          <p:nvPr>
            <p:ph idx="1"/>
          </p:nvPr>
        </p:nvSpPr>
        <p:spPr>
          <a:xfrm>
            <a:off x="1295400" y="1295400"/>
            <a:ext cx="7391400" cy="5364163"/>
          </a:xfrm>
        </p:spPr>
        <p:txBody>
          <a:bodyPr>
            <a:normAutofit fontScale="62500" lnSpcReduction="20000"/>
          </a:bodyPr>
          <a:lstStyle/>
          <a:p>
            <a:pPr lvl="0">
              <a:buFont typeface="Wingdings" pitchFamily="2" charset="2"/>
              <a:buChar char="v"/>
            </a:pPr>
            <a:r>
              <a:rPr lang="ru-RU" dirty="0" smtClean="0">
                <a:latin typeface="Times New Roman" pitchFamily="18" charset="0"/>
                <a:cs typeface="Times New Roman" pitchFamily="18" charset="0"/>
              </a:rPr>
              <a:t>И в 5 лет, и в 13, и даже в 18 ребенку хочется внимания (понимания, доверия, уважения) к себе. Он не хочет слышать каждый день «делай уроки, сделай тише свою музыку, почему у тебя опять бардак, в кого ты такой безрукий </a:t>
            </a:r>
            <a:r>
              <a:rPr lang="ru-RU" dirty="0" err="1" smtClean="0">
                <a:latin typeface="Times New Roman" pitchFamily="18" charset="0"/>
                <a:cs typeface="Times New Roman" pitchFamily="18" charset="0"/>
              </a:rPr>
              <a:t>пофигист</a:t>
            </a:r>
            <a:r>
              <a:rPr lang="ru-RU" dirty="0" smtClean="0">
                <a:latin typeface="Times New Roman" pitchFamily="18" charset="0"/>
                <a:cs typeface="Times New Roman" pitchFamily="18" charset="0"/>
              </a:rPr>
              <a:t>, мы тебя кормим-поим, а ты, паразит, только о себе думаешь и пр.». Ребенок хочет слышать – «как дела в школе, все ли у тебя хорошо, куда бы ты хотел поехать на выходные, а давай вместе смотаемся на концерт, зайка, пойдем чайку хлебнем с пряниками» и пр. Ребенку нужна забота, а не тотальный контроль, кнут с утра до вечера и отношение «скорей бы ты уже от нас съехал». Безусловно, границы ребенок должен знать, а вседозволенность не приносит ничего хорошего. Но даже поставить ребенка на место или отругать его за что-либо можно таким способом, чтобы у ребенка выросли крылья, и ему захотелось сделать то, о чем вы просите. Не «совсем тебе на мать наплевать! Последние деньги тянешь! А я хожу в дырявых колготках!», а «Сынок, а давай я помогу тебе найти работу, так ты быстрее накопишь на новый компьютер» (пример).</a:t>
            </a:r>
          </a:p>
          <a:p>
            <a:endParaRPr lang="ru-RU"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descr="GreenShineSlidePrew.jpg"/>
          <p:cNvPicPr>
            <a:picLocks noChangeAspect="1"/>
          </p:cNvPicPr>
          <p:nvPr/>
        </p:nvPicPr>
        <p:blipFill>
          <a:blip r:embed="rId2"/>
          <a:stretch>
            <a:fillRect/>
          </a:stretch>
        </p:blipFill>
        <p:spPr>
          <a:xfrm>
            <a:off x="0" y="0"/>
            <a:ext cx="9144000" cy="6858000"/>
          </a:xfrm>
          <a:prstGeom prst="rect">
            <a:avLst/>
          </a:prstGeom>
        </p:spPr>
      </p:pic>
      <p:sp>
        <p:nvSpPr>
          <p:cNvPr id="3" name="Содержимое 2"/>
          <p:cNvSpPr>
            <a:spLocks noGrp="1"/>
          </p:cNvSpPr>
          <p:nvPr>
            <p:ph idx="1"/>
          </p:nvPr>
        </p:nvSpPr>
        <p:spPr>
          <a:xfrm>
            <a:off x="1447800" y="1371600"/>
            <a:ext cx="7239000" cy="4983163"/>
          </a:xfrm>
        </p:spPr>
        <p:txBody>
          <a:bodyPr>
            <a:normAutofit fontScale="70000" lnSpcReduction="20000"/>
          </a:bodyPr>
          <a:lstStyle/>
          <a:p>
            <a:pPr lvl="0">
              <a:buFont typeface="Wingdings" pitchFamily="2" charset="2"/>
              <a:buChar char="v"/>
            </a:pPr>
            <a:r>
              <a:rPr lang="ru-RU" sz="2900" dirty="0" smtClean="0">
                <a:latin typeface="Times New Roman" pitchFamily="18" charset="0"/>
                <a:cs typeface="Times New Roman" pitchFamily="18" charset="0"/>
              </a:rPr>
              <a:t>Воспитывайте в ребенке, едва он начнет ходить, ответственность и самостоятельность. Поддерживайте ребенка во всех начинаниях и позволяйте ему быть таким, какой он есть, а не тем, кем вы хотите его видеть.</a:t>
            </a:r>
          </a:p>
          <a:p>
            <a:pPr lvl="0">
              <a:buFont typeface="Wingdings" pitchFamily="2" charset="2"/>
              <a:buChar char="v"/>
            </a:pPr>
            <a:r>
              <a:rPr lang="ru-RU" sz="2900" dirty="0" smtClean="0">
                <a:latin typeface="Times New Roman" pitchFamily="18" charset="0"/>
                <a:cs typeface="Times New Roman" pitchFamily="18" charset="0"/>
              </a:rPr>
              <a:t>Никогда не угрожайте, даже шутя, что накажете ребенка или выгоните из дому, если он что-нибудь натворит (закурит, выпьет, получит двойку, «принесет в подоле» и пр.). Зная о возможном наказании, ребенок никогда не скажет вам правды и даже может натворить еще более серьезных глупостей.</a:t>
            </a:r>
          </a:p>
          <a:p>
            <a:pPr lvl="0">
              <a:buFont typeface="Wingdings" pitchFamily="2" charset="2"/>
              <a:buChar char="v"/>
            </a:pPr>
            <a:r>
              <a:rPr lang="ru-RU" sz="2900" dirty="0" smtClean="0">
                <a:latin typeface="Times New Roman" pitchFamily="18" charset="0"/>
                <a:cs typeface="Times New Roman" pitchFamily="18" charset="0"/>
              </a:rPr>
              <a:t>Ребенок требует свободы и уважения его интересов? Идите ему навстречу. Пора начинать доверять своему ребенку. И пора «отпускать» его во взрослую жизнь. Пусть учится совершать поступки и отвечать за них самостоятельно. Только не забудьте предупредить его о последствиях того или иного поступка (мягко и по-дружески).</a:t>
            </a:r>
          </a:p>
          <a:p>
            <a:endParaRPr lang="ru-RU"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descr="GreenShineSlidePrew.jpg"/>
          <p:cNvPicPr>
            <a:picLocks noChangeAspect="1"/>
          </p:cNvPicPr>
          <p:nvPr/>
        </p:nvPicPr>
        <p:blipFill>
          <a:blip r:embed="rId2"/>
          <a:stretch>
            <a:fillRect/>
          </a:stretch>
        </p:blipFill>
        <p:spPr>
          <a:xfrm>
            <a:off x="0" y="0"/>
            <a:ext cx="9144000" cy="6858000"/>
          </a:xfrm>
          <a:prstGeom prst="rect">
            <a:avLst/>
          </a:prstGeom>
        </p:spPr>
      </p:pic>
      <p:sp>
        <p:nvSpPr>
          <p:cNvPr id="3" name="Содержимое 2"/>
          <p:cNvSpPr>
            <a:spLocks noGrp="1"/>
          </p:cNvSpPr>
          <p:nvPr>
            <p:ph idx="1"/>
          </p:nvPr>
        </p:nvSpPr>
        <p:spPr>
          <a:xfrm>
            <a:off x="990600" y="381000"/>
            <a:ext cx="7162800" cy="6248400"/>
          </a:xfrm>
        </p:spPr>
        <p:txBody>
          <a:bodyPr>
            <a:noAutofit/>
          </a:bodyPr>
          <a:lstStyle/>
          <a:p>
            <a:pPr lvl="0">
              <a:buFont typeface="Wingdings" pitchFamily="2" charset="2"/>
              <a:buChar char="v"/>
            </a:pPr>
            <a:r>
              <a:rPr lang="ru-RU" sz="2000" dirty="0" smtClean="0">
                <a:latin typeface="Times New Roman" pitchFamily="18" charset="0"/>
                <a:cs typeface="Times New Roman" pitchFamily="18" charset="0"/>
              </a:rPr>
              <a:t>Не запирайте своего повзрослевшего ребенка дома – «после 6-ти вечера чтоб никуда!». Да, это страшно и тревожно, если уже темно, а дитя где-то с кем-то гуляет. Но «дитя» уже с вас ростом, у него возможно даже щетина на лице и «защитные изделия» в кармане – пора разговаривать на другом языке. Собирается к друзьям и надолго? Берите координаты всех друзей, включая их домашние адреса/телефоны, требуйте, чтобы каждые 1,5-2 часа он вам отзванивался и сообщал, что у него все хорошо.</a:t>
            </a:r>
          </a:p>
          <a:p>
            <a:pPr lvl="0">
              <a:buFont typeface="Wingdings" pitchFamily="2" charset="2"/>
              <a:buChar char="v"/>
            </a:pPr>
            <a:r>
              <a:rPr lang="ru-RU" sz="2000" dirty="0" smtClean="0">
                <a:latin typeface="Times New Roman" pitchFamily="18" charset="0"/>
                <a:cs typeface="Times New Roman" pitchFamily="18" charset="0"/>
              </a:rPr>
              <a:t>Не ругайте дочь за косметику – научите ее пользоваться ею правильно. Научите ее быть стильной и ухоженной без килограмма </a:t>
            </a:r>
            <a:r>
              <a:rPr lang="ru-RU" sz="2000" dirty="0" err="1" smtClean="0">
                <a:latin typeface="Times New Roman" pitchFamily="18" charset="0"/>
                <a:cs typeface="Times New Roman" pitchFamily="18" charset="0"/>
              </a:rPr>
              <a:t>тоналки</a:t>
            </a:r>
            <a:r>
              <a:rPr lang="ru-RU" sz="2000" dirty="0" smtClean="0">
                <a:latin typeface="Times New Roman" pitchFamily="18" charset="0"/>
                <a:cs typeface="Times New Roman" pitchFamily="18" charset="0"/>
              </a:rPr>
              <a:t> и теней на лице.</a:t>
            </a:r>
          </a:p>
          <a:p>
            <a:pPr lvl="0">
              <a:buFont typeface="Wingdings" pitchFamily="2" charset="2"/>
              <a:buChar char="v"/>
            </a:pPr>
            <a:r>
              <a:rPr lang="ru-RU" sz="2000" dirty="0" smtClean="0">
                <a:latin typeface="Times New Roman" pitchFamily="18" charset="0"/>
                <a:cs typeface="Times New Roman" pitchFamily="18" charset="0"/>
              </a:rPr>
              <a:t>Не пытайтесь навязать ребенку свою дружбу – делайте это аккуратно, постепенно вовлекая ребенка в доверительные отношения. Чаще берите его с собой в поездки и на отдых, участвуйте в его жизни, искренне интересуйтесь его делами.</a:t>
            </a:r>
          </a:p>
          <a:p>
            <a:pPr lvl="0">
              <a:buFont typeface="Wingdings" pitchFamily="2" charset="2"/>
              <a:buChar char="v"/>
            </a:pPr>
            <a:r>
              <a:rPr lang="ru-RU" sz="2000" dirty="0" smtClean="0">
                <a:latin typeface="Times New Roman" pitchFamily="18" charset="0"/>
                <a:cs typeface="Times New Roman" pitchFamily="18" charset="0"/>
              </a:rPr>
              <a:t>Будьте примером для ребенка. Не делайте того, что ребенок может захотеть повторить.</a:t>
            </a:r>
          </a:p>
          <a:p>
            <a:pPr>
              <a:buNone/>
            </a:pPr>
            <a:endParaRPr lang="ru-RU" sz="2000" dirty="0" smtClean="0">
              <a:latin typeface="Times New Roman" pitchFamily="18" charset="0"/>
              <a:cs typeface="Times New Roman" pitchFamily="18" charset="0"/>
            </a:endParaRPr>
          </a:p>
          <a:p>
            <a:endParaRPr lang="ru-RU" sz="20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descr="GreenShineSlidePrew.jpg"/>
          <p:cNvPicPr>
            <a:picLocks noChangeAspect="1"/>
          </p:cNvPicPr>
          <p:nvPr/>
        </p:nvPicPr>
        <p:blipFill>
          <a:blip r:embed="rId2"/>
          <a:stretch>
            <a:fillRect/>
          </a:stretch>
        </p:blipFill>
        <p:spPr>
          <a:xfrm>
            <a:off x="0" y="0"/>
            <a:ext cx="9144000" cy="6858000"/>
          </a:xfrm>
          <a:prstGeom prst="rect">
            <a:avLst/>
          </a:prstGeom>
        </p:spPr>
      </p:pic>
      <p:sp>
        <p:nvSpPr>
          <p:cNvPr id="3" name="Содержимое 2"/>
          <p:cNvSpPr>
            <a:spLocks noGrp="1"/>
          </p:cNvSpPr>
          <p:nvPr>
            <p:ph idx="1"/>
          </p:nvPr>
        </p:nvSpPr>
        <p:spPr>
          <a:xfrm>
            <a:off x="1447800" y="1447800"/>
            <a:ext cx="6781800" cy="4525963"/>
          </a:xfrm>
        </p:spPr>
        <p:txBody>
          <a:bodyPr/>
          <a:lstStyle/>
          <a:p>
            <a:pPr algn="ctr">
              <a:buNone/>
            </a:pPr>
            <a:r>
              <a:rPr lang="ru-RU" sz="2000" b="1" dirty="0" smtClean="0">
                <a:solidFill>
                  <a:srgbClr val="FF0000"/>
                </a:solidFill>
                <a:latin typeface="Times New Roman" pitchFamily="18" charset="0"/>
                <a:cs typeface="Times New Roman" pitchFamily="18" charset="0"/>
              </a:rPr>
              <a:t>Конечно, при отсутствии доверия между вами, начать с нуля будет крайне сложно. Но это вполне осуществимо при вашем терпении и желании.</a:t>
            </a:r>
          </a:p>
          <a:p>
            <a:endParaRPr lang="ru-RU" dirty="0"/>
          </a:p>
        </p:txBody>
      </p:sp>
      <p:pic>
        <p:nvPicPr>
          <p:cNvPr id="21506" name="Picture 2" descr="http://cdn.trinixy.ru/pics4/20091030/children_on_the_streets_01.jpg"/>
          <p:cNvPicPr>
            <a:picLocks noChangeAspect="1" noChangeArrowheads="1"/>
          </p:cNvPicPr>
          <p:nvPr/>
        </p:nvPicPr>
        <p:blipFill>
          <a:blip r:embed="rId3">
            <a:lum bright="10000"/>
          </a:blip>
          <a:srcRect/>
          <a:stretch>
            <a:fillRect/>
          </a:stretch>
        </p:blipFill>
        <p:spPr bwMode="auto">
          <a:xfrm>
            <a:off x="2286000" y="2819292"/>
            <a:ext cx="5334000" cy="3558540"/>
          </a:xfrm>
          <a:prstGeom prst="rect">
            <a:avLst/>
          </a:prstGeom>
          <a:ln w="190500" cap="sq">
            <a:solidFill>
              <a:srgbClr val="C8C6BD"/>
            </a:solidFill>
            <a:prstDash val="solid"/>
            <a:miter lim="800000"/>
          </a:ln>
          <a:effectLst>
            <a:outerShdw blurRad="254000" algn="bl" rotWithShape="0">
              <a:srgbClr val="000000">
                <a:alpha val="43000"/>
              </a:srgbClr>
            </a:outerShdw>
          </a:effectLst>
          <a:scene3d>
            <a:camera prst="perspectiveFront" fov="5400000"/>
            <a:lightRig rig="threePt" dir="t">
              <a:rot lat="0" lon="0" rev="2100000"/>
            </a:lightRig>
          </a:scene3d>
          <a:sp3d extrusionH="25400">
            <a:bevelT w="304800" h="152400" prst="hardEdge"/>
            <a:extrusionClr>
              <a:srgbClr val="000000"/>
            </a:extrusionClr>
          </a:sp3d>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9" presetClass="entr" presetSubtype="0" decel="100000" fill="hold" nodeType="withEffect">
                                  <p:stCondLst>
                                    <p:cond delay="0"/>
                                  </p:stCondLst>
                                  <p:childTnLst>
                                    <p:set>
                                      <p:cBhvr>
                                        <p:cTn id="6" dur="1" fill="hold">
                                          <p:stCondLst>
                                            <p:cond delay="0"/>
                                          </p:stCondLst>
                                        </p:cTn>
                                        <p:tgtEl>
                                          <p:spTgt spid="21506"/>
                                        </p:tgtEl>
                                        <p:attrNameLst>
                                          <p:attrName>style.visibility</p:attrName>
                                        </p:attrNameLst>
                                      </p:cBhvr>
                                      <p:to>
                                        <p:strVal val="visible"/>
                                      </p:to>
                                    </p:set>
                                    <p:anim calcmode="lin" valueType="num">
                                      <p:cBhvr>
                                        <p:cTn id="7" dur="500" fill="hold"/>
                                        <p:tgtEl>
                                          <p:spTgt spid="21506"/>
                                        </p:tgtEl>
                                        <p:attrNameLst>
                                          <p:attrName>ppt_w</p:attrName>
                                        </p:attrNameLst>
                                      </p:cBhvr>
                                      <p:tavLst>
                                        <p:tav tm="0">
                                          <p:val>
                                            <p:fltVal val="0"/>
                                          </p:val>
                                        </p:tav>
                                        <p:tav tm="100000">
                                          <p:val>
                                            <p:strVal val="#ppt_w"/>
                                          </p:val>
                                        </p:tav>
                                      </p:tavLst>
                                    </p:anim>
                                    <p:anim calcmode="lin" valueType="num">
                                      <p:cBhvr>
                                        <p:cTn id="8" dur="500" fill="hold"/>
                                        <p:tgtEl>
                                          <p:spTgt spid="21506"/>
                                        </p:tgtEl>
                                        <p:attrNameLst>
                                          <p:attrName>ppt_h</p:attrName>
                                        </p:attrNameLst>
                                      </p:cBhvr>
                                      <p:tavLst>
                                        <p:tav tm="0">
                                          <p:val>
                                            <p:fltVal val="0"/>
                                          </p:val>
                                        </p:tav>
                                        <p:tav tm="100000">
                                          <p:val>
                                            <p:strVal val="#ppt_h"/>
                                          </p:val>
                                        </p:tav>
                                      </p:tavLst>
                                    </p:anim>
                                    <p:anim calcmode="lin" valueType="num">
                                      <p:cBhvr>
                                        <p:cTn id="9" dur="500" fill="hold"/>
                                        <p:tgtEl>
                                          <p:spTgt spid="21506"/>
                                        </p:tgtEl>
                                        <p:attrNameLst>
                                          <p:attrName>style.rotation</p:attrName>
                                        </p:attrNameLst>
                                      </p:cBhvr>
                                      <p:tavLst>
                                        <p:tav tm="0">
                                          <p:val>
                                            <p:fltVal val="360"/>
                                          </p:val>
                                        </p:tav>
                                        <p:tav tm="100000">
                                          <p:val>
                                            <p:fltVal val="0"/>
                                          </p:val>
                                        </p:tav>
                                      </p:tavLst>
                                    </p:anim>
                                    <p:animEffect transition="in" filter="fade">
                                      <p:cBhvr>
                                        <p:cTn id="10" dur="500"/>
                                        <p:tgtEl>
                                          <p:spTgt spid="2150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Рисунок 4" descr="GreenShineSlidePrew.jpg"/>
          <p:cNvPicPr>
            <a:picLocks noChangeAspect="1"/>
          </p:cNvPicPr>
          <p:nvPr/>
        </p:nvPicPr>
        <p:blipFill>
          <a:blip r:embed="rId2"/>
          <a:stretch>
            <a:fillRect/>
          </a:stretch>
        </p:blipFill>
        <p:spPr>
          <a:xfrm>
            <a:off x="0" y="0"/>
            <a:ext cx="9144000" cy="6858000"/>
          </a:xfrm>
          <a:prstGeom prst="rect">
            <a:avLst/>
          </a:prstGeom>
        </p:spPr>
      </p:pic>
      <p:pic>
        <p:nvPicPr>
          <p:cNvPr id="29698" name="Picture 2" descr="F:\Локальный диск\всё для дет.сада\безнадзорность\x_f56ea04b.jpg"/>
          <p:cNvPicPr>
            <a:picLocks noGrp="1" noChangeAspect="1" noChangeArrowheads="1"/>
          </p:cNvPicPr>
          <p:nvPr>
            <p:ph idx="1"/>
          </p:nvPr>
        </p:nvPicPr>
        <p:blipFill>
          <a:blip r:embed="rId3">
            <a:lum contrast="-20000"/>
          </a:blip>
          <a:srcRect/>
          <a:stretch>
            <a:fillRect/>
          </a:stretch>
        </p:blipFill>
        <p:spPr bwMode="auto">
          <a:xfrm>
            <a:off x="1371600" y="1828800"/>
            <a:ext cx="7239000" cy="4114800"/>
          </a:xfrm>
          <a:prstGeom prst="rect">
            <a:avLst/>
          </a:prstGeom>
          <a:noFill/>
          <a:effectLst>
            <a:softEdge rad="127000"/>
          </a:effectLst>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descr="GreenShineSlidePrew.jpg"/>
          <p:cNvPicPr>
            <a:picLocks noChangeAspect="1"/>
          </p:cNvPicPr>
          <p:nvPr/>
        </p:nvPicPr>
        <p:blipFill>
          <a:blip r:embed="rId2"/>
          <a:stretch>
            <a:fillRect/>
          </a:stretch>
        </p:blipFill>
        <p:spPr>
          <a:xfrm>
            <a:off x="0" y="0"/>
            <a:ext cx="9144000" cy="6858000"/>
          </a:xfrm>
          <a:prstGeom prst="rect">
            <a:avLst/>
          </a:prstGeom>
        </p:spPr>
      </p:pic>
      <p:sp>
        <p:nvSpPr>
          <p:cNvPr id="3" name="Содержимое 2"/>
          <p:cNvSpPr>
            <a:spLocks noGrp="1"/>
          </p:cNvSpPr>
          <p:nvPr>
            <p:ph idx="1"/>
          </p:nvPr>
        </p:nvSpPr>
        <p:spPr>
          <a:xfrm>
            <a:off x="1219200" y="1447800"/>
            <a:ext cx="7467600" cy="4830763"/>
          </a:xfrm>
        </p:spPr>
        <p:txBody>
          <a:bodyPr>
            <a:normAutofit fontScale="77500" lnSpcReduction="20000"/>
          </a:bodyPr>
          <a:lstStyle/>
          <a:p>
            <a:pPr>
              <a:buNone/>
            </a:pPr>
            <a:r>
              <a:rPr lang="ru-RU" sz="3100" b="1" cap="all" dirty="0" smtClean="0">
                <a:solidFill>
                  <a:srgbClr val="FF0000"/>
                </a:solidFill>
                <a:latin typeface="Times New Roman" pitchFamily="18" charset="0"/>
                <a:cs typeface="Times New Roman" pitchFamily="18" charset="0"/>
              </a:rPr>
              <a:t>КАК ПРАВИЛЬНО ВЕСТИ СЕБЯ РОДИТЕЛЯМ, ЕСЛИ РЕБЕНОК УБЕГАЕТ ИЗ ДОМА</a:t>
            </a:r>
            <a:endParaRPr lang="ru-RU" sz="3100" dirty="0" smtClean="0">
              <a:solidFill>
                <a:srgbClr val="FF0000"/>
              </a:solidFill>
              <a:latin typeface="Times New Roman" pitchFamily="18" charset="0"/>
              <a:cs typeface="Times New Roman" pitchFamily="18" charset="0"/>
            </a:endParaRPr>
          </a:p>
          <a:p>
            <a:r>
              <a:rPr lang="ru-RU" sz="3100" dirty="0" smtClean="0">
                <a:latin typeface="Times New Roman" pitchFamily="18" charset="0"/>
                <a:cs typeface="Times New Roman" pitchFamily="18" charset="0"/>
              </a:rPr>
              <a:t>Такое явление, как бегство ребенка из дома, к сожалению, становится весьма частым в наше время. Испуганные родители обзванивают друзей ребенка и больницы с моргами, поднимают на уши родственников и полицию, прочесывают излюбленные места прогулок своего чада. На утро, когда отчаявшиеся и почти поседевшие папа с мамой апатично пьют валерьянку, дитятко заявляется домой </a:t>
            </a:r>
          </a:p>
          <a:p>
            <a:r>
              <a:rPr lang="ru-RU" sz="3100" dirty="0" smtClean="0">
                <a:latin typeface="Times New Roman" pitchFamily="18" charset="0"/>
                <a:cs typeface="Times New Roman" pitchFamily="18" charset="0"/>
              </a:rPr>
              <a:t> «у подружки засиделась». Почему дети убегают из дома? Как вести себя родителям? И как защитить семью от таких потрясений?</a:t>
            </a:r>
          </a:p>
          <a:p>
            <a:endParaRPr lang="ru-RU"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descr="GreenShineSlidePrew.jpg"/>
          <p:cNvPicPr>
            <a:picLocks noChangeAspect="1"/>
          </p:cNvPicPr>
          <p:nvPr/>
        </p:nvPicPr>
        <p:blipFill>
          <a:blip r:embed="rId2"/>
          <a:stretch>
            <a:fillRect/>
          </a:stretch>
        </p:blipFill>
        <p:spPr>
          <a:xfrm>
            <a:off x="0" y="0"/>
            <a:ext cx="9144000" cy="6858000"/>
          </a:xfrm>
          <a:prstGeom prst="rect">
            <a:avLst/>
          </a:prstGeom>
        </p:spPr>
      </p:pic>
      <p:sp>
        <p:nvSpPr>
          <p:cNvPr id="3" name="Содержимое 2"/>
          <p:cNvSpPr>
            <a:spLocks noGrp="1"/>
          </p:cNvSpPr>
          <p:nvPr>
            <p:ph idx="1"/>
          </p:nvPr>
        </p:nvSpPr>
        <p:spPr>
          <a:xfrm>
            <a:off x="1066800" y="1447800"/>
            <a:ext cx="7848600" cy="4525963"/>
          </a:xfrm>
        </p:spPr>
        <p:txBody>
          <a:bodyPr>
            <a:normAutofit fontScale="55000" lnSpcReduction="20000"/>
          </a:bodyPr>
          <a:lstStyle/>
          <a:p>
            <a:pPr algn="ctr">
              <a:buNone/>
            </a:pPr>
            <a:r>
              <a:rPr lang="ru-RU" sz="3800" b="1" dirty="0" smtClean="0">
                <a:solidFill>
                  <a:srgbClr val="FF0000"/>
                </a:solidFill>
                <a:latin typeface="Times New Roman" pitchFamily="18" charset="0"/>
                <a:cs typeface="Times New Roman" pitchFamily="18" charset="0"/>
              </a:rPr>
              <a:t>Причины, почему дети убегают из дома – </a:t>
            </a:r>
          </a:p>
          <a:p>
            <a:pPr algn="ctr">
              <a:buNone/>
            </a:pPr>
            <a:r>
              <a:rPr lang="ru-RU" sz="3800" b="1" dirty="0" smtClean="0">
                <a:solidFill>
                  <a:srgbClr val="FF0000"/>
                </a:solidFill>
                <a:latin typeface="Times New Roman" pitchFamily="18" charset="0"/>
                <a:cs typeface="Times New Roman" pitchFamily="18" charset="0"/>
              </a:rPr>
              <a:t>в чем может быть вина родителей?</a:t>
            </a:r>
            <a:endParaRPr lang="ru-RU" sz="3800" dirty="0" smtClean="0">
              <a:solidFill>
                <a:srgbClr val="FF0000"/>
              </a:solidFill>
              <a:latin typeface="Times New Roman" pitchFamily="18" charset="0"/>
              <a:cs typeface="Times New Roman" pitchFamily="18" charset="0"/>
            </a:endParaRPr>
          </a:p>
          <a:p>
            <a:pPr>
              <a:buNone/>
            </a:pPr>
            <a:r>
              <a:rPr lang="ru-RU" sz="3800" b="1" i="1" u="sng" dirty="0" smtClean="0">
                <a:latin typeface="Times New Roman" pitchFamily="18" charset="0"/>
                <a:cs typeface="Times New Roman" pitchFamily="18" charset="0"/>
              </a:rPr>
              <a:t>Детские побеги бывают двух видов:</a:t>
            </a:r>
            <a:endParaRPr lang="ru-RU" sz="3800" u="sng" dirty="0" smtClean="0">
              <a:latin typeface="Times New Roman" pitchFamily="18" charset="0"/>
              <a:cs typeface="Times New Roman" pitchFamily="18" charset="0"/>
            </a:endParaRPr>
          </a:p>
          <a:p>
            <a:pPr lvl="0"/>
            <a:r>
              <a:rPr lang="ru-RU" sz="3800" b="1" dirty="0" smtClean="0">
                <a:solidFill>
                  <a:srgbClr val="FF0000"/>
                </a:solidFill>
                <a:latin typeface="Times New Roman" pitchFamily="18" charset="0"/>
                <a:cs typeface="Times New Roman" pitchFamily="18" charset="0"/>
              </a:rPr>
              <a:t>Мотивированные</a:t>
            </a:r>
            <a:r>
              <a:rPr lang="ru-RU" sz="3800" dirty="0" smtClean="0">
                <a:solidFill>
                  <a:srgbClr val="FF0000"/>
                </a:solidFill>
                <a:latin typeface="Times New Roman" pitchFamily="18" charset="0"/>
                <a:cs typeface="Times New Roman" pitchFamily="18" charset="0"/>
              </a:rPr>
              <a:t>. </a:t>
            </a:r>
            <a:r>
              <a:rPr lang="ru-RU" sz="3800" dirty="0" smtClean="0">
                <a:latin typeface="Times New Roman" pitchFamily="18" charset="0"/>
                <a:cs typeface="Times New Roman" pitchFamily="18" charset="0"/>
              </a:rPr>
              <a:t>Этот вид побегов имеет чисто психологические причины, являющиеся следствием конфликта или иной определенной и понятной ситуации. Побег, в данном случае – метод ухода от проблемы (раз не нашлось других).</a:t>
            </a:r>
          </a:p>
          <a:p>
            <a:pPr lvl="0"/>
            <a:r>
              <a:rPr lang="ru-RU" sz="3800" b="1" dirty="0" smtClean="0">
                <a:solidFill>
                  <a:srgbClr val="FF0000"/>
                </a:solidFill>
                <a:latin typeface="Times New Roman" pitchFamily="18" charset="0"/>
                <a:cs typeface="Times New Roman" pitchFamily="18" charset="0"/>
              </a:rPr>
              <a:t>Немотивированные</a:t>
            </a:r>
            <a:r>
              <a:rPr lang="ru-RU" sz="3800" dirty="0" smtClean="0">
                <a:solidFill>
                  <a:srgbClr val="FF0000"/>
                </a:solidFill>
                <a:latin typeface="Times New Roman" pitchFamily="18" charset="0"/>
                <a:cs typeface="Times New Roman" pitchFamily="18" charset="0"/>
              </a:rPr>
              <a:t>. </a:t>
            </a:r>
            <a:r>
              <a:rPr lang="ru-RU" sz="3800" dirty="0" smtClean="0">
                <a:latin typeface="Times New Roman" pitchFamily="18" charset="0"/>
                <a:cs typeface="Times New Roman" pitchFamily="18" charset="0"/>
              </a:rPr>
              <a:t>Такая форма реагирования, при которой уже любая неприятная ситуация вызывает протест и желание сбежать. Со всеми вытекающими из этого последствиями.</a:t>
            </a:r>
          </a:p>
          <a:p>
            <a:pPr>
              <a:buNone/>
            </a:pPr>
            <a:r>
              <a:rPr lang="ru-RU" sz="3800" dirty="0" smtClean="0">
                <a:latin typeface="Times New Roman" pitchFamily="18" charset="0"/>
                <a:cs typeface="Times New Roman" pitchFamily="18" charset="0"/>
              </a:rPr>
              <a:t>     Стоит отметить, что в основе детских побегов всегда лежит внутренний конфликт в семье, даже если по сути он таким уж конфликтным не является. Отсутствие возможности поговорить, рассказать о проблемах, спросить совета – это тоже внутренний конфликт в семье.</a:t>
            </a:r>
          </a:p>
          <a:p>
            <a:endParaRPr lang="ru-RU"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descr="GreenShineSlidePrew.jpg"/>
          <p:cNvPicPr>
            <a:picLocks noChangeAspect="1"/>
          </p:cNvPicPr>
          <p:nvPr/>
        </p:nvPicPr>
        <p:blipFill>
          <a:blip r:embed="rId2"/>
          <a:stretch>
            <a:fillRect/>
          </a:stretch>
        </p:blipFill>
        <p:spPr>
          <a:xfrm>
            <a:off x="0" y="0"/>
            <a:ext cx="9144000" cy="6858000"/>
          </a:xfrm>
          <a:prstGeom prst="rect">
            <a:avLst/>
          </a:prstGeom>
        </p:spPr>
      </p:pic>
      <p:sp>
        <p:nvSpPr>
          <p:cNvPr id="3" name="Содержимое 2"/>
          <p:cNvSpPr>
            <a:spLocks noGrp="1"/>
          </p:cNvSpPr>
          <p:nvPr>
            <p:ph idx="1"/>
          </p:nvPr>
        </p:nvSpPr>
        <p:spPr>
          <a:xfrm>
            <a:off x="914400" y="381000"/>
            <a:ext cx="8229600" cy="4525963"/>
          </a:xfrm>
        </p:spPr>
        <p:txBody>
          <a:bodyPr>
            <a:normAutofit fontScale="25000" lnSpcReduction="20000"/>
          </a:bodyPr>
          <a:lstStyle/>
          <a:p>
            <a:pPr>
              <a:buNone/>
            </a:pPr>
            <a:r>
              <a:rPr lang="ru-RU" sz="9600" b="1" i="1" dirty="0" smtClean="0">
                <a:solidFill>
                  <a:srgbClr val="FF0000"/>
                </a:solidFill>
                <a:latin typeface="Times New Roman" pitchFamily="18" charset="0"/>
                <a:cs typeface="Times New Roman" pitchFamily="18" charset="0"/>
              </a:rPr>
              <a:t>Основные причины детских побегов:</a:t>
            </a:r>
            <a:endParaRPr lang="ru-RU" sz="9600" dirty="0" smtClean="0">
              <a:solidFill>
                <a:srgbClr val="FF0000"/>
              </a:solidFill>
              <a:latin typeface="Times New Roman" pitchFamily="18" charset="0"/>
              <a:cs typeface="Times New Roman" pitchFamily="18" charset="0"/>
            </a:endParaRPr>
          </a:p>
          <a:p>
            <a:pPr lvl="0">
              <a:buFont typeface="Wingdings" pitchFamily="2" charset="2"/>
              <a:buChar char="ü"/>
            </a:pPr>
            <a:r>
              <a:rPr lang="ru-RU" sz="7200" dirty="0" smtClean="0">
                <a:latin typeface="Times New Roman" pitchFamily="18" charset="0"/>
                <a:cs typeface="Times New Roman" pitchFamily="18" charset="0"/>
              </a:rPr>
              <a:t>Психические заболевания (шизофрения, умственная отсталость, психоз и др.).</a:t>
            </a:r>
          </a:p>
          <a:p>
            <a:pPr lvl="0">
              <a:buFont typeface="Wingdings" pitchFamily="2" charset="2"/>
              <a:buChar char="ü"/>
            </a:pPr>
            <a:r>
              <a:rPr lang="ru-RU" sz="7200" dirty="0" smtClean="0">
                <a:latin typeface="Times New Roman" pitchFamily="18" charset="0"/>
                <a:cs typeface="Times New Roman" pitchFamily="18" charset="0"/>
              </a:rPr>
              <a:t>Конфликт с родителями, отсутствие взаимопонимания в семье, отсутствие внимания.</a:t>
            </a:r>
          </a:p>
          <a:p>
            <a:pPr lvl="0">
              <a:buFont typeface="Wingdings" pitchFamily="2" charset="2"/>
              <a:buChar char="ü"/>
            </a:pPr>
            <a:r>
              <a:rPr lang="ru-RU" sz="7200" dirty="0" smtClean="0">
                <a:latin typeface="Times New Roman" pitchFamily="18" charset="0"/>
                <a:cs typeface="Times New Roman" pitchFamily="18" charset="0"/>
              </a:rPr>
              <a:t>Конфликты в школе.</a:t>
            </a:r>
          </a:p>
          <a:p>
            <a:pPr lvl="0">
              <a:buFont typeface="Wingdings" pitchFamily="2" charset="2"/>
              <a:buChar char="ü"/>
            </a:pPr>
            <a:r>
              <a:rPr lang="ru-RU" sz="7200" dirty="0" smtClean="0">
                <a:latin typeface="Times New Roman" pitchFamily="18" charset="0"/>
                <a:cs typeface="Times New Roman" pitchFamily="18" charset="0"/>
              </a:rPr>
              <a:t>Желание свободы (бунт против родителей).</a:t>
            </a:r>
          </a:p>
          <a:p>
            <a:pPr lvl="0">
              <a:buFont typeface="Wingdings" pitchFamily="2" charset="2"/>
              <a:buChar char="ü"/>
            </a:pPr>
            <a:r>
              <a:rPr lang="ru-RU" sz="7200" dirty="0" smtClean="0">
                <a:latin typeface="Times New Roman" pitchFamily="18" charset="0"/>
                <a:cs typeface="Times New Roman" pitchFamily="18" charset="0"/>
              </a:rPr>
              <a:t>Стресс после пережитой трагедии или жестокого обращения.</a:t>
            </a:r>
          </a:p>
          <a:p>
            <a:pPr lvl="0">
              <a:buFont typeface="Wingdings" pitchFamily="2" charset="2"/>
              <a:buChar char="ü"/>
            </a:pPr>
            <a:r>
              <a:rPr lang="ru-RU" sz="7200" dirty="0" smtClean="0">
                <a:latin typeface="Times New Roman" pitchFamily="18" charset="0"/>
                <a:cs typeface="Times New Roman" pitchFamily="18" charset="0"/>
              </a:rPr>
              <a:t>Скука.</a:t>
            </a:r>
          </a:p>
          <a:p>
            <a:pPr lvl="0">
              <a:buFont typeface="Wingdings" pitchFamily="2" charset="2"/>
              <a:buChar char="ü"/>
            </a:pPr>
            <a:r>
              <a:rPr lang="ru-RU" sz="7200" dirty="0" smtClean="0">
                <a:latin typeface="Times New Roman" pitchFamily="18" charset="0"/>
                <a:cs typeface="Times New Roman" pitchFamily="18" charset="0"/>
              </a:rPr>
              <a:t>Избалованность.</a:t>
            </a:r>
          </a:p>
          <a:p>
            <a:pPr lvl="0">
              <a:buFont typeface="Wingdings" pitchFamily="2" charset="2"/>
              <a:buChar char="ü"/>
            </a:pPr>
            <a:r>
              <a:rPr lang="ru-RU" sz="7200" dirty="0" smtClean="0">
                <a:latin typeface="Times New Roman" pitchFamily="18" charset="0"/>
                <a:cs typeface="Times New Roman" pitchFamily="18" charset="0"/>
              </a:rPr>
              <a:t>Страх наказания.</a:t>
            </a:r>
          </a:p>
          <a:p>
            <a:pPr lvl="0">
              <a:buFont typeface="Wingdings" pitchFamily="2" charset="2"/>
              <a:buChar char="ü"/>
            </a:pPr>
            <a:r>
              <a:rPr lang="ru-RU" sz="7200" dirty="0" smtClean="0">
                <a:latin typeface="Times New Roman" pitchFamily="18" charset="0"/>
                <a:cs typeface="Times New Roman" pitchFamily="18" charset="0"/>
              </a:rPr>
              <a:t>Этап взросления и простое любопытство, желание познать что-то новое.</a:t>
            </a:r>
          </a:p>
          <a:p>
            <a:pPr lvl="0">
              <a:buFont typeface="Wingdings" pitchFamily="2" charset="2"/>
              <a:buChar char="ü"/>
            </a:pPr>
            <a:r>
              <a:rPr lang="ru-RU" sz="7200" dirty="0" smtClean="0">
                <a:latin typeface="Times New Roman" pitchFamily="18" charset="0"/>
                <a:cs typeface="Times New Roman" pitchFamily="18" charset="0"/>
              </a:rPr>
              <a:t>Внутренние проблемы на основе начала строительства отношений с противоположным полом.</a:t>
            </a:r>
          </a:p>
          <a:p>
            <a:pPr lvl="0">
              <a:buFont typeface="Wingdings" pitchFamily="2" charset="2"/>
              <a:buChar char="ü"/>
            </a:pPr>
            <a:r>
              <a:rPr lang="ru-RU" sz="7200" dirty="0" smtClean="0">
                <a:latin typeface="Times New Roman" pitchFamily="18" charset="0"/>
                <a:cs typeface="Times New Roman" pitchFamily="18" charset="0"/>
              </a:rPr>
              <a:t>Размолвки между родителями, развод родителей – бегство как способ выражения протеста.</a:t>
            </a:r>
          </a:p>
          <a:p>
            <a:pPr lvl="0">
              <a:buFont typeface="Wingdings" pitchFamily="2" charset="2"/>
              <a:buChar char="ü"/>
            </a:pPr>
            <a:r>
              <a:rPr lang="ru-RU" sz="7200" dirty="0" smtClean="0">
                <a:latin typeface="Times New Roman" pitchFamily="18" charset="0"/>
                <a:cs typeface="Times New Roman" pitchFamily="18" charset="0"/>
              </a:rPr>
              <a:t>Ребенок хочет сам зарабатывать себе на жизнь.</a:t>
            </a:r>
          </a:p>
          <a:p>
            <a:pPr lvl="0">
              <a:buFont typeface="Wingdings" pitchFamily="2" charset="2"/>
              <a:buChar char="ü"/>
            </a:pPr>
            <a:r>
              <a:rPr lang="ru-RU" sz="7200" dirty="0" smtClean="0">
                <a:latin typeface="Times New Roman" pitchFamily="18" charset="0"/>
                <a:cs typeface="Times New Roman" pitchFamily="18" charset="0"/>
              </a:rPr>
              <a:t>Навязывание ребенку родительской точки зрения в плане выбора профессии, друзей и пр. Отрицание собственного выбора ребенка.</a:t>
            </a:r>
          </a:p>
          <a:p>
            <a:pPr lvl="0">
              <a:buFont typeface="Wingdings" pitchFamily="2" charset="2"/>
              <a:buChar char="ü"/>
            </a:pPr>
            <a:r>
              <a:rPr lang="ru-RU" sz="7200" dirty="0" smtClean="0">
                <a:latin typeface="Times New Roman" pitchFamily="18" charset="0"/>
                <a:cs typeface="Times New Roman" pitchFamily="18" charset="0"/>
              </a:rPr>
              <a:t>Неблагополучная семья. То есть, алкоголизм родителей, регулярное появление посторонних неадекватных людей в доме, рукоприкладство и пр.</a:t>
            </a:r>
          </a:p>
          <a:p>
            <a:pPr lvl="0">
              <a:buFont typeface="Wingdings" pitchFamily="2" charset="2"/>
              <a:buChar char="ü"/>
            </a:pPr>
            <a:r>
              <a:rPr lang="ru-RU" sz="7200" dirty="0" smtClean="0">
                <a:latin typeface="Times New Roman" pitchFamily="18" charset="0"/>
                <a:cs typeface="Times New Roman" pitchFamily="18" charset="0"/>
              </a:rPr>
              <a:t>Детская наркомания или «вербовка» в одну из сект, которых сегодня становится все больше.</a:t>
            </a:r>
          </a:p>
          <a:p>
            <a:endParaRPr lang="ru-RU"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descr="GreenShineSlidePrew.jpg"/>
          <p:cNvPicPr>
            <a:picLocks noChangeAspect="1"/>
          </p:cNvPicPr>
          <p:nvPr/>
        </p:nvPicPr>
        <p:blipFill>
          <a:blip r:embed="rId2"/>
          <a:stretch>
            <a:fillRect/>
          </a:stretch>
        </p:blipFill>
        <p:spPr>
          <a:xfrm>
            <a:off x="0" y="0"/>
            <a:ext cx="9144000" cy="6858000"/>
          </a:xfrm>
          <a:prstGeom prst="rect">
            <a:avLst/>
          </a:prstGeom>
        </p:spPr>
      </p:pic>
      <p:sp>
        <p:nvSpPr>
          <p:cNvPr id="3" name="Содержимое 2"/>
          <p:cNvSpPr>
            <a:spLocks noGrp="1"/>
          </p:cNvSpPr>
          <p:nvPr>
            <p:ph idx="1"/>
          </p:nvPr>
        </p:nvSpPr>
        <p:spPr>
          <a:xfrm>
            <a:off x="1066800" y="1600200"/>
            <a:ext cx="7620000" cy="4525963"/>
          </a:xfrm>
        </p:spPr>
        <p:txBody>
          <a:bodyPr>
            <a:normAutofit fontScale="92500" lnSpcReduction="20000"/>
          </a:bodyPr>
          <a:lstStyle/>
          <a:p>
            <a:pPr algn="ctr">
              <a:buNone/>
            </a:pPr>
            <a:r>
              <a:rPr lang="ru-RU" sz="2600" b="1" dirty="0" smtClean="0">
                <a:solidFill>
                  <a:srgbClr val="FF0000"/>
                </a:solidFill>
                <a:latin typeface="Times New Roman" pitchFamily="18" charset="0"/>
                <a:cs typeface="Times New Roman" pitchFamily="18" charset="0"/>
              </a:rPr>
              <a:t>Ваш ребенок или подросток ушел из дома – правила поведения для родителей</a:t>
            </a:r>
            <a:endParaRPr lang="ru-RU" sz="2600" dirty="0" smtClean="0">
              <a:solidFill>
                <a:srgbClr val="FF0000"/>
              </a:solidFill>
              <a:latin typeface="Times New Roman" pitchFamily="18" charset="0"/>
              <a:cs typeface="Times New Roman" pitchFamily="18" charset="0"/>
            </a:endParaRPr>
          </a:p>
          <a:p>
            <a:r>
              <a:rPr lang="ru-RU" sz="2600" dirty="0" smtClean="0">
                <a:latin typeface="Times New Roman" pitchFamily="18" charset="0"/>
                <a:cs typeface="Times New Roman" pitchFamily="18" charset="0"/>
              </a:rPr>
              <a:t>Самое главное, что стоит помнить родителям о детях-подростках (а именно они чаще всего убегают из дома) – это их внутренние возрастные противоречия и жажда свободы. Любые жесткие меры в этом ранимом и бунтарском возрасте неизменно приведут к протесту ребенка либо к его постепенному превращению в апатичное комнатное дитя, неспособное ни постоять за себя, ни решить свои проблемы. Исходите из этого, когда в очередной раз вам захочется наорать на чадо за очередную «двойку» или запретить гулять после 6-ти вечера, «потому что я так сказала».</a:t>
            </a:r>
          </a:p>
          <a:p>
            <a:endParaRPr lang="ru-RU"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descr="GreenShineSlidePrew.jpg"/>
          <p:cNvPicPr>
            <a:picLocks noChangeAspect="1"/>
          </p:cNvPicPr>
          <p:nvPr/>
        </p:nvPicPr>
        <p:blipFill>
          <a:blip r:embed="rId2"/>
          <a:stretch>
            <a:fillRect/>
          </a:stretch>
        </p:blipFill>
        <p:spPr>
          <a:xfrm>
            <a:off x="0" y="0"/>
            <a:ext cx="9144000" cy="6858000"/>
          </a:xfrm>
          <a:prstGeom prst="rect">
            <a:avLst/>
          </a:prstGeom>
        </p:spPr>
      </p:pic>
      <p:sp>
        <p:nvSpPr>
          <p:cNvPr id="3" name="Содержимое 2"/>
          <p:cNvSpPr>
            <a:spLocks noGrp="1"/>
          </p:cNvSpPr>
          <p:nvPr>
            <p:ph idx="1"/>
          </p:nvPr>
        </p:nvSpPr>
        <p:spPr>
          <a:xfrm>
            <a:off x="1143000" y="228600"/>
            <a:ext cx="7543800" cy="6324600"/>
          </a:xfrm>
        </p:spPr>
        <p:txBody>
          <a:bodyPr>
            <a:normAutofit fontScale="32500" lnSpcReduction="20000"/>
          </a:bodyPr>
          <a:lstStyle/>
          <a:p>
            <a:pPr algn="ctr">
              <a:buNone/>
            </a:pPr>
            <a:r>
              <a:rPr lang="ru-RU" sz="9600" b="1" i="1" dirty="0" smtClean="0">
                <a:solidFill>
                  <a:srgbClr val="FF0000"/>
                </a:solidFill>
                <a:latin typeface="Times New Roman" pitchFamily="18" charset="0"/>
                <a:cs typeface="Times New Roman" pitchFamily="18" charset="0"/>
              </a:rPr>
              <a:t>Что делать, если ребенок убежал из дома – инструкция для родителей.</a:t>
            </a:r>
          </a:p>
          <a:p>
            <a:pPr algn="ctr">
              <a:buFont typeface="Wingdings" pitchFamily="2" charset="2"/>
              <a:buChar char="ü"/>
            </a:pPr>
            <a:endParaRPr lang="ru-RU" sz="8000" dirty="0" smtClean="0">
              <a:solidFill>
                <a:srgbClr val="FF0000"/>
              </a:solidFill>
              <a:latin typeface="Times New Roman" pitchFamily="18" charset="0"/>
              <a:cs typeface="Times New Roman" pitchFamily="18" charset="0"/>
            </a:endParaRPr>
          </a:p>
          <a:p>
            <a:pPr lvl="0">
              <a:buFont typeface="Wingdings" pitchFamily="2" charset="2"/>
              <a:buChar char="ü"/>
            </a:pPr>
            <a:r>
              <a:rPr lang="ru-RU" sz="7200" dirty="0" smtClean="0">
                <a:latin typeface="Times New Roman" pitchFamily="18" charset="0"/>
                <a:cs typeface="Times New Roman" pitchFamily="18" charset="0"/>
              </a:rPr>
              <a:t> Первым делом, прокрутите в памяти все, что говорил вам ваш ребенок в последние дни-недели. Возможно, вы что-то упустили или проигнорировали.</a:t>
            </a:r>
          </a:p>
          <a:p>
            <a:pPr lvl="0">
              <a:buFont typeface="Wingdings" pitchFamily="2" charset="2"/>
              <a:buChar char="ü"/>
            </a:pPr>
            <a:r>
              <a:rPr lang="ru-RU" sz="7200" dirty="0" smtClean="0">
                <a:latin typeface="Times New Roman" pitchFamily="18" charset="0"/>
                <a:cs typeface="Times New Roman" pitchFamily="18" charset="0"/>
              </a:rPr>
              <a:t>Прозвоните всех знакомых/друзей ребенка. Желательно поговорить с их родителями, чтобы они сообщили вам, если ваше дитя вдруг появится у них.</a:t>
            </a:r>
          </a:p>
          <a:p>
            <a:pPr lvl="0">
              <a:buFont typeface="Wingdings" pitchFamily="2" charset="2"/>
              <a:buChar char="ü"/>
            </a:pPr>
            <a:r>
              <a:rPr lang="ru-RU" sz="7200" dirty="0" smtClean="0">
                <a:latin typeface="Times New Roman" pitchFamily="18" charset="0"/>
                <a:cs typeface="Times New Roman" pitchFamily="18" charset="0"/>
              </a:rPr>
              <a:t>Проверьте одежду/вещи ребенка: ушел ли он «в чем есть» или «с чемоданами». Заодно, на всякий случай, проверьте свои «тайники» — все ли деньги/ценности на месте.</a:t>
            </a:r>
          </a:p>
          <a:p>
            <a:pPr lvl="0">
              <a:buFont typeface="Wingdings" pitchFamily="2" charset="2"/>
              <a:buChar char="ü"/>
            </a:pPr>
            <a:r>
              <a:rPr lang="ru-RU" sz="7200" dirty="0" smtClean="0">
                <a:latin typeface="Times New Roman" pitchFamily="18" charset="0"/>
                <a:cs typeface="Times New Roman" pitchFamily="18" charset="0"/>
              </a:rPr>
              <a:t>Ребенок пропал вечером? Звоните классному руководителю, опрашивайте всех одноклассников ребенка. Возможно, кто-то знает о его планах на вечер или проблемах.</a:t>
            </a:r>
          </a:p>
          <a:p>
            <a:pPr lvl="0">
              <a:buFont typeface="Wingdings" pitchFamily="2" charset="2"/>
              <a:buChar char="ü"/>
            </a:pPr>
            <a:endParaRPr lang="ru-RU" sz="7200" dirty="0" smtClean="0">
              <a:latin typeface="Times New Roman" pitchFamily="18" charset="0"/>
              <a:cs typeface="Times New Roman" pitchFamily="18" charset="0"/>
            </a:endParaRPr>
          </a:p>
          <a:p>
            <a:pPr lvl="0">
              <a:buFont typeface="Wingdings" pitchFamily="2" charset="2"/>
              <a:buChar char="ü"/>
            </a:pPr>
            <a:endParaRPr lang="ru-RU" sz="7200" dirty="0" smtClean="0">
              <a:latin typeface="Times New Roman" pitchFamily="18" charset="0"/>
              <a:cs typeface="Times New Roman" pitchFamily="18" charset="0"/>
            </a:endParaRPr>
          </a:p>
          <a:p>
            <a:pPr lvl="0">
              <a:buFont typeface="Wingdings" pitchFamily="2" charset="2"/>
              <a:buChar char="ü"/>
            </a:pPr>
            <a:endParaRPr lang="ru-RU" sz="7200" dirty="0" smtClean="0">
              <a:latin typeface="Times New Roman" pitchFamily="18" charset="0"/>
              <a:cs typeface="Times New Roman" pitchFamily="18" charset="0"/>
            </a:endParaRPr>
          </a:p>
          <a:p>
            <a:endParaRPr lang="ru-RU"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descr="GreenShineSlidePrew.jpg"/>
          <p:cNvPicPr>
            <a:picLocks noChangeAspect="1"/>
          </p:cNvPicPr>
          <p:nvPr/>
        </p:nvPicPr>
        <p:blipFill>
          <a:blip r:embed="rId2"/>
          <a:stretch>
            <a:fillRect/>
          </a:stretch>
        </p:blipFill>
        <p:spPr>
          <a:xfrm>
            <a:off x="0" y="0"/>
            <a:ext cx="9144000" cy="6858000"/>
          </a:xfrm>
          <a:prstGeom prst="rect">
            <a:avLst/>
          </a:prstGeom>
        </p:spPr>
      </p:pic>
      <p:sp>
        <p:nvSpPr>
          <p:cNvPr id="3" name="Содержимое 2"/>
          <p:cNvSpPr>
            <a:spLocks noGrp="1"/>
          </p:cNvSpPr>
          <p:nvPr>
            <p:ph idx="1"/>
          </p:nvPr>
        </p:nvSpPr>
        <p:spPr>
          <a:xfrm>
            <a:off x="1143000" y="0"/>
            <a:ext cx="7543800" cy="6126163"/>
          </a:xfrm>
        </p:spPr>
        <p:txBody>
          <a:bodyPr>
            <a:noAutofit/>
          </a:bodyPr>
          <a:lstStyle/>
          <a:p>
            <a:pPr lvl="0">
              <a:buFont typeface="Wingdings" pitchFamily="2" charset="2"/>
              <a:buChar char="ü"/>
            </a:pPr>
            <a:r>
              <a:rPr lang="ru-RU" sz="2000" dirty="0" smtClean="0">
                <a:latin typeface="Times New Roman" pitchFamily="18" charset="0"/>
                <a:cs typeface="Times New Roman" pitchFamily="18" charset="0"/>
              </a:rPr>
              <a:t>Ребенок не мог просто сбежать? Все вещи на месте? И проблем не было? И никто не знает – где он? Звоните в скорую – не забирали ли с улицы ребенка такого-то возраста, в такой-то одежде. Сразу после этого звоните в полицию с теми же вопросами.</a:t>
            </a:r>
          </a:p>
          <a:p>
            <a:pPr lvl="0">
              <a:buFont typeface="Wingdings" pitchFamily="2" charset="2"/>
              <a:buChar char="ü"/>
            </a:pPr>
            <a:r>
              <a:rPr lang="ru-RU" sz="2000" dirty="0" smtClean="0">
                <a:latin typeface="Times New Roman" pitchFamily="18" charset="0"/>
                <a:cs typeface="Times New Roman" pitchFamily="18" charset="0"/>
              </a:rPr>
              <a:t>Результатов нет? Бегом в ваше районное отделение полиции с фотографией ребенка и его документами. Пишите заявление и подавайте в розыск. Помните: сотрудники полиции не имеют права не принять у вас заявление. Фразы вроде «погуляет и вернется» или «ждите 3 дня, потом приходите» игнорируйте – пишите заявление.</a:t>
            </a:r>
          </a:p>
          <a:p>
            <a:pPr lvl="0">
              <a:buFont typeface="Wingdings" pitchFamily="2" charset="2"/>
              <a:buChar char="ü"/>
            </a:pPr>
            <a:r>
              <a:rPr lang="ru-RU" sz="2000" dirty="0" smtClean="0">
                <a:latin typeface="Times New Roman" pitchFamily="18" charset="0"/>
                <a:cs typeface="Times New Roman" pitchFamily="18" charset="0"/>
              </a:rPr>
              <a:t>Что дальше? Следующий шаг – визит к инспектору по делам несовершеннолетних. Ему также несите фото ребенка и максимально полную информацию – в чем ушел, с кем общался, с кем ругался, где какие татуировки, и на каких местах </a:t>
            </a:r>
            <a:r>
              <a:rPr lang="ru-RU" sz="2000" dirty="0" err="1" smtClean="0">
                <a:latin typeface="Times New Roman" pitchFamily="18" charset="0"/>
                <a:cs typeface="Times New Roman" pitchFamily="18" charset="0"/>
              </a:rPr>
              <a:t>пирсинг</a:t>
            </a:r>
            <a:r>
              <a:rPr lang="ru-RU" sz="2000" dirty="0" smtClean="0">
                <a:latin typeface="Times New Roman" pitchFamily="18" charset="0"/>
                <a:cs typeface="Times New Roman" pitchFamily="18" charset="0"/>
              </a:rPr>
              <a:t>.</a:t>
            </a:r>
          </a:p>
          <a:p>
            <a:pPr lvl="0">
              <a:buFont typeface="Wingdings" pitchFamily="2" charset="2"/>
              <a:buChar char="ü"/>
            </a:pPr>
            <a:r>
              <a:rPr lang="ru-RU" sz="2000" dirty="0" smtClean="0">
                <a:latin typeface="Times New Roman" pitchFamily="18" charset="0"/>
                <a:cs typeface="Times New Roman" pitchFamily="18" charset="0"/>
              </a:rPr>
              <a:t>Не прекращайте поиска по друзьям, одноклассникам и знакомым ребенка – возможно у кого-нибудь уже появилась информация о его местонахождении. При этом акцентируйте внимание на своих переживаниях – «я не сержусь, просто волнуюсь и жду, лишь бы живой был». И никаких – «появится – убью, паразита».</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descr="GreenShineSlidePrew.jpg"/>
          <p:cNvPicPr>
            <a:picLocks noChangeAspect="1"/>
          </p:cNvPicPr>
          <p:nvPr/>
        </p:nvPicPr>
        <p:blipFill>
          <a:blip r:embed="rId2"/>
          <a:stretch>
            <a:fillRect/>
          </a:stretch>
        </p:blipFill>
        <p:spPr>
          <a:xfrm>
            <a:off x="0" y="0"/>
            <a:ext cx="9144000" cy="6858000"/>
          </a:xfrm>
          <a:prstGeom prst="rect">
            <a:avLst/>
          </a:prstGeom>
        </p:spPr>
      </p:pic>
      <p:sp>
        <p:nvSpPr>
          <p:cNvPr id="3" name="Содержимое 2"/>
          <p:cNvSpPr>
            <a:spLocks noGrp="1"/>
          </p:cNvSpPr>
          <p:nvPr>
            <p:ph idx="1"/>
          </p:nvPr>
        </p:nvSpPr>
        <p:spPr>
          <a:xfrm>
            <a:off x="1371600" y="304800"/>
            <a:ext cx="7086600" cy="4525963"/>
          </a:xfrm>
        </p:spPr>
        <p:txBody>
          <a:bodyPr>
            <a:normAutofit fontScale="25000" lnSpcReduction="20000"/>
          </a:bodyPr>
          <a:lstStyle/>
          <a:p>
            <a:pPr>
              <a:buNone/>
            </a:pPr>
            <a:r>
              <a:rPr lang="ru-RU" sz="8000" dirty="0" smtClean="0">
                <a:latin typeface="Times New Roman" pitchFamily="18" charset="0"/>
                <a:cs typeface="Times New Roman" pitchFamily="18" charset="0"/>
              </a:rPr>
              <a:t>Ребенок нашелся? Это главное! Обнимите своего ребенка и скажите ему, как вы его любите. </a:t>
            </a:r>
          </a:p>
          <a:p>
            <a:pPr>
              <a:buNone/>
            </a:pPr>
            <a:r>
              <a:rPr lang="ru-RU" sz="8000" b="1" i="1" dirty="0" smtClean="0">
                <a:solidFill>
                  <a:srgbClr val="FF0000"/>
                </a:solidFill>
                <a:latin typeface="Times New Roman" pitchFamily="18" charset="0"/>
                <a:cs typeface="Times New Roman" pitchFamily="18" charset="0"/>
              </a:rPr>
              <a:t>И запоминайте, чего делать категорически нельзя после счастливого воссоединения семьи:</a:t>
            </a:r>
            <a:endParaRPr lang="ru-RU" sz="8000" dirty="0" smtClean="0">
              <a:solidFill>
                <a:srgbClr val="FF0000"/>
              </a:solidFill>
              <a:latin typeface="Times New Roman" pitchFamily="18" charset="0"/>
              <a:cs typeface="Times New Roman" pitchFamily="18" charset="0"/>
            </a:endParaRPr>
          </a:p>
          <a:p>
            <a:pPr lvl="0">
              <a:buFont typeface="Wingdings" pitchFamily="2" charset="2"/>
              <a:buChar char="ü"/>
            </a:pPr>
            <a:r>
              <a:rPr lang="ru-RU" sz="8000" dirty="0" smtClean="0">
                <a:latin typeface="Times New Roman" pitchFamily="18" charset="0"/>
                <a:cs typeface="Times New Roman" pitchFamily="18" charset="0"/>
              </a:rPr>
              <a:t>Нападать на чадо с расспросами.</a:t>
            </a:r>
          </a:p>
          <a:p>
            <a:pPr lvl="0">
              <a:buFont typeface="Wingdings" pitchFamily="2" charset="2"/>
              <a:buChar char="ü"/>
            </a:pPr>
            <a:r>
              <a:rPr lang="ru-RU" sz="8000" dirty="0" smtClean="0">
                <a:latin typeface="Times New Roman" pitchFamily="18" charset="0"/>
                <a:cs typeface="Times New Roman" pitchFamily="18" charset="0"/>
              </a:rPr>
              <a:t>Орать и применять физическую силу.</a:t>
            </a:r>
          </a:p>
          <a:p>
            <a:pPr lvl="0">
              <a:buFont typeface="Wingdings" pitchFamily="2" charset="2"/>
              <a:buChar char="ü"/>
            </a:pPr>
            <a:r>
              <a:rPr lang="ru-RU" sz="8000" dirty="0" smtClean="0">
                <a:latin typeface="Times New Roman" pitchFamily="18" charset="0"/>
                <a:cs typeface="Times New Roman" pitchFamily="18" charset="0"/>
              </a:rPr>
              <a:t>Наказывать любым способом – лишать «сладкого», сажать под замок, отправлять к бабушке  и пр.</a:t>
            </a:r>
          </a:p>
          <a:p>
            <a:pPr lvl="0">
              <a:buFont typeface="Wingdings" pitchFamily="2" charset="2"/>
              <a:buChar char="ü"/>
            </a:pPr>
            <a:r>
              <a:rPr lang="ru-RU" sz="8000" dirty="0" smtClean="0">
                <a:latin typeface="Times New Roman" pitchFamily="18" charset="0"/>
                <a:cs typeface="Times New Roman" pitchFamily="18" charset="0"/>
              </a:rPr>
              <a:t>Демонстративно молчать и игнорировать ребенка.</a:t>
            </a:r>
          </a:p>
          <a:p>
            <a:pPr>
              <a:buFont typeface="Wingdings" pitchFamily="2" charset="2"/>
              <a:buChar char="ü"/>
            </a:pPr>
            <a:r>
              <a:rPr lang="ru-RU" sz="8000" dirty="0" smtClean="0">
                <a:latin typeface="Times New Roman" pitchFamily="18" charset="0"/>
                <a:cs typeface="Times New Roman" pitchFamily="18" charset="0"/>
              </a:rPr>
              <a:t>Если ребенок способен сейчас разговаривать по душам – выслушайте его. Спокойно, без претензий. Слушайте и пытайтесь услышать. Не прерывайте и не обвиняйте, даже если монолог ребенка будет сплошным потоком обвинений в ваш адрес.</a:t>
            </a:r>
            <a:endParaRPr lang="ru-RU"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descr="GreenShineSlidePrew.jpg"/>
          <p:cNvPicPr>
            <a:picLocks noChangeAspect="1"/>
          </p:cNvPicPr>
          <p:nvPr/>
        </p:nvPicPr>
        <p:blipFill>
          <a:blip r:embed="rId3"/>
          <a:stretch>
            <a:fillRect/>
          </a:stretch>
        </p:blipFill>
        <p:spPr>
          <a:xfrm>
            <a:off x="0" y="0"/>
            <a:ext cx="9144000" cy="6858000"/>
          </a:xfrm>
          <a:prstGeom prst="rect">
            <a:avLst/>
          </a:prstGeom>
        </p:spPr>
      </p:pic>
      <p:sp>
        <p:nvSpPr>
          <p:cNvPr id="3" name="Содержимое 2"/>
          <p:cNvSpPr>
            <a:spLocks noGrp="1"/>
          </p:cNvSpPr>
          <p:nvPr>
            <p:ph idx="1"/>
          </p:nvPr>
        </p:nvSpPr>
        <p:spPr>
          <a:xfrm>
            <a:off x="1066800" y="685800"/>
            <a:ext cx="8229600" cy="4525963"/>
          </a:xfrm>
        </p:spPr>
        <p:txBody>
          <a:bodyPr>
            <a:normAutofit fontScale="70000" lnSpcReduction="20000"/>
          </a:bodyPr>
          <a:lstStyle/>
          <a:p>
            <a:pPr>
              <a:buNone/>
            </a:pPr>
            <a:r>
              <a:rPr lang="ru-RU" b="1" i="1" dirty="0" smtClean="0">
                <a:solidFill>
                  <a:srgbClr val="FF0000"/>
                </a:solidFill>
                <a:latin typeface="Times New Roman" pitchFamily="18" charset="0"/>
                <a:cs typeface="Times New Roman" pitchFamily="18" charset="0"/>
              </a:rPr>
              <a:t> Ваша задача:</a:t>
            </a:r>
            <a:endParaRPr lang="ru-RU" dirty="0" smtClean="0">
              <a:solidFill>
                <a:srgbClr val="FF0000"/>
              </a:solidFill>
              <a:latin typeface="Times New Roman" pitchFamily="18" charset="0"/>
              <a:cs typeface="Times New Roman" pitchFamily="18" charset="0"/>
            </a:endParaRPr>
          </a:p>
          <a:p>
            <a:pPr lvl="0">
              <a:buFont typeface="Wingdings" pitchFamily="2" charset="2"/>
              <a:buChar char="ü"/>
            </a:pPr>
            <a:r>
              <a:rPr lang="ru-RU" dirty="0" smtClean="0">
                <a:latin typeface="Times New Roman" pitchFamily="18" charset="0"/>
                <a:cs typeface="Times New Roman" pitchFamily="18" charset="0"/>
              </a:rPr>
              <a:t> Успокоить ребенка.</a:t>
            </a:r>
          </a:p>
          <a:p>
            <a:pPr lvl="0">
              <a:buFont typeface="Wingdings" pitchFamily="2" charset="2"/>
              <a:buChar char="ü"/>
            </a:pPr>
            <a:r>
              <a:rPr lang="ru-RU" dirty="0" smtClean="0">
                <a:latin typeface="Times New Roman" pitchFamily="18" charset="0"/>
                <a:cs typeface="Times New Roman" pitchFamily="18" charset="0"/>
              </a:rPr>
              <a:t>Расположить его к себе.</a:t>
            </a:r>
          </a:p>
          <a:p>
            <a:pPr lvl="0">
              <a:buFont typeface="Wingdings" pitchFamily="2" charset="2"/>
              <a:buChar char="ü"/>
            </a:pPr>
            <a:r>
              <a:rPr lang="ru-RU" dirty="0" smtClean="0">
                <a:latin typeface="Times New Roman" pitchFamily="18" charset="0"/>
                <a:cs typeface="Times New Roman" pitchFamily="18" charset="0"/>
              </a:rPr>
              <a:t>Установить контакт.</a:t>
            </a:r>
          </a:p>
          <a:p>
            <a:pPr lvl="0">
              <a:buFont typeface="Wingdings" pitchFamily="2" charset="2"/>
              <a:buChar char="ü"/>
            </a:pPr>
            <a:r>
              <a:rPr lang="ru-RU" dirty="0" smtClean="0">
                <a:latin typeface="Times New Roman" pitchFamily="18" charset="0"/>
                <a:cs typeface="Times New Roman" pitchFamily="18" charset="0"/>
              </a:rPr>
              <a:t>Убедить чадо, что вы его примете любым, что попытаетесь понять.</a:t>
            </a:r>
          </a:p>
          <a:p>
            <a:pPr lvl="0">
              <a:buFont typeface="Wingdings" pitchFamily="2" charset="2"/>
              <a:buChar char="ü"/>
            </a:pPr>
            <a:r>
              <a:rPr lang="ru-RU" dirty="0" smtClean="0">
                <a:latin typeface="Times New Roman" pitchFamily="18" charset="0"/>
                <a:cs typeface="Times New Roman" pitchFamily="18" charset="0"/>
              </a:rPr>
              <a:t>Найти компромисс.</a:t>
            </a:r>
          </a:p>
          <a:p>
            <a:pPr lvl="0">
              <a:buFont typeface="Wingdings" pitchFamily="2" charset="2"/>
              <a:buChar char="ü"/>
            </a:pPr>
            <a:r>
              <a:rPr lang="ru-RU" dirty="0" smtClean="0">
                <a:latin typeface="Times New Roman" pitchFamily="18" charset="0"/>
                <a:cs typeface="Times New Roman" pitchFamily="18" charset="0"/>
              </a:rPr>
              <a:t>Признать свои ошибки перед ребенком.</a:t>
            </a:r>
          </a:p>
          <a:p>
            <a:pPr>
              <a:buFont typeface="Wingdings" pitchFamily="2" charset="2"/>
              <a:buChar char="ü"/>
            </a:pPr>
            <a:r>
              <a:rPr lang="ru-RU" dirty="0" smtClean="0">
                <a:latin typeface="Times New Roman" pitchFamily="18" charset="0"/>
                <a:cs typeface="Times New Roman" pitchFamily="18" charset="0"/>
              </a:rPr>
              <a:t>И помните: если вдруг на улице вы натолкнулись на чужого ребенка, который показался вам потерянным, зареванным, «беспризорным» — не проходите мимо! Попытайтесь поговорить с ребенком, выяснить – что с ним случилось. Возможно, его тоже сейчас ищут родители.</a:t>
            </a:r>
          </a:p>
          <a:p>
            <a:endParaRPr lang="ru-RU" dirty="0" smtClean="0"/>
          </a:p>
          <a:p>
            <a:endParaRPr lang="ru-RU"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rnd" cmpd="sng" algn="ctr">
          <a:solidFill>
            <a:schemeClr val="phClr">
              <a:shade val="95000"/>
              <a:satMod val="105000"/>
            </a:schemeClr>
          </a:solidFill>
          <a:prstDash val="solid"/>
        </a:ln>
        <a:ln w="25400" cap="rnd" cmpd="sng" algn="ctr">
          <a:solidFill>
            <a:schemeClr val="phClr"/>
          </a:solidFill>
          <a:prstDash val="solid"/>
        </a:ln>
        <a:ln w="38100" cap="rnd" cmpd="sng" algn="ctr">
          <a:solidFill>
            <a:schemeClr val="phClr"/>
          </a:solidFill>
          <a:prstDash val="solid"/>
        </a:ln>
      </a:lnStyleLst>
      <a:effectStyleLst>
        <a:effectStyle>
          <a:effectLst>
            <a:outerShdw blurRad="40000" dist="20000" dir="5400000">
              <a:srgbClr val="000000">
                <a:alpha val="38000"/>
              </a:srgbClr>
            </a:outerShdw>
          </a:effectLst>
        </a:effectStyle>
        <a:effectStyle>
          <a:effectLst>
            <a:outerShdw blurRad="40000" dist="23000" dir="5400000">
              <a:srgbClr val="000000">
                <a:alpha val="35000"/>
              </a:srgbClr>
            </a:outerShdw>
          </a:effectLst>
        </a:effectStyle>
        <a:effectStyle>
          <a:effectLst>
            <a:outerShdw blurRad="40000" dist="23000" dir="540000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100000" t="-60000" r="100000" b="200000"/>
          </a:path>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30</TotalTime>
  <Words>1834</Words>
  <PresentationFormat>Экран (4:3)</PresentationFormat>
  <Paragraphs>76</Paragraphs>
  <Slides>17</Slides>
  <Notes>1</Notes>
  <HiddenSlides>0</HiddenSlides>
  <MMClips>0</MMClips>
  <ScaleCrop>false</ScaleCrop>
  <HeadingPairs>
    <vt:vector size="4" baseType="variant">
      <vt:variant>
        <vt:lpstr>Тема</vt:lpstr>
      </vt:variant>
      <vt:variant>
        <vt:i4>1</vt:i4>
      </vt:variant>
      <vt:variant>
        <vt:lpstr>Заголовки слайдов</vt:lpstr>
      </vt:variant>
      <vt:variant>
        <vt:i4>17</vt:i4>
      </vt:variant>
    </vt:vector>
  </HeadingPairs>
  <TitlesOfParts>
    <vt:vector size="18" baseType="lpstr">
      <vt:lpstr>Office Theme</vt:lpstr>
      <vt:lpstr>Слайд 1</vt:lpstr>
      <vt:lpstr>Слайд 2</vt:lpstr>
      <vt:lpstr>Слайд 3</vt:lpstr>
      <vt:lpstr>Слайд 4</vt:lpstr>
      <vt:lpstr>Слайд 5</vt:lpstr>
      <vt:lpstr>Слайд 6</vt:lpstr>
      <vt:lpstr>Слайд 7</vt:lpstr>
      <vt:lpstr>Слайд 8</vt:lpstr>
      <vt:lpstr>Слайд 9</vt:lpstr>
      <vt:lpstr>Слайд 10</vt:lpstr>
      <vt:lpstr>Слайд 11</vt:lpstr>
      <vt:lpstr>Слайд 12</vt:lpstr>
      <vt:lpstr>Слайд 13</vt:lpstr>
      <vt:lpstr>Слайд 14</vt:lpstr>
      <vt:lpstr>Слайд 15</vt:lpstr>
      <vt:lpstr>Слайд 16</vt:lpstr>
      <vt:lpstr>Слайд 17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Лена</dc:creator>
  <cp:lastModifiedBy>Лена</cp:lastModifiedBy>
  <cp:revision>5</cp:revision>
  <dcterms:created xsi:type="dcterms:W3CDTF">2018-04-23T18:24:48Z</dcterms:created>
  <dcterms:modified xsi:type="dcterms:W3CDTF">2018-04-24T21:48:18Z</dcterms:modified>
</cp:coreProperties>
</file>