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1" r:id="rId4"/>
    <p:sldId id="259" r:id="rId5"/>
    <p:sldId id="260" r:id="rId6"/>
    <p:sldId id="267" r:id="rId7"/>
    <p:sldId id="266" r:id="rId8"/>
    <p:sldId id="268" r:id="rId9"/>
    <p:sldId id="262" r:id="rId10"/>
    <p:sldId id="264" r:id="rId11"/>
    <p:sldId id="269" r:id="rId12"/>
    <p:sldId id="270" r:id="rId13"/>
    <p:sldId id="263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4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4" autoAdjust="0"/>
    <p:restoredTop sz="94660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3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28"/>
    </p:cViewPr>
  </p:sorterViewPr>
  <p:notesViewPr>
    <p:cSldViewPr>
      <p:cViewPr varScale="1">
        <p:scale>
          <a:sx n="52" d="100"/>
          <a:sy n="52" d="100"/>
        </p:scale>
        <p:origin x="-190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82F9C2-02C2-48B2-B7FB-98F7D797E38D}" type="datetimeFigureOut">
              <a:rPr lang="ru-RU" smtClean="0"/>
              <a:t>18.05.2019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39FF5-E4FA-4707-B90A-838DD0080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019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39FF5-E4FA-4707-B90A-838DD00806D4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8945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39FF5-E4FA-4707-B90A-838DD00806D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251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355D-E22D-4B83-B3F2-6CD4B585C4B8}" type="datetimeFigureOut">
              <a:rPr lang="ru-RU" smtClean="0"/>
              <a:t>18.05.2019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59A6-980A-4F52-BCDE-D8F273251E2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355D-E22D-4B83-B3F2-6CD4B585C4B8}" type="datetimeFigureOut">
              <a:rPr lang="ru-RU" smtClean="0"/>
              <a:t>18.05.2019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59A6-980A-4F52-BCDE-D8F273251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355D-E22D-4B83-B3F2-6CD4B585C4B8}" type="datetimeFigureOut">
              <a:rPr lang="ru-RU" smtClean="0"/>
              <a:t>18.05.2019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59A6-980A-4F52-BCDE-D8F273251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355D-E22D-4B83-B3F2-6CD4B585C4B8}" type="datetimeFigureOut">
              <a:rPr lang="ru-RU" smtClean="0"/>
              <a:t>18.05.2019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59A6-980A-4F52-BCDE-D8F273251E2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355D-E22D-4B83-B3F2-6CD4B585C4B8}" type="datetimeFigureOut">
              <a:rPr lang="ru-RU" smtClean="0"/>
              <a:t>18.05.2019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59A6-980A-4F52-BCDE-D8F273251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355D-E22D-4B83-B3F2-6CD4B585C4B8}" type="datetimeFigureOut">
              <a:rPr lang="ru-RU" smtClean="0"/>
              <a:t>18.05.2019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59A6-980A-4F52-BCDE-D8F273251E2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355D-E22D-4B83-B3F2-6CD4B585C4B8}" type="datetimeFigureOut">
              <a:rPr lang="ru-RU" smtClean="0"/>
              <a:t>18.05.2019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59A6-980A-4F52-BCDE-D8F273251E2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355D-E22D-4B83-B3F2-6CD4B585C4B8}" type="datetimeFigureOut">
              <a:rPr lang="ru-RU" smtClean="0"/>
              <a:t>18.05.2019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59A6-980A-4F52-BCDE-D8F273251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355D-E22D-4B83-B3F2-6CD4B585C4B8}" type="datetimeFigureOut">
              <a:rPr lang="ru-RU" smtClean="0"/>
              <a:t>18.05.2019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59A6-980A-4F52-BCDE-D8F273251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355D-E22D-4B83-B3F2-6CD4B585C4B8}" type="datetimeFigureOut">
              <a:rPr lang="ru-RU" smtClean="0"/>
              <a:t>18.05.2019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59A6-980A-4F52-BCDE-D8F273251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355D-E22D-4B83-B3F2-6CD4B585C4B8}" type="datetimeFigureOut">
              <a:rPr lang="ru-RU" smtClean="0"/>
              <a:t>18.05.2019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59A6-980A-4F52-BCDE-D8F273251E2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C85355D-E22D-4B83-B3F2-6CD4B585C4B8}" type="datetimeFigureOut">
              <a:rPr lang="ru-RU" smtClean="0"/>
              <a:t>18.05.2019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59259A6-980A-4F52-BCDE-D8F273251E2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414592" cy="2688007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dirty="0" smtClean="0"/>
              <a:t> </a:t>
            </a:r>
            <a:r>
              <a:rPr lang="ru-RU" sz="4900" dirty="0" smtClean="0"/>
              <a:t>ОСОБЕННОСТИ ФГОС НАЧАЛЬНОГО ОБЩЕГО ОБРАЗОВАНИЯ</a:t>
            </a:r>
            <a:endParaRPr lang="ru-RU" sz="4900" dirty="0"/>
          </a:p>
        </p:txBody>
      </p:sp>
      <p:pic>
        <p:nvPicPr>
          <p:cNvPr id="1026" name="Picture 2" descr="\\psf\Home\Desktop\Fgos123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568" y="3110660"/>
            <a:ext cx="4896544" cy="352839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209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7471">
        <p:split orient="vert"/>
      </p:transition>
    </mc:Choice>
    <mc:Fallback xmlns="">
      <p:transition spd="slow" advTm="17471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6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136904" cy="129614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ИКТ - компетентность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700808"/>
            <a:ext cx="8424936" cy="504056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en-US" dirty="0" smtClean="0"/>
              <a:t>	</a:t>
            </a:r>
            <a:r>
              <a:rPr lang="ru-RU" sz="3000" b="1" i="1" dirty="0" smtClean="0"/>
              <a:t>Важными элементом </a:t>
            </a:r>
            <a:r>
              <a:rPr lang="ru-RU" sz="3000" b="1" i="1" dirty="0"/>
              <a:t>на ступени начального общего образования, обеспечивающими его результативность </a:t>
            </a:r>
            <a:r>
              <a:rPr lang="ru-RU" sz="3000" b="1" i="1" dirty="0" smtClean="0"/>
              <a:t>являются</a:t>
            </a:r>
            <a:r>
              <a:rPr lang="en-US" sz="3000" b="1" i="1" dirty="0"/>
              <a:t>:</a:t>
            </a:r>
            <a:endParaRPr lang="en-US" sz="3000" b="1" i="1" dirty="0" smtClean="0"/>
          </a:p>
          <a:p>
            <a:r>
              <a:rPr lang="ru-RU" sz="3000" b="1" i="1" dirty="0" smtClean="0"/>
              <a:t> </a:t>
            </a:r>
            <a:r>
              <a:rPr lang="ru-RU" sz="3000" b="1" i="1" dirty="0"/>
              <a:t>ориентировка младших школьников в информационных и </a:t>
            </a:r>
            <a:r>
              <a:rPr lang="ru-RU" sz="3000" b="1" i="1" dirty="0" smtClean="0"/>
              <a:t>коммуникативных </a:t>
            </a:r>
            <a:r>
              <a:rPr lang="ru-RU" sz="3000" b="1" i="1" dirty="0"/>
              <a:t>технологиях (</a:t>
            </a:r>
            <a:r>
              <a:rPr lang="ru-RU" sz="3000" b="1" i="1" dirty="0" smtClean="0"/>
              <a:t>ИКТ)</a:t>
            </a:r>
            <a:endParaRPr lang="en-US" sz="3000" b="1" i="1" dirty="0" smtClean="0"/>
          </a:p>
          <a:p>
            <a:r>
              <a:rPr lang="ru-RU" sz="3000" b="1" i="1" dirty="0" smtClean="0"/>
              <a:t>  </a:t>
            </a:r>
            <a:r>
              <a:rPr lang="ru-RU" sz="3000" b="1" i="1" dirty="0"/>
              <a:t>формирование </a:t>
            </a:r>
            <a:r>
              <a:rPr lang="ru-RU" sz="3000" b="1" i="1" dirty="0" smtClean="0"/>
              <a:t>способности </a:t>
            </a:r>
            <a:r>
              <a:rPr lang="ru-RU" sz="3000" b="1" i="1" dirty="0"/>
              <a:t>грамотно </a:t>
            </a:r>
            <a:r>
              <a:rPr lang="ru-RU" sz="3000" b="1" i="1" dirty="0" smtClean="0"/>
              <a:t>применять ИКТ.  </a:t>
            </a:r>
            <a:endParaRPr lang="en-US" sz="3000" b="1" i="1" dirty="0" smtClean="0"/>
          </a:p>
          <a:p>
            <a:pPr marL="45720" indent="0">
              <a:buNone/>
            </a:pPr>
            <a:r>
              <a:rPr lang="ru-RU" sz="3000" b="1" i="1" dirty="0"/>
              <a:t>	</a:t>
            </a:r>
            <a:r>
              <a:rPr lang="en-US" sz="3000" b="1" i="1" dirty="0" smtClean="0"/>
              <a:t> B </a:t>
            </a:r>
            <a:r>
              <a:rPr lang="ru-RU" sz="3000" b="1" i="1" dirty="0" smtClean="0"/>
              <a:t>программу ФГОС НОО включена подпрограмма «Формирование ИКТ -компетентности обучающихся». </a:t>
            </a:r>
            <a:endParaRPr lang="ru-RU" sz="3000" b="1" i="1" dirty="0"/>
          </a:p>
        </p:txBody>
      </p:sp>
    </p:spTree>
    <p:extLst>
      <p:ext uri="{BB962C8B-B14F-4D97-AF65-F5344CB8AC3E}">
        <p14:creationId xmlns:p14="http://schemas.microsoft.com/office/powerpoint/2010/main" val="4224225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6346">
        <p:split orient="vert"/>
      </p:transition>
    </mc:Choice>
    <mc:Fallback xmlns="">
      <p:transition spd="slow" advTm="36346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692696"/>
            <a:ext cx="9144000" cy="5805264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/>
              <a:t>	</a:t>
            </a:r>
            <a:r>
              <a:rPr lang="ru-RU" sz="2400" b="1" i="1" dirty="0" smtClean="0"/>
              <a:t>В </a:t>
            </a:r>
            <a:r>
              <a:rPr lang="ru-RU" sz="2400" b="1" i="1" dirty="0"/>
              <a:t>современной школе широко применяется проектный метод. </a:t>
            </a:r>
            <a:r>
              <a:rPr lang="ru-RU" sz="2400" b="1" i="1" dirty="0" smtClean="0"/>
              <a:t>Имеется </a:t>
            </a:r>
            <a:r>
              <a:rPr lang="ru-RU" sz="2400" b="1" i="1" dirty="0"/>
              <a:t>цикл </a:t>
            </a:r>
            <a:r>
              <a:rPr lang="ru-RU" sz="2400" b="1" i="1" dirty="0" smtClean="0"/>
              <a:t>проектов: « Я умею</a:t>
            </a:r>
            <a:r>
              <a:rPr lang="ru-RU" sz="2400" b="1" i="1" dirty="0" smtClean="0"/>
              <a:t>»; «</a:t>
            </a:r>
            <a:r>
              <a:rPr lang="ru-RU" sz="2400" b="1" i="1" dirty="0" smtClean="0"/>
              <a:t>Я </a:t>
            </a:r>
            <a:r>
              <a:rPr lang="ru-RU" sz="2400" b="1" i="1" dirty="0"/>
              <a:t>и мое имя», «Моя семья», совместное издание Азбуки и многое другое. Родители должны всячески стимулировать детей к этой работе.</a:t>
            </a:r>
          </a:p>
          <a:p>
            <a:pPr algn="l"/>
            <a:r>
              <a:rPr lang="ru-RU" sz="2400" b="1" i="1" dirty="0" smtClean="0"/>
              <a:t>	Также в обучении применяется интегрированный </a:t>
            </a:r>
            <a:r>
              <a:rPr lang="ru-RU" sz="2400" b="1" i="1" dirty="0"/>
              <a:t>подход к </a:t>
            </a:r>
            <a:r>
              <a:rPr lang="ru-RU" sz="2400" b="1" i="1" dirty="0" smtClean="0"/>
              <a:t>обучению</a:t>
            </a:r>
            <a:r>
              <a:rPr lang="ru-RU" sz="2400" b="1" i="1" dirty="0" smtClean="0"/>
              <a:t>, который </a:t>
            </a:r>
            <a:r>
              <a:rPr lang="ru-RU" sz="2400" b="1" i="1" dirty="0"/>
              <a:t>предполагает активное использование знаний, полученных при изучении одного предмета, на уроках по другим предметам</a:t>
            </a:r>
            <a:r>
              <a:rPr lang="ru-RU" sz="2400" b="1" i="1" dirty="0" smtClean="0"/>
              <a:t>.</a:t>
            </a:r>
          </a:p>
          <a:p>
            <a:pPr algn="l"/>
            <a:r>
              <a:rPr lang="ru-RU" sz="2400" b="1" i="1" dirty="0"/>
              <a:t>	</a:t>
            </a:r>
            <a:r>
              <a:rPr lang="ru-RU" sz="2400" b="1" i="1" dirty="0" smtClean="0"/>
              <a:t> </a:t>
            </a:r>
            <a:r>
              <a:rPr lang="ru-RU" sz="2400" b="1" i="1" dirty="0"/>
              <a:t>Например, на уроке русского языка идет работа над текстами-описаниями, эта же работа продолжается на уроке окружающего мира, например, в связи с изучением времен года. Результатом этой деятельности становится, например, видеорепортаж, описывающий картины природы, природные явления и т.п.</a:t>
            </a:r>
          </a:p>
          <a:p>
            <a:pPr algn="l"/>
            <a:endParaRPr lang="ru-RU" sz="2400" b="1" i="1" dirty="0"/>
          </a:p>
          <a:p>
            <a:pPr algn="l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0385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9875">
        <p:split orient="vert"/>
      </p:transition>
    </mc:Choice>
    <mc:Fallback xmlns="">
      <p:transition spd="slow" advTm="39875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9036496" cy="1152128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>
                <a:solidFill>
                  <a:srgbClr val="C00000"/>
                </a:solidFill>
              </a:rPr>
              <a:t>Информационно–образовательная среда – новое требование в программе ФГОС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772816"/>
            <a:ext cx="8496944" cy="5085184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ru-RU" sz="2400" b="1" i="1" dirty="0"/>
              <a:t>Требования к информационно-образовательной среде (ИС) являются составной частью Стандарта. </a:t>
            </a:r>
            <a:endParaRPr lang="ru-RU" sz="2400" b="1" i="1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b="1" i="1" dirty="0" smtClean="0"/>
              <a:t>ИС </a:t>
            </a:r>
            <a:r>
              <a:rPr lang="ru-RU" sz="2400" b="1" i="1" dirty="0"/>
              <a:t>должна обеспечивать возможности для </a:t>
            </a:r>
            <a:r>
              <a:rPr lang="ru-RU" sz="2400" b="1" i="1" dirty="0" smtClean="0"/>
              <a:t>информатизации </a:t>
            </a:r>
            <a:r>
              <a:rPr lang="ru-RU" sz="2400" b="1" i="1" dirty="0"/>
              <a:t>работы любого учителя и учащегося. </a:t>
            </a:r>
            <a:endParaRPr lang="ru-RU" sz="2400" b="1" i="1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b="1" i="1" dirty="0" smtClean="0"/>
              <a:t>Через </a:t>
            </a:r>
            <a:r>
              <a:rPr lang="ru-RU" sz="2400" b="1" i="1" dirty="0"/>
              <a:t>ИС учащиеся имеют контролируемый доступ к образовательным ресурсам и Интернету, могут взаимодействовать дистанционно, в том числе и во внеурочное время. </a:t>
            </a:r>
            <a:endParaRPr lang="ru-RU" sz="2400" b="1" i="1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b="1" i="1" dirty="0" smtClean="0"/>
              <a:t>Родители </a:t>
            </a:r>
            <a:r>
              <a:rPr lang="ru-RU" sz="2400" b="1" i="1" dirty="0"/>
              <a:t>должны видеть в ИС качественные результаты обучения своих детей и оценку учителя.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ru-RU" sz="2400" b="1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355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5872">
        <p:split orient="vert"/>
      </p:transition>
    </mc:Choice>
    <mc:Fallback xmlns="">
      <p:transition spd="slow" advTm="35872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6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12968" cy="6552728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400" b="1" i="1" dirty="0"/>
              <a:t>Стандарт </a:t>
            </a:r>
            <a:r>
              <a:rPr lang="ru-RU" sz="2400" b="1" i="1" dirty="0" smtClean="0"/>
              <a:t>ориентирован</a:t>
            </a:r>
          </a:p>
          <a:p>
            <a:pPr marL="45720" indent="0" algn="ctr">
              <a:buNone/>
            </a:pPr>
            <a:r>
              <a:rPr lang="ru-RU" sz="24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b="1" i="1" dirty="0">
                <a:solidFill>
                  <a:schemeClr val="accent4">
                    <a:lumMod val="50000"/>
                  </a:schemeClr>
                </a:solidFill>
              </a:rPr>
              <a:t>на становление личностных характеристик </a:t>
            </a:r>
            <a:r>
              <a:rPr lang="ru-RU" sz="2400" b="1" i="1" dirty="0" smtClean="0">
                <a:solidFill>
                  <a:schemeClr val="accent4">
                    <a:lumMod val="50000"/>
                  </a:schemeClr>
                </a:solidFill>
              </a:rPr>
              <a:t>выпускника</a:t>
            </a:r>
          </a:p>
          <a:p>
            <a:pPr marL="45720" indent="0" algn="ctr">
              <a:buNone/>
            </a:pP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Портрет выпускника начальной школы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»:</a:t>
            </a:r>
            <a:endParaRPr lang="ru-RU" sz="2000" b="1" i="1" dirty="0"/>
          </a:p>
          <a:p>
            <a:r>
              <a:rPr lang="ru-RU" sz="2000" b="1" i="1" dirty="0" smtClean="0"/>
              <a:t>любящий </a:t>
            </a:r>
            <a:r>
              <a:rPr lang="ru-RU" sz="2000" b="1" i="1" dirty="0"/>
              <a:t>свой народ, свой край и свою Родину;</a:t>
            </a:r>
          </a:p>
          <a:p>
            <a:r>
              <a:rPr lang="ru-RU" sz="2000" b="1" i="1" dirty="0" smtClean="0"/>
              <a:t> </a:t>
            </a:r>
            <a:r>
              <a:rPr lang="ru-RU" sz="2000" b="1" i="1" dirty="0"/>
              <a:t>уважающий и принимающий ценности семьи и общества;</a:t>
            </a:r>
          </a:p>
          <a:p>
            <a:r>
              <a:rPr lang="ru-RU" sz="2000" b="1" i="1" dirty="0"/>
              <a:t> </a:t>
            </a:r>
            <a:r>
              <a:rPr lang="ru-RU" sz="2000" b="1" i="1" dirty="0" smtClean="0"/>
              <a:t>любознательный</a:t>
            </a:r>
            <a:r>
              <a:rPr lang="ru-RU" sz="2000" b="1" i="1" dirty="0"/>
              <a:t>, активно и заинтересованно познающий мир;</a:t>
            </a:r>
          </a:p>
          <a:p>
            <a:r>
              <a:rPr lang="ru-RU" sz="2000" b="1" i="1" dirty="0" smtClean="0"/>
              <a:t> </a:t>
            </a:r>
            <a:r>
              <a:rPr lang="ru-RU" sz="2000" b="1" i="1" dirty="0"/>
              <a:t>владеющий основами умения учиться, способный к организации собственной деятельности;</a:t>
            </a:r>
          </a:p>
          <a:p>
            <a:r>
              <a:rPr lang="ru-RU" sz="2000" b="1" i="1" dirty="0" smtClean="0"/>
              <a:t> </a:t>
            </a:r>
            <a:r>
              <a:rPr lang="ru-RU" sz="2000" b="1" i="1" dirty="0"/>
              <a:t>готовый самостоятельно действовать и отвечать за свои поступки перед семьей и обществом;</a:t>
            </a:r>
          </a:p>
          <a:p>
            <a:r>
              <a:rPr lang="ru-RU" sz="2000" b="1" i="1" dirty="0" smtClean="0"/>
              <a:t> </a:t>
            </a:r>
            <a:r>
              <a:rPr lang="ru-RU" sz="2000" b="1" i="1" dirty="0"/>
              <a:t>доброжелательный, умеющий слушать и слышать собеседника, обосновывать свою позицию, высказывать свое мнение;</a:t>
            </a:r>
          </a:p>
          <a:p>
            <a:r>
              <a:rPr lang="ru-RU" sz="2000" b="1" i="1" dirty="0"/>
              <a:t> </a:t>
            </a:r>
            <a:r>
              <a:rPr lang="ru-RU" sz="2000" b="1" i="1" dirty="0" smtClean="0"/>
              <a:t>выполняющий </a:t>
            </a:r>
            <a:r>
              <a:rPr lang="ru-RU" sz="2000" b="1" i="1" dirty="0"/>
              <a:t>правила здорового и безопасного для себя и окружающих образа жизни.</a:t>
            </a:r>
          </a:p>
          <a:p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1229666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47080">
        <p:split orient="vert"/>
      </p:transition>
    </mc:Choice>
    <mc:Fallback xmlns="">
      <p:transition spd="slow" advTm="4708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75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250"/>
                            </p:stCondLst>
                            <p:childTnLst>
                              <p:par>
                                <p:cTn id="21" presetID="6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6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750"/>
                            </p:stCondLst>
                            <p:childTnLst>
                              <p:par>
                                <p:cTn id="29" presetID="6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6500"/>
                            </p:stCondLst>
                            <p:childTnLst>
                              <p:par>
                                <p:cTn id="33" presetID="6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9250"/>
                            </p:stCondLst>
                            <p:childTnLst>
                              <p:par>
                                <p:cTn id="37" presetID="6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2000"/>
                            </p:stCondLst>
                            <p:childTnLst>
                              <p:par>
                                <p:cTn id="41" presetID="6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4750"/>
                            </p:stCondLst>
                            <p:childTnLst>
                              <p:par>
                                <p:cTn id="45" presetID="6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836712"/>
            <a:ext cx="6512511" cy="467845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УСПЕХОВ  В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ОБУЧЕНИИ!!!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016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390">
        <p:split orient="vert"/>
      </p:transition>
    </mc:Choice>
    <mc:Fallback xmlns="">
      <p:transition spd="slow" advTm="939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76456" y="404664"/>
            <a:ext cx="216024" cy="6192688"/>
          </a:xfrm>
        </p:spPr>
        <p:txBody>
          <a:bodyPr/>
          <a:lstStyle/>
          <a:p>
            <a:pPr marL="0" indent="0" algn="l">
              <a:buNone/>
            </a:pPr>
            <a:r>
              <a:rPr lang="ru-RU" sz="2200" dirty="0"/>
              <a:t> </a:t>
            </a:r>
            <a:br>
              <a:rPr lang="ru-RU" sz="2200" dirty="0"/>
            </a:b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352928" cy="619268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000" b="1" i="1" dirty="0" smtClean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ru-RU" sz="4000" b="1" i="1" dirty="0" smtClean="0">
                <a:solidFill>
                  <a:schemeClr val="bg2">
                    <a:lumMod val="50000"/>
                  </a:schemeClr>
                </a:solidFill>
              </a:rPr>
              <a:t>Начальная школа</a:t>
            </a:r>
            <a:r>
              <a:rPr lang="ru-RU" b="1" i="1" dirty="0" smtClean="0"/>
              <a:t> </a:t>
            </a:r>
            <a:r>
              <a:rPr lang="en-US" b="1" i="1" dirty="0"/>
              <a:t> </a:t>
            </a:r>
            <a:r>
              <a:rPr lang="ru-RU" sz="3200" b="1" i="1" dirty="0" smtClean="0"/>
              <a:t>играет исключительно важную роль в общей системе образования. </a:t>
            </a:r>
            <a:endParaRPr lang="en-US" sz="3200" b="1" i="1" dirty="0" smtClean="0"/>
          </a:p>
          <a:p>
            <a:pPr marL="45720" indent="0">
              <a:buNone/>
            </a:pPr>
            <a:r>
              <a:rPr lang="ru-RU" sz="3200" b="1" i="1" dirty="0" smtClean="0"/>
              <a:t>Она должна обеспечить</a:t>
            </a:r>
            <a:r>
              <a:rPr lang="en-US" sz="3200" b="1" i="1" dirty="0" smtClean="0"/>
              <a:t>:</a:t>
            </a:r>
            <a:endParaRPr lang="ru-RU" sz="3200" b="1" i="1" dirty="0" smtClean="0"/>
          </a:p>
          <a:p>
            <a:r>
              <a:rPr lang="ru-RU" sz="3200" b="1" i="1" dirty="0" smtClean="0"/>
              <a:t> целостное развитие личности ребенка</a:t>
            </a:r>
            <a:r>
              <a:rPr lang="en-US" sz="3200" b="1" i="1" dirty="0"/>
              <a:t>;</a:t>
            </a:r>
            <a:endParaRPr lang="ru-RU" sz="3200" b="1" i="1" dirty="0" smtClean="0"/>
          </a:p>
          <a:p>
            <a:r>
              <a:rPr lang="ru-RU" sz="3200" b="1" i="1" dirty="0" smtClean="0"/>
              <a:t> становление элементарной культуры деятельности и поведения</a:t>
            </a:r>
            <a:r>
              <a:rPr lang="en-US" sz="3200" b="1" i="1" dirty="0" smtClean="0"/>
              <a:t>;</a:t>
            </a:r>
            <a:endParaRPr lang="ru-RU" sz="3200" b="1" i="1" dirty="0" smtClean="0"/>
          </a:p>
          <a:p>
            <a:r>
              <a:rPr lang="ru-RU" sz="3200" b="1" i="1" dirty="0" smtClean="0"/>
              <a:t>формирование интеллекта и общей культуры</a:t>
            </a:r>
            <a:r>
              <a:rPr lang="en-US" sz="3200" b="1" i="1" dirty="0" smtClean="0"/>
              <a:t>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3496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9499">
        <p:split orient="vert"/>
      </p:transition>
    </mc:Choice>
    <mc:Fallback xmlns="">
      <p:transition spd="slow" advTm="19499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25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1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208912" cy="6264696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ru-RU" sz="2800" b="1" i="1" dirty="0"/>
              <a:t> </a:t>
            </a:r>
            <a:r>
              <a:rPr lang="ru-RU" sz="2800" b="1" i="1" dirty="0" smtClean="0"/>
              <a:t>    В </a:t>
            </a:r>
            <a:r>
              <a:rPr lang="ru-RU" sz="2800" b="1" i="1" dirty="0"/>
              <a:t>прошлом </a:t>
            </a:r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</a:rPr>
              <a:t>главной целью </a:t>
            </a:r>
            <a:r>
              <a:rPr lang="ru-RU" sz="2800" b="1" i="1" dirty="0"/>
              <a:t>начального образования считали обучение чтению, письму, счёту, а </a:t>
            </a:r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</a:rPr>
              <a:t>критерием успешности – </a:t>
            </a:r>
            <a:r>
              <a:rPr lang="ru-RU" sz="2800" b="1" i="1" dirty="0"/>
              <a:t>уровень умений и навыков   учащихся. </a:t>
            </a:r>
            <a:endParaRPr lang="ru-RU" sz="2800" b="1" i="1" dirty="0" smtClean="0"/>
          </a:p>
          <a:p>
            <a:pPr marL="45720" indent="0" algn="ctr">
              <a:buNone/>
            </a:pPr>
            <a:r>
              <a:rPr lang="ru-RU" sz="2800" b="1" i="1" dirty="0" smtClean="0"/>
              <a:t>  </a:t>
            </a:r>
          </a:p>
          <a:p>
            <a:pPr marL="45720" indent="0" algn="ctr">
              <a:buNone/>
            </a:pPr>
            <a:r>
              <a:rPr lang="ru-RU" sz="2800" b="1" i="1" dirty="0" smtClean="0"/>
              <a:t>     Сегодня   </a:t>
            </a:r>
            <a:r>
              <a:rPr lang="ru-RU" sz="2800" b="1" i="1" dirty="0"/>
              <a:t>начальное   образование   </a:t>
            </a:r>
            <a:r>
              <a:rPr lang="ru-RU" sz="2800" b="1" i="1" dirty="0">
                <a:solidFill>
                  <a:srgbClr val="0070C0"/>
                </a:solidFill>
              </a:rPr>
              <a:t>закладывает   основу формирования   учебной   деятельности   ребёнка   –   </a:t>
            </a:r>
            <a:r>
              <a:rPr lang="ru-RU" sz="2800" b="1" i="1" dirty="0"/>
              <a:t>систему   учебных   и познавательных мотивов, умение принимать, сохранять, реализовывать учебные цели,   планировать,   контролировать   и   оценивать   учебные   действия   и   их результат.</a:t>
            </a:r>
          </a:p>
        </p:txBody>
      </p:sp>
    </p:spTree>
    <p:extLst>
      <p:ext uri="{BB962C8B-B14F-4D97-AF65-F5344CB8AC3E}">
        <p14:creationId xmlns:p14="http://schemas.microsoft.com/office/powerpoint/2010/main" val="1346846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21">
        <p:split orient="vert"/>
      </p:transition>
    </mc:Choice>
    <mc:Fallback xmlns="">
      <p:transition spd="slow" advTm="30021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75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6613" y="188640"/>
            <a:ext cx="6551851" cy="3312368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/>
              <a:t>C </a:t>
            </a:r>
            <a:r>
              <a:rPr lang="ru-RU" sz="2800" dirty="0">
                <a:solidFill>
                  <a:schemeClr val="accent6">
                    <a:lumMod val="75000"/>
                  </a:schemeClr>
                </a:solidFill>
              </a:rPr>
              <a:t>1 сентября 2011 года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 все образовательные учреждения </a:t>
            </a:r>
            <a:r>
              <a:rPr lang="ru-RU" sz="2800" dirty="0" smtClean="0"/>
              <a:t>России перешли </a:t>
            </a:r>
            <a:r>
              <a:rPr lang="ru-RU" sz="2800" dirty="0"/>
              <a:t>на </a:t>
            </a:r>
            <a:r>
              <a:rPr lang="ru-RU" sz="2800" dirty="0" smtClean="0"/>
              <a:t>новый Федеральный государственный образовательный стандарт начального общего образования.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2924944"/>
            <a:ext cx="7416824" cy="3600400"/>
          </a:xfrm>
        </p:spPr>
        <p:txBody>
          <a:bodyPr/>
          <a:lstStyle/>
          <a:p>
            <a:pPr marL="365760" lvl="1" indent="0" algn="ctr">
              <a:buNone/>
            </a:pPr>
            <a:endParaRPr lang="ru-RU" sz="2800" b="1" i="1" dirty="0" smtClean="0"/>
          </a:p>
          <a:p>
            <a:pPr marL="365760" lvl="1" indent="0" algn="ctr">
              <a:buNone/>
            </a:pPr>
            <a:r>
              <a:rPr lang="ru-RU" sz="2800" b="1" i="1" dirty="0" smtClean="0"/>
              <a:t>Определить </a:t>
            </a:r>
            <a:r>
              <a:rPr lang="ru-RU" sz="2800" b="1" i="1" dirty="0"/>
              <a:t>современные требования к начальной школе, обеспечить качество начального образования - </a:t>
            </a:r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</a:rPr>
              <a:t>основная задача </a:t>
            </a:r>
            <a:r>
              <a:rPr lang="ru-RU" sz="2800" b="1" i="1" dirty="0"/>
              <a:t>федеральных государственных образовательных стандартов  второго поколения.</a:t>
            </a:r>
          </a:p>
          <a:p>
            <a:endParaRPr lang="ru-RU" dirty="0"/>
          </a:p>
        </p:txBody>
      </p:sp>
      <p:pic>
        <p:nvPicPr>
          <p:cNvPr id="2050" name="Picture 2" descr="\\psf\Home\Desktop\Фгос книг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18" y="692696"/>
            <a:ext cx="1904295" cy="2549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760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4067">
        <p:split orient="vert"/>
      </p:transition>
    </mc:Choice>
    <mc:Fallback xmlns="">
      <p:transition spd="slow" advTm="14067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75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064895" cy="136815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Требования ФГОС НОО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412776"/>
            <a:ext cx="8712968" cy="504056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b="1" i="1" dirty="0"/>
              <a:t>Стандарт выдвигает три группы требований: </a:t>
            </a:r>
            <a:endParaRPr lang="ru-RU" sz="2800" b="1" i="1" dirty="0" smtClean="0"/>
          </a:p>
          <a:p>
            <a:r>
              <a:rPr lang="ru-RU" sz="2800" b="1" i="1" dirty="0" smtClean="0"/>
              <a:t>Требования </a:t>
            </a:r>
            <a:r>
              <a:rPr lang="ru-RU" sz="2800" b="1" i="1" dirty="0"/>
              <a:t>к результатам освоения основной образовательной программы начального общего образования; </a:t>
            </a:r>
            <a:endParaRPr lang="ru-RU" sz="2800" b="1" i="1" dirty="0" smtClean="0"/>
          </a:p>
          <a:p>
            <a:r>
              <a:rPr lang="ru-RU" sz="2800" b="1" i="1" dirty="0" smtClean="0"/>
              <a:t>Требования </a:t>
            </a:r>
            <a:r>
              <a:rPr lang="ru-RU" sz="2800" b="1" i="1" dirty="0"/>
              <a:t>к структуре основной образовательной программы начального общего </a:t>
            </a:r>
            <a:r>
              <a:rPr lang="en-US" sz="2800" b="1" i="1" dirty="0" err="1" smtClean="0"/>
              <a:t>образования</a:t>
            </a:r>
            <a:r>
              <a:rPr lang="ru-RU" sz="2800" b="1" i="1" dirty="0" smtClean="0"/>
              <a:t>; </a:t>
            </a:r>
          </a:p>
          <a:p>
            <a:r>
              <a:rPr lang="ru-RU" sz="2800" b="1" i="1" dirty="0" smtClean="0"/>
              <a:t>Требования </a:t>
            </a:r>
            <a:r>
              <a:rPr lang="ru-RU" sz="2800" b="1" i="1" dirty="0"/>
              <a:t>к условиям реализации основной образовательной программы начального общего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63378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3042">
        <p:split orient="vert"/>
      </p:transition>
    </mc:Choice>
    <mc:Fallback xmlns="">
      <p:transition spd="slow" advTm="23042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75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75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0"/>
            <a:ext cx="9070258" cy="6858000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/>
              <a:t>	</a:t>
            </a:r>
          </a:p>
          <a:p>
            <a:pPr algn="ctr"/>
            <a:r>
              <a:rPr lang="ru-RU" sz="2600" b="1" i="1" dirty="0"/>
              <a:t>	</a:t>
            </a:r>
            <a:r>
              <a:rPr lang="ru-RU" sz="2600" b="1" i="1" dirty="0" smtClean="0"/>
              <a:t>Стандарт </a:t>
            </a:r>
            <a:r>
              <a:rPr lang="ru-RU" sz="2600" b="1" i="1" dirty="0"/>
              <a:t>устанавливает требования к результатам обучающихся, освоивших основную образовательную программу начального общего образования</a:t>
            </a:r>
            <a:r>
              <a:rPr lang="ru-RU" sz="2600" b="1" i="1" dirty="0" smtClean="0"/>
              <a:t>:</a:t>
            </a:r>
            <a:endParaRPr lang="ru-RU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b="1" i="1" dirty="0">
                <a:solidFill>
                  <a:srgbClr val="C00000"/>
                </a:solidFill>
              </a:rPr>
              <a:t>    личностным</a:t>
            </a:r>
            <a:r>
              <a:rPr lang="ru-RU" sz="2400" b="1" i="1" dirty="0"/>
              <a:t>, включающим готовность и способность обучающихся к саморазвитию, </a:t>
            </a:r>
            <a:r>
              <a:rPr lang="ru-RU" sz="2400" b="1" i="1" dirty="0" err="1"/>
              <a:t>сформированность</a:t>
            </a:r>
            <a:r>
              <a:rPr lang="ru-RU" sz="2400" b="1" i="1" dirty="0"/>
              <a:t> мотивации к обучению и познанию, ценностно-смысловые установки обучающихся</a:t>
            </a:r>
            <a:r>
              <a:rPr lang="ru-RU" sz="2400" b="1" i="1" dirty="0" smtClean="0"/>
              <a:t>.</a:t>
            </a:r>
            <a:endParaRPr lang="ru-RU" sz="2400" b="1" i="1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b="1" i="1" dirty="0"/>
              <a:t>    </a:t>
            </a:r>
            <a:r>
              <a:rPr lang="ru-RU" sz="2400" b="1" i="1" dirty="0" err="1">
                <a:solidFill>
                  <a:srgbClr val="C00000"/>
                </a:solidFill>
              </a:rPr>
              <a:t>метапредметным</a:t>
            </a:r>
            <a:r>
              <a:rPr lang="ru-RU" sz="2400" b="1" i="1" dirty="0"/>
              <a:t>, включающим освоение обучающимися универсальных учебных действий (познавательных, регулятивных и коммуникативных</a:t>
            </a:r>
            <a:r>
              <a:rPr lang="ru-RU" sz="2400" b="1" i="1" dirty="0" smtClean="0"/>
              <a:t>), </a:t>
            </a:r>
            <a:r>
              <a:rPr lang="ru-RU" sz="2400" b="1" i="1" dirty="0"/>
              <a:t>составляющими основу умения </a:t>
            </a:r>
            <a:r>
              <a:rPr lang="ru-RU" sz="2400" b="1" i="1" dirty="0" smtClean="0"/>
              <a:t>учиться.</a:t>
            </a:r>
            <a:endParaRPr lang="ru-RU" sz="2400" b="1" i="1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b="1" i="1" dirty="0">
                <a:solidFill>
                  <a:srgbClr val="C00000"/>
                </a:solidFill>
              </a:rPr>
              <a:t>    предметным</a:t>
            </a:r>
            <a:r>
              <a:rPr lang="ru-RU" sz="2400" b="1" i="1" dirty="0"/>
              <a:t>, включающим </a:t>
            </a:r>
            <a:r>
              <a:rPr lang="ru-RU" sz="2400" b="1" i="1" dirty="0" smtClean="0"/>
              <a:t>освоенный </a:t>
            </a:r>
            <a:r>
              <a:rPr lang="ru-RU" sz="2400" b="1" i="1" dirty="0"/>
              <a:t>в ходе изучения учебного предмета </a:t>
            </a:r>
            <a:r>
              <a:rPr lang="ru-RU" sz="2400" b="1" i="1" dirty="0" smtClean="0"/>
              <a:t>опыт, </a:t>
            </a:r>
            <a:r>
              <a:rPr lang="ru-RU" sz="2400" b="1" i="1" dirty="0"/>
              <a:t>его преобразованию и применению, а также </a:t>
            </a:r>
            <a:r>
              <a:rPr lang="ru-RU" sz="2400" b="1" i="1" dirty="0" smtClean="0"/>
              <a:t>систему </a:t>
            </a:r>
            <a:r>
              <a:rPr lang="ru-RU" sz="2400" b="1" i="1" dirty="0"/>
              <a:t>элементов научного знания, лежащих в основе современной научной картины мира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8194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9708">
        <p:split orient="vert"/>
      </p:transition>
    </mc:Choice>
    <mc:Fallback xmlns="">
      <p:transition spd="slow" advTm="39708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75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25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8352928" cy="590465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smtClean="0"/>
              <a:t>	</a:t>
            </a:r>
          </a:p>
          <a:p>
            <a:pPr marL="45720" indent="0">
              <a:buNone/>
            </a:pPr>
            <a:r>
              <a:rPr lang="ru-RU" b="1" i="1" dirty="0" smtClean="0"/>
              <a:t>	Неотъемлемой частью ядра нового стандарта являются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универсальные учебные действия (УУД).</a:t>
            </a:r>
          </a:p>
          <a:p>
            <a:pPr marL="45720" indent="0">
              <a:buNone/>
            </a:pPr>
            <a:r>
              <a:rPr lang="ru-RU" b="1" i="1" dirty="0" smtClean="0"/>
              <a:t>	 Под УУД понимают «</a:t>
            </a:r>
            <a:r>
              <a:rPr lang="ru-RU" b="1" i="1" dirty="0" err="1" smtClean="0"/>
              <a:t>общеучебные</a:t>
            </a:r>
            <a:r>
              <a:rPr lang="ru-RU" b="1" i="1" dirty="0" smtClean="0"/>
              <a:t> умения», «общие способы деятельности», которыми учащиеся должны овладеть в процессе </a:t>
            </a:r>
            <a:r>
              <a:rPr lang="ru-RU" b="1" i="1" dirty="0"/>
              <a:t>обучения. Все виды УУД рассматриваются в контексте содержания конкретных учебных предметов. </a:t>
            </a:r>
            <a:endParaRPr lang="ru-RU" b="1" i="1" dirty="0" smtClean="0"/>
          </a:p>
          <a:p>
            <a:pPr marL="45720" indent="0">
              <a:buNone/>
            </a:pPr>
            <a:r>
              <a:rPr lang="ru-RU" b="1" i="1" dirty="0" smtClean="0"/>
              <a:t>	 Для УУД предусмотрена отдельная программа – </a:t>
            </a:r>
            <a:r>
              <a:rPr lang="ru-RU" sz="2800" b="1" i="1" dirty="0" smtClean="0"/>
              <a:t>программа формирования универсальных учебных действий (УУД).</a:t>
            </a:r>
            <a:r>
              <a:rPr lang="ru-RU" b="1" i="1" dirty="0" smtClean="0"/>
              <a:t> </a:t>
            </a:r>
          </a:p>
          <a:p>
            <a:pPr marL="45720" indent="0">
              <a:buNone/>
            </a:pPr>
            <a:r>
              <a:rPr lang="ru-RU" b="1" i="1" dirty="0"/>
              <a:t>	</a:t>
            </a:r>
            <a:r>
              <a:rPr lang="ru-RU" b="1" i="1" dirty="0" smtClean="0"/>
              <a:t>Наличие этой программы в комплексе Основной образовательной программы начального общего образования задает </a:t>
            </a:r>
            <a:r>
              <a:rPr lang="ru-RU" b="1" i="1" dirty="0" err="1" smtClean="0"/>
              <a:t>деятельностный</a:t>
            </a:r>
            <a:r>
              <a:rPr lang="ru-RU" b="1" i="1" dirty="0" smtClean="0"/>
              <a:t> подход в образовательном процессе начальной школы.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028319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8491">
        <p:split orient="vert"/>
      </p:transition>
    </mc:Choice>
    <mc:Fallback xmlns="">
      <p:transition spd="slow" advTm="18491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568952" cy="692696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>
                <a:solidFill>
                  <a:srgbClr val="C00000"/>
                </a:solidFill>
              </a:rPr>
              <a:t>Использование ИКТ в учебном процессе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836712"/>
            <a:ext cx="9036496" cy="6021288"/>
          </a:xfrm>
        </p:spPr>
        <p:txBody>
          <a:bodyPr>
            <a:noAutofit/>
          </a:bodyPr>
          <a:lstStyle/>
          <a:p>
            <a:pPr algn="l"/>
            <a:r>
              <a:rPr lang="en-US" sz="2400" b="1" i="1" dirty="0" smtClean="0"/>
              <a:t>	</a:t>
            </a:r>
            <a:r>
              <a:rPr lang="ru-RU" sz="2400" b="1" i="1" dirty="0" smtClean="0"/>
              <a:t>Отличительной </a:t>
            </a:r>
            <a:r>
              <a:rPr lang="ru-RU" sz="2400" b="1" i="1" dirty="0"/>
              <a:t>особенностью начала обучения является то, что наряду с традиционным письмом ребенок сразу начинает осваивать клавиатурный набор текста</a:t>
            </a:r>
            <a:r>
              <a:rPr lang="ru-RU" sz="2400" b="1" i="1" dirty="0" smtClean="0"/>
              <a:t>, что является важным моментом. </a:t>
            </a:r>
            <a:endParaRPr lang="ru-RU" sz="2400" b="1" i="1" dirty="0"/>
          </a:p>
          <a:p>
            <a:pPr algn="l"/>
            <a:r>
              <a:rPr lang="ru-RU" sz="2400" b="1" i="1" dirty="0" smtClean="0"/>
              <a:t>	Изучение </a:t>
            </a:r>
            <a:r>
              <a:rPr lang="ru-RU" sz="2400" b="1" i="1" dirty="0"/>
              <a:t>окружающего мира предполагает не только изучение материалов учебника, но и наблюдения и опыты, проводимые с помощью цифровых </a:t>
            </a:r>
            <a:r>
              <a:rPr lang="ru-RU" sz="2400" b="1" i="1" dirty="0" smtClean="0"/>
              <a:t>изм</a:t>
            </a:r>
            <a:r>
              <a:rPr lang="ru-RU" sz="2400" b="1" i="1" dirty="0"/>
              <a:t>е</a:t>
            </a:r>
            <a:r>
              <a:rPr lang="ru-RU" sz="2400" b="1" i="1" dirty="0" smtClean="0"/>
              <a:t>рительных </a:t>
            </a:r>
            <a:r>
              <a:rPr lang="ru-RU" sz="2400" b="1" i="1" dirty="0"/>
              <a:t>приборов, цифрового микроскопа, цифрового фотоаппарата и видеокамеры. Наблюдения и опыты фиксируются, их результаты обобщаются и представляются в цифровом </a:t>
            </a:r>
            <a:r>
              <a:rPr lang="ru-RU" sz="2400" b="1" i="1" dirty="0" smtClean="0"/>
              <a:t>виде.</a:t>
            </a:r>
          </a:p>
          <a:p>
            <a:pPr algn="l"/>
            <a:r>
              <a:rPr lang="ru-RU" sz="2400" b="1" i="1" dirty="0"/>
              <a:t>	</a:t>
            </a:r>
            <a:r>
              <a:rPr lang="ru-RU" sz="2400" b="1" i="1" dirty="0" smtClean="0"/>
              <a:t>В </a:t>
            </a:r>
            <a:r>
              <a:rPr lang="ru-RU" sz="2400" b="1" i="1" dirty="0"/>
              <a:t>контексте изучения всех предметов должны широко использоваться различные источники информации, в том числе, в доступном Интернете.</a:t>
            </a:r>
          </a:p>
          <a:p>
            <a:pPr algn="l"/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72611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7468">
        <p:split orient="vert"/>
      </p:transition>
    </mc:Choice>
    <mc:Fallback xmlns="">
      <p:transition spd="slow" advTm="27468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04448" y="6525344"/>
            <a:ext cx="539552" cy="33265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18"/>
            <a:ext cx="4896543" cy="492972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600" b="1" i="1" dirty="0"/>
              <a:t> </a:t>
            </a:r>
            <a:r>
              <a:rPr lang="ru-RU" sz="2600" b="1" i="1" dirty="0" smtClean="0"/>
              <a:t> </a:t>
            </a:r>
            <a:r>
              <a:rPr lang="ru-RU" sz="2800" b="1" i="1" dirty="0" smtClean="0"/>
              <a:t>По </a:t>
            </a:r>
            <a:r>
              <a:rPr lang="ru-RU" sz="2800" b="1" i="1" dirty="0"/>
              <a:t>новым стандартам </a:t>
            </a:r>
            <a:r>
              <a:rPr lang="ru-RU" sz="2800" b="1" i="1" dirty="0">
                <a:solidFill>
                  <a:srgbClr val="C00000"/>
                </a:solidFill>
              </a:rPr>
              <a:t>главное - </a:t>
            </a:r>
            <a:r>
              <a:rPr lang="ru-RU" sz="2800" b="1" i="1" dirty="0"/>
              <a:t>не просто дать школьнику новые знания и умения, а 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научить их применять, развивать </a:t>
            </a:r>
            <a:r>
              <a:rPr lang="ru-RU" sz="2800" b="1" i="1" dirty="0"/>
              <a:t>его и в урочное, и во внеурочное время. </a:t>
            </a:r>
          </a:p>
          <a:p>
            <a:endParaRPr lang="ru-RU" b="1" i="1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203848" y="188640"/>
            <a:ext cx="5940152" cy="686814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endParaRPr lang="ru-RU" sz="3000" b="1" i="1" dirty="0" smtClean="0"/>
          </a:p>
          <a:p>
            <a:pPr marL="45720" indent="0" algn="ctr">
              <a:buNone/>
            </a:pPr>
            <a:endParaRPr lang="ru-RU" sz="3000" b="1" i="1" dirty="0"/>
          </a:p>
          <a:p>
            <a:pPr marL="45720" indent="0" algn="ctr">
              <a:buNone/>
            </a:pPr>
            <a:endParaRPr lang="ru-RU" sz="3000" b="1" i="1" dirty="0" smtClean="0"/>
          </a:p>
          <a:p>
            <a:pPr marL="45720" indent="0" algn="ctr">
              <a:buNone/>
            </a:pPr>
            <a:endParaRPr lang="ru-RU" sz="3000" b="1" i="1" dirty="0"/>
          </a:p>
          <a:p>
            <a:pPr marL="45720" indent="0" algn="ctr">
              <a:buNone/>
            </a:pPr>
            <a:endParaRPr lang="ru-RU" sz="3000" b="1" i="1" dirty="0" smtClean="0"/>
          </a:p>
          <a:p>
            <a:pPr marL="45720" indent="0" algn="ctr">
              <a:buNone/>
            </a:pPr>
            <a:endParaRPr lang="ru-RU" sz="3000" b="1" i="1" dirty="0" smtClean="0"/>
          </a:p>
          <a:p>
            <a:pPr marL="45720" indent="0" algn="ctr">
              <a:buNone/>
            </a:pPr>
            <a:endParaRPr lang="ru-RU" sz="3000" b="1" i="1" dirty="0" smtClean="0"/>
          </a:p>
          <a:p>
            <a:pPr marL="45720" indent="0" algn="ctr">
              <a:buNone/>
            </a:pPr>
            <a:r>
              <a:rPr lang="ru-RU" sz="3000" b="1" i="1" dirty="0" smtClean="0"/>
              <a:t>В основе стандарта лежит </a:t>
            </a:r>
            <a:r>
              <a:rPr lang="ru-RU" sz="3000" b="1" i="1" dirty="0" err="1" smtClean="0">
                <a:solidFill>
                  <a:schemeClr val="accent4">
                    <a:lumMod val="50000"/>
                  </a:schemeClr>
                </a:solidFill>
              </a:rPr>
              <a:t>деятельностный</a:t>
            </a:r>
            <a:r>
              <a:rPr lang="ru-RU" sz="3000" b="1" i="1" dirty="0" smtClean="0">
                <a:solidFill>
                  <a:schemeClr val="accent4">
                    <a:lumMod val="50000"/>
                  </a:schemeClr>
                </a:solidFill>
              </a:rPr>
              <a:t> подход в обучении</a:t>
            </a:r>
            <a:r>
              <a:rPr lang="en-US" sz="3000" b="1" i="1" dirty="0" smtClean="0"/>
              <a:t>.</a:t>
            </a:r>
            <a:endParaRPr lang="ru-RU" sz="3000" b="1" i="1" dirty="0"/>
          </a:p>
        </p:txBody>
      </p:sp>
      <p:pic>
        <p:nvPicPr>
          <p:cNvPr id="1026" name="Picture 2" descr="\\psf\Home\Desktop\ученикифго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2656"/>
            <a:ext cx="3384376" cy="377547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111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5925">
        <p:split orient="vert"/>
      </p:transition>
    </mc:Choice>
    <mc:Fallback xmlns="">
      <p:transition spd="slow" advTm="25925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75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75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8|4.1"/>
</p:tagLst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1421</TotalTime>
  <Words>355</Words>
  <Application>Microsoft Office PowerPoint</Application>
  <PresentationFormat>Экран (4:3)</PresentationFormat>
  <Paragraphs>68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Georgia</vt:lpstr>
      <vt:lpstr>Trebuchet MS</vt:lpstr>
      <vt:lpstr>Воздушный поток</vt:lpstr>
      <vt:lpstr> ОСОБЕННОСТИ ФГОС НАЧАЛЬНОГО ОБЩЕГО ОБРАЗОВАНИЯ</vt:lpstr>
      <vt:lpstr>  </vt:lpstr>
      <vt:lpstr>Презентация PowerPoint</vt:lpstr>
      <vt:lpstr>C 1 сентября 2011 года  все образовательные учреждения России перешли на новый Федеральный государственный образовательный стандарт начального общего образования.</vt:lpstr>
      <vt:lpstr>Требования ФГОС НОО</vt:lpstr>
      <vt:lpstr>Презентация PowerPoint</vt:lpstr>
      <vt:lpstr>Презентация PowerPoint</vt:lpstr>
      <vt:lpstr>Использование ИКТ в учебном процессе</vt:lpstr>
      <vt:lpstr>Презентация PowerPoint</vt:lpstr>
      <vt:lpstr>ИКТ - компетентность</vt:lpstr>
      <vt:lpstr>Презентация PowerPoint</vt:lpstr>
      <vt:lpstr>Информационно–образовательная среда – новое требование в программе ФГОС</vt:lpstr>
      <vt:lpstr>Презентация PowerPoint</vt:lpstr>
      <vt:lpstr> УСПЕХОВ  В   ОБУЧЕНИИ!!!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ФГОС НАЧАЛЬНОГО ОБЩЕГО ОБРАЗОВАНИЯ</dc:title>
  <dc:creator>user</dc:creator>
  <cp:lastModifiedBy>Пользователь Windows</cp:lastModifiedBy>
  <cp:revision>104</cp:revision>
  <dcterms:created xsi:type="dcterms:W3CDTF">2012-02-13T12:19:59Z</dcterms:created>
  <dcterms:modified xsi:type="dcterms:W3CDTF">2019-05-18T13:58:42Z</dcterms:modified>
</cp:coreProperties>
</file>