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85" r:id="rId4"/>
    <p:sldId id="286" r:id="rId5"/>
    <p:sldId id="291" r:id="rId6"/>
    <p:sldId id="287" r:id="rId7"/>
    <p:sldId id="288" r:id="rId8"/>
    <p:sldId id="289" r:id="rId9"/>
    <p:sldId id="290" r:id="rId10"/>
    <p:sldId id="270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3426B-2425-423C-8D6F-EFF986E0115A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F5F61-9B40-47D9-857C-40E44AEE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9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PKON@RUOBR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28991" cy="1470025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8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 изменении порядка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выплаты единовременного социального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пособия выпускникам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11-х классов</a:t>
            </a:r>
            <a:b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из малообеспеченных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семей</a:t>
            </a:r>
            <a:r>
              <a:rPr lang="ru-RU" sz="2800" u="sng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800" u="sng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301208"/>
            <a:ext cx="54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B0F0"/>
                </a:solidFill>
                <a:latin typeface="Arial Black" panose="020B0A04020102020204" pitchFamily="34" charset="0"/>
              </a:rPr>
              <a:t>Гераськина</a:t>
            </a:r>
            <a:r>
              <a:rPr lang="ru-RU" dirty="0">
                <a:solidFill>
                  <a:srgbClr val="00B0F0"/>
                </a:solidFill>
                <a:latin typeface="Arial Black" panose="020B0A04020102020204" pitchFamily="34" charset="0"/>
              </a:rPr>
              <a:t> Марина Петровна, </a:t>
            </a:r>
          </a:p>
          <a:p>
            <a:r>
              <a:rPr lang="ru-RU" dirty="0">
                <a:solidFill>
                  <a:srgbClr val="00B0F0"/>
                </a:solidFill>
                <a:latin typeface="Arial Black" panose="020B0A04020102020204" pitchFamily="34" charset="0"/>
              </a:rPr>
              <a:t>начальник управления </a:t>
            </a:r>
            <a:endParaRPr lang="ru-RU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общего </a:t>
            </a:r>
            <a:r>
              <a:rPr lang="ru-RU" dirty="0">
                <a:solidFill>
                  <a:srgbClr val="00B0F0"/>
                </a:solidFill>
                <a:latin typeface="Arial Black" panose="020B0A04020102020204" pitchFamily="34" charset="0"/>
              </a:rPr>
              <a:t>образования </a:t>
            </a:r>
            <a:r>
              <a:rPr lang="ru-RU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и воспитания </a:t>
            </a:r>
            <a:endParaRPr lang="ru-RU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r>
              <a:rPr lang="ru-RU" dirty="0">
                <a:solidFill>
                  <a:srgbClr val="00B0F0"/>
                </a:solidFill>
                <a:latin typeface="Arial Black" panose="020B0A04020102020204" pitchFamily="34" charset="0"/>
              </a:rPr>
              <a:t>Министерства образования Кузбасса 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0389"/>
            <a:ext cx="1584176" cy="112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3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31484"/>
            <a:ext cx="8568952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КОНТАКТЫ </a:t>
            </a:r>
          </a:p>
          <a:p>
            <a:pPr marL="0" indent="0" algn="ctr">
              <a:buNone/>
            </a:pP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ГЕРАСЬКИНА МАРИНА ПЕТРОВНА,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НАЧАЛЬНИК УПРАВЛЕНИЯ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ОБЩЕГО ОБРАЗОВАНИЯ И ВОСПИТАНИЯ  МИНИСТЕРСТВА ОБРАЗОВАНИЯ КУЗБАССА </a:t>
            </a:r>
          </a:p>
          <a:p>
            <a:pPr marL="0" indent="0">
              <a:buNone/>
            </a:pPr>
            <a:endParaRPr lang="ru-RU" sz="2800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28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ЭЛЕКТРОННАЯ </a:t>
            </a: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ПОЧТА </a:t>
            </a:r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  <a:hlinkClick r:id="rId2"/>
              </a:rPr>
              <a:t>MPKON@RUOBR.RU</a:t>
            </a: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РАБОЧИЙ ТЕЛЕФОН 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rgbClr val="0070C0"/>
                </a:solidFill>
                <a:latin typeface="Arial Black" panose="020B0A04020102020204" pitchFamily="34" charset="0"/>
              </a:rPr>
              <a:t>8(384-2) 36-37-29</a:t>
            </a:r>
          </a:p>
          <a:p>
            <a:endParaRPr lang="ru-RU" sz="2800" dirty="0"/>
          </a:p>
        </p:txBody>
      </p:sp>
      <p:pic>
        <p:nvPicPr>
          <p:cNvPr id="4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276" y="188640"/>
            <a:ext cx="212384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96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944216"/>
          </a:xfrm>
        </p:spPr>
        <p:txBody>
          <a:bodyPr>
            <a:noAutofit/>
          </a:bodyPr>
          <a:lstStyle/>
          <a:p>
            <a:pPr fontAlgn="base">
              <a:spcAft>
                <a:spcPts val="1200"/>
              </a:spcAft>
            </a:pP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0" t="14906" r="14950" b="4693"/>
          <a:stretch/>
        </p:blipFill>
        <p:spPr bwMode="auto">
          <a:xfrm>
            <a:off x="65317" y="548680"/>
            <a:ext cx="7844243" cy="589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31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68558" y="764704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Пособие </a:t>
            </a:r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выплачивается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совершеннолетнему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выпускнику </a:t>
            </a:r>
            <a:endParaRPr lang="ru-RU" sz="2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или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одному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из родителей (законному представителю), совместно проживающему</a:t>
            </a:r>
            <a:b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с несовершеннолетним выпускником, </a:t>
            </a:r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или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лицу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, уполномоченному родителем (законным представителем) на основании доверенности, оформленной</a:t>
            </a:r>
            <a:b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в соответствии с законодательством Российской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Федерации</a:t>
            </a:r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5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3109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351150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получения пособия получатель  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редставляет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общеобразовательную организацию,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обучается выпускник, 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МОУО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аявление по форме;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согласие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обработку персональных данных по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формам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копия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подлинник документа, удостоверяющего личность выпускника; его регистрацию по месту жительства (месту пребывания);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подлинник справки о признании семьи малоимущей</a:t>
            </a:r>
            <a:br>
              <a:rPr lang="ru-RU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нуждающейся в государственной социальной помощи или </a:t>
            </a:r>
            <a:r>
              <a:rPr lang="ru-RU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справки  о </a:t>
            </a:r>
            <a:r>
              <a:rPr lang="ru-RU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признании семьи или одиноко проживающего гражданина малоимущими</a:t>
            </a:r>
            <a:r>
              <a:rPr lang="ru-RU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документ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реквизитами счета получателя, открытого в российской кредитной организации (договор банковского вклада (счета), справка кредитной организации о реквизитах счета или другие документы, содержащие сведения о реквизитах счета).</a:t>
            </a:r>
          </a:p>
          <a:p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Копии документов заверяются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руководителем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руководителем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МОУО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6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9" t="23242" r="26235" b="26292"/>
          <a:stretch/>
        </p:blipFill>
        <p:spPr bwMode="auto">
          <a:xfrm>
            <a:off x="251520" y="1268760"/>
            <a:ext cx="8770021" cy="534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567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944216"/>
          </a:xfrm>
        </p:spPr>
        <p:txBody>
          <a:bodyPr>
            <a:noAutofit/>
          </a:bodyPr>
          <a:lstStyle/>
          <a:p>
            <a:pPr fontAlgn="base">
              <a:spcAft>
                <a:spcPts val="1200"/>
              </a:spcAft>
            </a:pP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836712"/>
            <a:ext cx="763284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получения пособия получатель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 документы  в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15 мая текущего года </a:t>
            </a:r>
          </a:p>
          <a:p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случае представления получателем документов</a:t>
            </a:r>
            <a:b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общеобразовательную организацию ответственное лицо, назначенное приказом руководителя общеобразовательной организации, </a:t>
            </a:r>
            <a:r>
              <a:rPr lang="ru-RU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3 дней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дня представления документов передает их в </a:t>
            </a: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МОУО </a:t>
            </a: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получателей утверждается уполномоченным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органом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 3 рабочих дней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дня представления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получателями документов</a:t>
            </a:r>
            <a:b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25 мая текущего года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направляется в Министерство образования Кузбасса </a:t>
            </a: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вместе с заверенным пакетом документов каждого получателя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26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944216"/>
          </a:xfrm>
        </p:spPr>
        <p:txBody>
          <a:bodyPr>
            <a:noAutofit/>
          </a:bodyPr>
          <a:lstStyle/>
          <a:p>
            <a:pPr fontAlgn="base">
              <a:spcAft>
                <a:spcPts val="120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671691"/>
            <a:ext cx="835292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документов получателей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комиссия, созданная на основании приказа Министерства из числа сотрудников Министерства.</a:t>
            </a:r>
          </a:p>
          <a:p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Заседание комиссии проходит 1 раз в год в июне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выплате пособия оформляется приказом Министерства о выплате пособия выпускникам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заседания комиссии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5 рабочих дней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направляет в уполномоченный орган приказ и выписку из протокола заседания комиссии.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принятом решении получатели уведомляются уполномоченным органом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5 рабочих дней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получения приказа или выписки из протокола заседания комиссии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Получателю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быть отказано в выплате пособия в случае представления неполного пакета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5642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33601" y="1844824"/>
            <a:ext cx="70567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выплачивается Министерством 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выпускного вечера </a:t>
            </a:r>
            <a:endParaRPr lang="ru-RU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путем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перечисления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лицевой счет получателя пособия, открытый в кредитной организации, по указанным в заявлении о предоставлении пособия реквизитам 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наличными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средствами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42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2404" y="1268760"/>
            <a:ext cx="759248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МОУО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Определить приказом специалиста, ответственного за сбор документов</a:t>
            </a:r>
          </a:p>
          <a:p>
            <a:pPr algn="just"/>
            <a:endParaRPr lang="ru-RU" sz="1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AutoNum type="arabicPeriod" startAt="2"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Поручить руководителям подведомственных ОО назначить ответственного сотрудника за сбор документов </a:t>
            </a:r>
          </a:p>
          <a:p>
            <a:pPr algn="just"/>
            <a:endParaRPr lang="ru-RU" sz="1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Организовать информационную и </a:t>
            </a:r>
            <a:r>
              <a:rPr lang="ru-RU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консультативную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работу с выпускниками, их родителями (законными представителями), классными руководителями</a:t>
            </a:r>
          </a:p>
          <a:p>
            <a:pPr algn="just"/>
            <a:endParaRPr lang="ru-RU" sz="1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Определить телефон «горячей линии» </a:t>
            </a:r>
          </a:p>
          <a:p>
            <a:pPr algn="just"/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Организовать взаимодействие с органами социальной защиты населения по вопросам выдачи справок 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7929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314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Об изменении порядка выплаты единовременного социального пособия выпускникам 11-х классов из малообеспеченных семей </vt:lpstr>
      <vt:lpstr> </vt:lpstr>
      <vt:lpstr>Презентация PowerPoint</vt:lpstr>
      <vt:lpstr>Презентация PowerPoint</vt:lpstr>
      <vt:lpstr>Презентация PowerPoint</vt:lpstr>
      <vt:lpstr> 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Гераськина</dc:creator>
  <cp:lastModifiedBy>Гераськина</cp:lastModifiedBy>
  <cp:revision>68</cp:revision>
  <cp:lastPrinted>2022-02-16T07:13:13Z</cp:lastPrinted>
  <dcterms:created xsi:type="dcterms:W3CDTF">2022-02-14T02:56:54Z</dcterms:created>
  <dcterms:modified xsi:type="dcterms:W3CDTF">2022-04-12T04:23:09Z</dcterms:modified>
</cp:coreProperties>
</file>