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9" r:id="rId4"/>
    <p:sldId id="280" r:id="rId5"/>
    <p:sldId id="281" r:id="rId6"/>
    <p:sldId id="282" r:id="rId7"/>
    <p:sldId id="283" r:id="rId8"/>
    <p:sldId id="284" r:id="rId9"/>
    <p:sldId id="303" r:id="rId10"/>
    <p:sldId id="304" r:id="rId11"/>
    <p:sldId id="287" r:id="rId12"/>
    <p:sldId id="305" r:id="rId13"/>
    <p:sldId id="306" r:id="rId14"/>
    <p:sldId id="307" r:id="rId15"/>
    <p:sldId id="292" r:id="rId16"/>
    <p:sldId id="294" r:id="rId17"/>
    <p:sldId id="308" r:id="rId18"/>
    <p:sldId id="309" r:id="rId19"/>
    <p:sldId id="295" r:id="rId20"/>
    <p:sldId id="310" r:id="rId21"/>
    <p:sldId id="311" r:id="rId22"/>
    <p:sldId id="298" r:id="rId23"/>
    <p:sldId id="299" r:id="rId24"/>
    <p:sldId id="300" r:id="rId25"/>
    <p:sldId id="301" r:id="rId26"/>
    <p:sldId id="312" r:id="rId2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a:srgbClr val="03136A"/>
    <a:srgbClr val="0033CC"/>
    <a:srgbClr val="820000"/>
    <a:srgbClr val="1984CC"/>
    <a:srgbClr val="35759D"/>
    <a:srgbClr val="35B19D"/>
    <a:srgbClr val="FFFF00"/>
    <a:srgbClr val="B3D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8" autoAdjust="0"/>
    <p:restoredTop sz="99283" autoAdjust="0"/>
  </p:normalViewPr>
  <p:slideViewPr>
    <p:cSldViewPr>
      <p:cViewPr>
        <p:scale>
          <a:sx n="71" d="100"/>
          <a:sy n="71" d="100"/>
        </p:scale>
        <p:origin x="-2934" y="-10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4E20E4-6F17-47ED-BCD6-3F48A6DD5461}" type="slidenum">
              <a:rPr lang="en-US"/>
              <a:pPr/>
              <a:t>‹#›</a:t>
            </a:fld>
            <a:endParaRPr lang="en-US"/>
          </a:p>
        </p:txBody>
      </p:sp>
    </p:spTree>
    <p:extLst>
      <p:ext uri="{BB962C8B-B14F-4D97-AF65-F5344CB8AC3E}">
        <p14:creationId xmlns:p14="http://schemas.microsoft.com/office/powerpoint/2010/main" val="23576310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E9294-03B9-48A8-9FEB-5CDE9C7715E4}"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635D6-142E-4AB3-998F-F9D75FEE2949}"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BFC0-80B2-4165-9491-B9FDEACA1014}"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276225"/>
            <a:ext cx="7086600" cy="704850"/>
          </a:xfrm>
        </p:spPr>
        <p:txBody>
          <a:bodyPr/>
          <a:lstStyle>
            <a:lvl1pPr algn="ctr">
              <a:defRPr sz="36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143000" y="923925"/>
            <a:ext cx="7086600" cy="685800"/>
          </a:xfrm>
        </p:spPr>
        <p:txBody>
          <a:bodyPr/>
          <a:lstStyle>
            <a:lvl1pPr marL="0" indent="0" algn="ctr">
              <a:buFontTx/>
              <a:buNone/>
              <a:defRPr sz="2400"/>
            </a:lvl1pPr>
          </a:lstStyle>
          <a:p>
            <a:r>
              <a:rPr lang="ru-RU" smtClean="0"/>
              <a:t>Образец подзаголовка</a:t>
            </a:r>
            <a:endParaRPr lang="en-US"/>
          </a:p>
        </p:txBody>
      </p:sp>
    </p:spTree>
  </p:cSld>
  <p:clrMapOvr>
    <a:masterClrMapping/>
  </p:clrMapOvr>
  <p:transition advClick="0" advTm="9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advClick="0" advTm="9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67500" y="152400"/>
            <a:ext cx="21717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 y="152400"/>
            <a:ext cx="63627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advClick="0" advTm="9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advClick="0" advTm="9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advClick="0" advTm="9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3716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00600" y="13716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advClick="0" advTm="9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advClick="0" advTm="9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advClick="0" advTm="9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advClick="0" advTm="9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advClick="0" advTm="9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advClick="0" advTm="9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6868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066800" y="13716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9000"/>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6.jpeg"/><Relationship Id="rId18" Type="http://schemas.openxmlformats.org/officeDocument/2006/relationships/slide" Target="slide3.xml"/><Relationship Id="rId3" Type="http://schemas.openxmlformats.org/officeDocument/2006/relationships/image" Target="../media/image21.png"/><Relationship Id="rId7" Type="http://schemas.openxmlformats.org/officeDocument/2006/relationships/image" Target="../media/image23.jpeg"/><Relationship Id="rId12" Type="http://schemas.openxmlformats.org/officeDocument/2006/relationships/slide" Target="slide22.xml"/><Relationship Id="rId17" Type="http://schemas.openxmlformats.org/officeDocument/2006/relationships/image" Target="../media/image28.png"/><Relationship Id="rId2" Type="http://schemas.openxmlformats.org/officeDocument/2006/relationships/slide" Target="slide17.xml"/><Relationship Id="rId16"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25.jpeg"/><Relationship Id="rId5" Type="http://schemas.openxmlformats.org/officeDocument/2006/relationships/image" Target="../media/image22.jpeg"/><Relationship Id="rId15" Type="http://schemas.openxmlformats.org/officeDocument/2006/relationships/image" Target="../media/image27.png"/><Relationship Id="rId10" Type="http://schemas.openxmlformats.org/officeDocument/2006/relationships/slide" Target="slide21.xml"/><Relationship Id="rId4" Type="http://schemas.openxmlformats.org/officeDocument/2006/relationships/slide" Target="slide18.xml"/><Relationship Id="rId9" Type="http://schemas.openxmlformats.org/officeDocument/2006/relationships/image" Target="../media/image24.jpeg"/><Relationship Id="rId1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4.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slide" Target="slide3.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slide" Target="slide14.xml"/><Relationship Id="rId4" Type="http://schemas.openxmlformats.org/officeDocument/2006/relationships/slide" Target="slide11.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285852" y="1928802"/>
            <a:ext cx="7086600" cy="685800"/>
          </a:xfrm>
        </p:spPr>
        <p:txBody>
          <a:bodyPr/>
          <a:lstStyle/>
          <a:p>
            <a:r>
              <a:rPr lang="ru-RU" dirty="0" smtClean="0"/>
              <a:t>Электронная выставка</a:t>
            </a:r>
          </a:p>
          <a:p>
            <a:r>
              <a:rPr lang="ru-RU" dirty="0" smtClean="0"/>
              <a:t> книг Сергея Николаевича Конина</a:t>
            </a:r>
            <a:endParaRPr lang="en-US" dirty="0"/>
          </a:p>
          <a:p>
            <a:endParaRPr lang="en-US" dirty="0"/>
          </a:p>
        </p:txBody>
      </p:sp>
      <p:sp>
        <p:nvSpPr>
          <p:cNvPr id="2053" name="Rectangle 5"/>
          <p:cNvSpPr>
            <a:spLocks noGrp="1" noChangeArrowheads="1"/>
          </p:cNvSpPr>
          <p:nvPr>
            <p:ph type="ctrTitle"/>
          </p:nvPr>
        </p:nvSpPr>
        <p:spPr>
          <a:xfrm>
            <a:off x="1214414" y="1142984"/>
            <a:ext cx="7086600" cy="704850"/>
          </a:xfrm>
        </p:spPr>
        <p:txBody>
          <a:bodyPr/>
          <a:lstStyle/>
          <a:p>
            <a:r>
              <a:rPr lang="ru-RU" dirty="0" smtClean="0"/>
              <a:t>«Краевед с большой буквы»</a:t>
            </a:r>
            <a:endParaRPr lang="en-US" dirty="0"/>
          </a:p>
        </p:txBody>
      </p:sp>
      <p:sp>
        <p:nvSpPr>
          <p:cNvPr id="4" name="TextBox 3"/>
          <p:cNvSpPr txBox="1"/>
          <p:nvPr/>
        </p:nvSpPr>
        <p:spPr>
          <a:xfrm>
            <a:off x="1142976" y="285728"/>
            <a:ext cx="6643734" cy="553998"/>
          </a:xfrm>
          <a:prstGeom prst="rect">
            <a:avLst/>
          </a:prstGeom>
          <a:noFill/>
        </p:spPr>
        <p:txBody>
          <a:bodyPr wrap="square" rtlCol="0">
            <a:spAutoFit/>
          </a:bodyPr>
          <a:lstStyle/>
          <a:p>
            <a:r>
              <a:rPr lang="ru-RU" sz="1600" dirty="0" smtClean="0">
                <a:solidFill>
                  <a:schemeClr val="bg1"/>
                </a:solidFill>
              </a:rPr>
              <a:t>МБУК «Библиотечная система </a:t>
            </a:r>
            <a:r>
              <a:rPr lang="ru-RU" sz="1600" dirty="0" err="1" smtClean="0">
                <a:solidFill>
                  <a:schemeClr val="bg1"/>
                </a:solidFill>
              </a:rPr>
              <a:t>Коношского</a:t>
            </a:r>
            <a:r>
              <a:rPr lang="ru-RU" sz="1600" dirty="0" smtClean="0">
                <a:solidFill>
                  <a:schemeClr val="bg1"/>
                </a:solidFill>
              </a:rPr>
              <a:t> района»</a:t>
            </a:r>
          </a:p>
          <a:p>
            <a:r>
              <a:rPr lang="ru-RU" sz="1400" dirty="0" err="1" smtClean="0">
                <a:solidFill>
                  <a:schemeClr val="bg1"/>
                </a:solidFill>
              </a:rPr>
              <a:t>Коношская</a:t>
            </a:r>
            <a:r>
              <a:rPr lang="ru-RU" sz="1400" dirty="0" smtClean="0">
                <a:solidFill>
                  <a:schemeClr val="bg1"/>
                </a:solidFill>
              </a:rPr>
              <a:t> центральная районная библиотека им. Иосифа Бродского </a:t>
            </a:r>
            <a:endParaRPr lang="ru-RU" sz="1400" dirty="0">
              <a:solidFill>
                <a:schemeClr val="bg1"/>
              </a:solidFill>
            </a:endParaRPr>
          </a:p>
        </p:txBody>
      </p:sp>
      <p:pic>
        <p:nvPicPr>
          <p:cNvPr id="2055" name="Picture 7" descr="http://konkur29.ru/wp-content/uploads/2018/08/imagesParsTXT/image_ed0111_465104/1416954.jpg"/>
          <p:cNvPicPr>
            <a:picLocks noChangeAspect="1" noChangeArrowheads="1"/>
          </p:cNvPicPr>
          <p:nvPr/>
        </p:nvPicPr>
        <p:blipFill>
          <a:blip r:embed="rId3"/>
          <a:srcRect/>
          <a:stretch>
            <a:fillRect/>
          </a:stretch>
        </p:blipFill>
        <p:spPr bwMode="auto">
          <a:xfrm>
            <a:off x="4572000" y="3429000"/>
            <a:ext cx="4200504" cy="3150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трелка вправо 5">
            <a:hlinkClick r:id="rId4" action="ppaction://hlinksldjump"/>
          </p:cNvPr>
          <p:cNvSpPr/>
          <p:nvPr/>
        </p:nvSpPr>
        <p:spPr bwMode="auto">
          <a:xfrm>
            <a:off x="1071538" y="4714884"/>
            <a:ext cx="1785950" cy="857256"/>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800" dirty="0" smtClean="0">
                <a:solidFill>
                  <a:srgbClr val="000000"/>
                </a:solidFill>
                <a:hlinkClick r:id="rId4" action="ppaction://hlinksldjump"/>
              </a:rPr>
              <a:t>Далее</a:t>
            </a:r>
            <a:r>
              <a:rPr lang="ru-RU" sz="1800" dirty="0" smtClean="0">
                <a:solidFill>
                  <a:srgbClr val="000000"/>
                </a:solidFill>
              </a:rPr>
              <a:t> </a:t>
            </a:r>
            <a:endParaRPr kumimoji="0" lang="ru-RU" sz="1800" b="0" i="0" u="none" strike="noStrike" cap="none" normalizeH="0" baseline="0" dirty="0" smtClean="0">
              <a:ln>
                <a:noFill/>
              </a:ln>
              <a:solidFill>
                <a:srgbClr val="000000"/>
              </a:solidFill>
              <a:effectLst/>
              <a:latin typeface="Arial" charset="0"/>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2000" fill="hold"/>
                                        <p:tgtEl>
                                          <p:spTgt spid="2055"/>
                                        </p:tgtEl>
                                        <p:attrNameLst>
                                          <p:attrName>ppt_w</p:attrName>
                                        </p:attrNameLst>
                                      </p:cBhvr>
                                      <p:tavLst>
                                        <p:tav tm="0">
                                          <p:val>
                                            <p:fltVal val="0"/>
                                          </p:val>
                                        </p:tav>
                                        <p:tav tm="100000">
                                          <p:val>
                                            <p:strVal val="#ppt_w"/>
                                          </p:val>
                                        </p:tav>
                                      </p:tavLst>
                                    </p:anim>
                                    <p:anim calcmode="lin" valueType="num">
                                      <p:cBhvr>
                                        <p:cTn id="8" dur="2000" fill="hold"/>
                                        <p:tgtEl>
                                          <p:spTgt spid="2055"/>
                                        </p:tgtEl>
                                        <p:attrNameLst>
                                          <p:attrName>ppt_h</p:attrName>
                                        </p:attrNameLst>
                                      </p:cBhvr>
                                      <p:tavLst>
                                        <p:tav tm="0">
                                          <p:val>
                                            <p:fltVal val="0"/>
                                          </p:val>
                                        </p:tav>
                                        <p:tav tm="100000">
                                          <p:val>
                                            <p:strVal val="#ppt_h"/>
                                          </p:val>
                                        </p:tav>
                                      </p:tavLst>
                                    </p:anim>
                                    <p:animEffect transition="in" filter="fade">
                                      <p:cBhvr>
                                        <p:cTn id="9"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15827572.jpg"/>
          <p:cNvPicPr/>
          <p:nvPr/>
        </p:nvPicPr>
        <p:blipFill>
          <a:blip r:embed="rId2" cstate="print"/>
          <a:stretch>
            <a:fillRect/>
          </a:stretch>
        </p:blipFill>
        <p:spPr>
          <a:xfrm>
            <a:off x="5715008" y="214290"/>
            <a:ext cx="3000396" cy="4143404"/>
          </a:xfrm>
          <a:prstGeom prst="rect">
            <a:avLst/>
          </a:prstGeom>
        </p:spPr>
      </p:pic>
      <p:sp>
        <p:nvSpPr>
          <p:cNvPr id="5" name="Rectangle 1"/>
          <p:cNvSpPr>
            <a:spLocks noChangeArrowheads="1"/>
          </p:cNvSpPr>
          <p:nvPr/>
        </p:nvSpPr>
        <p:spPr bwMode="auto">
          <a:xfrm>
            <a:off x="285720" y="87862"/>
            <a:ext cx="4286280" cy="507831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lang="ru-RU" sz="1800" dirty="0" smtClean="0">
                <a:solidFill>
                  <a:schemeClr val="bg1"/>
                </a:solidFill>
                <a:latin typeface="+mj-lt"/>
                <a:ea typeface="+mj-ea"/>
                <a:cs typeface="+mj-cs"/>
              </a:rPr>
              <a:t>Первая книга о Коноше вышла в свет в  </a:t>
            </a:r>
            <a:r>
              <a:rPr lang="ru-RU" sz="1800" dirty="0">
                <a:solidFill>
                  <a:schemeClr val="bg1"/>
                </a:solidFill>
                <a:latin typeface="+mj-lt"/>
                <a:ea typeface="+mj-ea"/>
                <a:cs typeface="+mj-cs"/>
              </a:rPr>
              <a:t>1998 </a:t>
            </a:r>
            <a:r>
              <a:rPr lang="ru-RU" sz="1800" dirty="0" smtClean="0">
                <a:solidFill>
                  <a:schemeClr val="bg1"/>
                </a:solidFill>
                <a:latin typeface="+mj-lt"/>
                <a:ea typeface="+mj-ea"/>
                <a:cs typeface="+mj-cs"/>
              </a:rPr>
              <a:t>году. </a:t>
            </a:r>
            <a:endParaRPr lang="ru-RU" sz="1800" dirty="0">
              <a:solidFill>
                <a:schemeClr val="bg1"/>
              </a:solidFill>
              <a:latin typeface="+mj-lt"/>
              <a:ea typeface="+mj-ea"/>
              <a:cs typeface="+mj-cs"/>
            </a:endParaRPr>
          </a:p>
          <a:p>
            <a:pPr marL="0" marR="0" lvl="0" indent="449263" algn="l" defTabSz="914400" rtl="0" eaLnBrk="0" fontAlgn="base" latinLnBrk="0" hangingPunct="0">
              <a:lnSpc>
                <a:spcPct val="100000"/>
              </a:lnSpc>
              <a:spcBef>
                <a:spcPct val="0"/>
              </a:spcBef>
              <a:spcAft>
                <a:spcPct val="0"/>
              </a:spcAft>
              <a:buClrTx/>
              <a:buSzTx/>
              <a:buFontTx/>
              <a:buNone/>
              <a:tabLst/>
            </a:pPr>
            <a:r>
              <a:rPr lang="ru-RU" sz="1800" dirty="0" smtClean="0">
                <a:solidFill>
                  <a:schemeClr val="bg1"/>
                </a:solidFill>
                <a:latin typeface="+mj-lt"/>
                <a:ea typeface="+mj-ea"/>
                <a:cs typeface="+mj-cs"/>
              </a:rPr>
              <a:t>С.Н. Конин собрал </a:t>
            </a:r>
            <a:r>
              <a:rPr lang="ru-RU" sz="1800" dirty="0">
                <a:solidFill>
                  <a:schemeClr val="bg1"/>
                </a:solidFill>
                <a:latin typeface="+mj-lt"/>
                <a:ea typeface="+mj-ea"/>
                <a:cs typeface="+mj-cs"/>
              </a:rPr>
              <a:t>воедино интересные для читателя легенды, хронику, факты из истории становления </a:t>
            </a:r>
            <a:r>
              <a:rPr lang="ru-RU" sz="1800" dirty="0" smtClean="0">
                <a:solidFill>
                  <a:schemeClr val="bg1"/>
                </a:solidFill>
                <a:latin typeface="+mj-lt"/>
                <a:ea typeface="+mj-ea"/>
                <a:cs typeface="+mj-cs"/>
              </a:rPr>
              <a:t>районного центра, </a:t>
            </a:r>
            <a:r>
              <a:rPr lang="ru-RU" sz="1800" dirty="0">
                <a:solidFill>
                  <a:schemeClr val="bg1"/>
                </a:solidFill>
                <a:latin typeface="+mj-lt"/>
                <a:ea typeface="+mj-ea"/>
                <a:cs typeface="+mj-cs"/>
              </a:rPr>
              <a:t>о судьбах людей, которые своим самоотверженным трудом возводили посёлок, прославляли наш край.</a:t>
            </a:r>
          </a:p>
          <a:p>
            <a:pPr marL="0" marR="0" lvl="0" indent="449263" algn="l" defTabSz="914400" rtl="0" eaLnBrk="0" fontAlgn="base" latinLnBrk="0" hangingPunct="0">
              <a:lnSpc>
                <a:spcPct val="100000"/>
              </a:lnSpc>
              <a:spcBef>
                <a:spcPct val="0"/>
              </a:spcBef>
              <a:spcAft>
                <a:spcPct val="0"/>
              </a:spcAft>
              <a:buClrTx/>
              <a:buSzTx/>
              <a:buFontTx/>
              <a:buNone/>
              <a:tabLst/>
            </a:pPr>
            <a:r>
              <a:rPr lang="ru-RU" sz="1800" dirty="0">
                <a:solidFill>
                  <a:schemeClr val="bg1"/>
                </a:solidFill>
                <a:latin typeface="+mj-lt"/>
                <a:ea typeface="+mj-ea"/>
                <a:cs typeface="+mj-cs"/>
              </a:rPr>
              <a:t>Это издание, ставшее уже библиографической редкостью, поистине уникально. </a:t>
            </a:r>
            <a:r>
              <a:rPr lang="ru-RU" sz="1800" dirty="0" smtClean="0">
                <a:solidFill>
                  <a:schemeClr val="bg1"/>
                </a:solidFill>
                <a:latin typeface="+mj-lt"/>
                <a:ea typeface="+mj-ea"/>
                <a:cs typeface="+mj-cs"/>
              </a:rPr>
              <a:t>Сергей </a:t>
            </a:r>
            <a:r>
              <a:rPr lang="ru-RU" sz="1800" dirty="0">
                <a:solidFill>
                  <a:schemeClr val="bg1"/>
                </a:solidFill>
                <a:latin typeface="+mj-lt"/>
                <a:ea typeface="+mj-ea"/>
                <a:cs typeface="+mj-cs"/>
              </a:rPr>
              <a:t>Николаевич Конин попытался собрать в книге и обобщить всё то, что известно о Коноше за её столетнюю историю. Оценку труду </a:t>
            </a:r>
            <a:r>
              <a:rPr lang="ru-RU" sz="1800" dirty="0" smtClean="0">
                <a:solidFill>
                  <a:schemeClr val="bg1"/>
                </a:solidFill>
                <a:latin typeface="+mj-lt"/>
                <a:ea typeface="+mj-ea"/>
                <a:cs typeface="+mj-cs"/>
              </a:rPr>
              <a:t>дали </a:t>
            </a:r>
            <a:r>
              <a:rPr lang="ru-RU" sz="1800" dirty="0">
                <a:solidFill>
                  <a:schemeClr val="bg1"/>
                </a:solidFill>
                <a:latin typeface="+mj-lt"/>
                <a:ea typeface="+mj-ea"/>
                <a:cs typeface="+mj-cs"/>
              </a:rPr>
              <a:t>земляки: книга востребована до настоящего времени. </a:t>
            </a:r>
            <a:r>
              <a:rPr lang="ru-RU" sz="1800" dirty="0">
                <a:solidFill>
                  <a:srgbClr val="0033CC"/>
                </a:solidFill>
                <a:latin typeface="+mj-lt"/>
                <a:ea typeface="+mj-ea"/>
                <a:cs typeface="+mj-cs"/>
              </a:rPr>
              <a:t> </a:t>
            </a:r>
          </a:p>
        </p:txBody>
      </p:sp>
      <p:sp>
        <p:nvSpPr>
          <p:cNvPr id="6" name="Заголовок 1"/>
          <p:cNvSpPr>
            <a:spLocks noGrp="1"/>
          </p:cNvSpPr>
          <p:nvPr>
            <p:ph type="title"/>
          </p:nvPr>
        </p:nvSpPr>
        <p:spPr>
          <a:xfrm>
            <a:off x="4357686" y="4429132"/>
            <a:ext cx="4572032" cy="2276468"/>
          </a:xfrm>
        </p:spPr>
        <p:txBody>
          <a:bodyPr/>
          <a:lstStyle/>
          <a:p>
            <a:r>
              <a:rPr lang="ru-RU" sz="1700" b="1" dirty="0">
                <a:solidFill>
                  <a:srgbClr val="03136A"/>
                </a:solidFill>
                <a:latin typeface="+mj-lt"/>
                <a:ea typeface="+mj-ea"/>
                <a:cs typeface="+mj-cs"/>
              </a:rPr>
              <a:t>Конин, С. Н. </a:t>
            </a:r>
            <a:r>
              <a:rPr lang="ru-RU" sz="1700" dirty="0">
                <a:solidFill>
                  <a:srgbClr val="03136A"/>
                </a:solidFill>
                <a:latin typeface="+mj-lt"/>
                <a:ea typeface="+mj-ea"/>
                <a:cs typeface="+mj-cs"/>
              </a:rPr>
              <a:t>Коноша и </a:t>
            </a:r>
            <a:r>
              <a:rPr lang="ru-RU" sz="1700" dirty="0" err="1">
                <a:solidFill>
                  <a:srgbClr val="03136A"/>
                </a:solidFill>
                <a:latin typeface="+mj-lt"/>
                <a:ea typeface="+mj-ea"/>
                <a:cs typeface="+mj-cs"/>
              </a:rPr>
              <a:t>коношане</a:t>
            </a:r>
            <a:r>
              <a:rPr lang="ru-RU" sz="1700" dirty="0">
                <a:solidFill>
                  <a:srgbClr val="03136A"/>
                </a:solidFill>
                <a:latin typeface="+mj-lt"/>
                <a:ea typeface="+mj-ea"/>
                <a:cs typeface="+mj-cs"/>
              </a:rPr>
              <a:t>. Легенды и хроника, факты и судьбы : к 100-летию Коноши / С. Н. Конин ; Администрация муниципального образования «</a:t>
            </a:r>
            <a:r>
              <a:rPr lang="ru-RU" sz="1700" dirty="0" err="1">
                <a:solidFill>
                  <a:srgbClr val="03136A"/>
                </a:solidFill>
                <a:latin typeface="+mj-lt"/>
                <a:ea typeface="+mj-ea"/>
                <a:cs typeface="+mj-cs"/>
              </a:rPr>
              <a:t>Коношский</a:t>
            </a:r>
            <a:r>
              <a:rPr lang="ru-RU" sz="1700" dirty="0">
                <a:solidFill>
                  <a:srgbClr val="03136A"/>
                </a:solidFill>
                <a:latin typeface="+mj-lt"/>
                <a:ea typeface="+mj-ea"/>
                <a:cs typeface="+mj-cs"/>
              </a:rPr>
              <a:t> район». – Коноша : [б. и.], 1998. – 296, [3] с.</a:t>
            </a:r>
            <a:endParaRPr lang="ru-RU" sz="1700" dirty="0">
              <a:solidFill>
                <a:srgbClr val="03136A"/>
              </a:solidFill>
            </a:endParaRPr>
          </a:p>
        </p:txBody>
      </p:sp>
      <p:sp>
        <p:nvSpPr>
          <p:cNvPr id="7" name="Стрелка влево 6">
            <a:hlinkClick r:id="rId3" action="ppaction://hlinksldjump"/>
          </p:cNvPr>
          <p:cNvSpPr/>
          <p:nvPr/>
        </p:nvSpPr>
        <p:spPr bwMode="auto">
          <a:xfrm>
            <a:off x="642910" y="5715016"/>
            <a:ext cx="1357322" cy="642942"/>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землячество"/>
          <p:cNvPicPr>
            <a:picLocks noChangeAspect="1" noChangeArrowheads="1"/>
          </p:cNvPicPr>
          <p:nvPr/>
        </p:nvPicPr>
        <p:blipFill>
          <a:blip r:embed="rId2" cstate="print"/>
          <a:srcRect/>
          <a:stretch>
            <a:fillRect/>
          </a:stretch>
        </p:blipFill>
        <p:spPr bwMode="auto">
          <a:xfrm>
            <a:off x="5857884" y="214290"/>
            <a:ext cx="2903587" cy="4097346"/>
          </a:xfrm>
          <a:prstGeom prst="rect">
            <a:avLst/>
          </a:prstGeom>
          <a:noFill/>
          <a:ln w="9525">
            <a:noFill/>
            <a:miter lim="800000"/>
            <a:headEnd/>
            <a:tailEnd/>
          </a:ln>
        </p:spPr>
      </p:pic>
      <p:sp>
        <p:nvSpPr>
          <p:cNvPr id="5" name="Прямоугольник 4"/>
          <p:cNvSpPr/>
          <p:nvPr/>
        </p:nvSpPr>
        <p:spPr>
          <a:xfrm>
            <a:off x="4286248" y="4714884"/>
            <a:ext cx="4572000" cy="1631216"/>
          </a:xfrm>
          <a:prstGeom prst="rect">
            <a:avLst/>
          </a:prstGeom>
        </p:spPr>
        <p:txBody>
          <a:bodyPr>
            <a:spAutoFit/>
          </a:bodyPr>
          <a:lstStyle/>
          <a:p>
            <a:pPr algn="l"/>
            <a:r>
              <a:rPr lang="ru-RU" sz="2000" dirty="0" err="1">
                <a:solidFill>
                  <a:srgbClr val="03136A"/>
                </a:solidFill>
              </a:rPr>
              <a:t>Коношское</a:t>
            </a:r>
            <a:r>
              <a:rPr lang="ru-RU" sz="2000" dirty="0">
                <a:solidFill>
                  <a:srgbClr val="03136A"/>
                </a:solidFill>
              </a:rPr>
              <a:t> землячество: история в лицах / [</a:t>
            </a:r>
            <a:r>
              <a:rPr lang="ru-RU" sz="2000" dirty="0" err="1">
                <a:solidFill>
                  <a:srgbClr val="03136A"/>
                </a:solidFill>
              </a:rPr>
              <a:t>редкол</a:t>
            </a:r>
            <a:r>
              <a:rPr lang="ru-RU" sz="2000" dirty="0">
                <a:solidFill>
                  <a:srgbClr val="03136A"/>
                </a:solidFill>
              </a:rPr>
              <a:t>. : пред. В. Г. </a:t>
            </a:r>
            <a:r>
              <a:rPr lang="ru-RU" sz="2000" dirty="0" err="1">
                <a:solidFill>
                  <a:srgbClr val="03136A"/>
                </a:solidFill>
              </a:rPr>
              <a:t>Левачев</a:t>
            </a:r>
            <a:r>
              <a:rPr lang="ru-RU" sz="2000" dirty="0">
                <a:solidFill>
                  <a:srgbClr val="03136A"/>
                </a:solidFill>
              </a:rPr>
              <a:t> и др.]. - Архангельск : </a:t>
            </a:r>
            <a:r>
              <a:rPr lang="ru-RU" sz="2000" dirty="0" err="1">
                <a:solidFill>
                  <a:srgbClr val="03136A"/>
                </a:solidFill>
              </a:rPr>
              <a:t>Медиа-Микс</a:t>
            </a:r>
            <a:r>
              <a:rPr lang="ru-RU" sz="2000" dirty="0">
                <a:solidFill>
                  <a:srgbClr val="03136A"/>
                </a:solidFill>
              </a:rPr>
              <a:t>, 2004 (ИПП Правда Севера). - 157, [1] с. </a:t>
            </a:r>
          </a:p>
        </p:txBody>
      </p:sp>
      <p:sp>
        <p:nvSpPr>
          <p:cNvPr id="6" name="Прямоугольник 5"/>
          <p:cNvSpPr/>
          <p:nvPr/>
        </p:nvSpPr>
        <p:spPr>
          <a:xfrm>
            <a:off x="285720" y="714356"/>
            <a:ext cx="4857784" cy="2677656"/>
          </a:xfrm>
          <a:prstGeom prst="rect">
            <a:avLst/>
          </a:prstGeom>
        </p:spPr>
        <p:txBody>
          <a:bodyPr wrap="square">
            <a:spAutoFit/>
          </a:bodyPr>
          <a:lstStyle/>
          <a:p>
            <a:pPr algn="l"/>
            <a:r>
              <a:rPr lang="ru-RU" dirty="0">
                <a:solidFill>
                  <a:schemeClr val="bg1"/>
                </a:solidFill>
              </a:rPr>
              <a:t>Книга дает </a:t>
            </a:r>
            <a:r>
              <a:rPr lang="ru-RU" dirty="0" smtClean="0">
                <a:solidFill>
                  <a:schemeClr val="bg1"/>
                </a:solidFill>
              </a:rPr>
              <a:t>возможность по-другому </a:t>
            </a:r>
            <a:r>
              <a:rPr lang="ru-RU" dirty="0">
                <a:solidFill>
                  <a:schemeClr val="bg1"/>
                </a:solidFill>
              </a:rPr>
              <a:t>взглянуть на </a:t>
            </a:r>
            <a:r>
              <a:rPr lang="ru-RU" dirty="0" err="1" smtClean="0">
                <a:solidFill>
                  <a:schemeClr val="bg1"/>
                </a:solidFill>
              </a:rPr>
              <a:t>Коношский</a:t>
            </a:r>
            <a:r>
              <a:rPr lang="ru-RU" dirty="0" smtClean="0">
                <a:solidFill>
                  <a:schemeClr val="bg1"/>
                </a:solidFill>
              </a:rPr>
              <a:t> район </a:t>
            </a:r>
            <a:r>
              <a:rPr lang="ru-RU" dirty="0">
                <a:solidFill>
                  <a:schemeClr val="bg1"/>
                </a:solidFill>
              </a:rPr>
              <a:t>времен ушедшего, двадцатого столетия и задуматься: а что мы все сможем сделать для Коноши двадцать </a:t>
            </a:r>
            <a:r>
              <a:rPr lang="ru-RU" dirty="0" smtClean="0">
                <a:solidFill>
                  <a:schemeClr val="bg1"/>
                </a:solidFill>
              </a:rPr>
              <a:t>первого?</a:t>
            </a:r>
            <a:endParaRPr lang="ru-RU" dirty="0">
              <a:solidFill>
                <a:schemeClr val="bg1"/>
              </a:solidFill>
            </a:endParaRPr>
          </a:p>
        </p:txBody>
      </p:sp>
      <p:sp>
        <p:nvSpPr>
          <p:cNvPr id="7" name="Стрелка влево 6">
            <a:hlinkClick r:id="rId3" action="ppaction://hlinksldjump"/>
          </p:cNvPr>
          <p:cNvSpPr/>
          <p:nvPr/>
        </p:nvSpPr>
        <p:spPr bwMode="auto">
          <a:xfrm>
            <a:off x="642910" y="5715016"/>
            <a:ext cx="1357322" cy="642942"/>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оношское Райпо"/>
          <p:cNvPicPr>
            <a:picLocks noChangeAspect="1" noChangeArrowheads="1"/>
          </p:cNvPicPr>
          <p:nvPr/>
        </p:nvPicPr>
        <p:blipFill>
          <a:blip r:embed="rId2" cstate="print"/>
          <a:srcRect/>
          <a:stretch>
            <a:fillRect/>
          </a:stretch>
        </p:blipFill>
        <p:spPr bwMode="auto">
          <a:xfrm>
            <a:off x="5786446" y="214290"/>
            <a:ext cx="2928958" cy="4009161"/>
          </a:xfrm>
          <a:prstGeom prst="rect">
            <a:avLst/>
          </a:prstGeom>
          <a:noFill/>
          <a:ln w="9525">
            <a:noFill/>
            <a:miter lim="800000"/>
            <a:headEnd/>
            <a:tailEnd/>
          </a:ln>
        </p:spPr>
      </p:pic>
      <p:sp>
        <p:nvSpPr>
          <p:cNvPr id="5" name="Заголовок 1"/>
          <p:cNvSpPr txBox="1">
            <a:spLocks/>
          </p:cNvSpPr>
          <p:nvPr/>
        </p:nvSpPr>
        <p:spPr bwMode="auto">
          <a:xfrm>
            <a:off x="285720" y="1714488"/>
            <a:ext cx="5186338" cy="1571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800" b="0" i="0" u="none" strike="noStrike" kern="1200" cap="none" spc="0" normalizeH="0" baseline="0" noProof="0" dirty="0" smtClean="0">
                <a:ln>
                  <a:noFill/>
                </a:ln>
                <a:solidFill>
                  <a:schemeClr val="bg1"/>
                </a:solidFill>
                <a:effectLst/>
                <a:uLnTx/>
                <a:uFillTx/>
                <a:latin typeface="Arial" charset="0"/>
                <a:ea typeface="+mn-ea"/>
                <a:cs typeface="+mn-cs"/>
              </a:rPr>
              <a:t>Книга С.Н. Конина посвящена интересной, многолетней истории </a:t>
            </a:r>
            <a:r>
              <a:rPr kumimoji="0" lang="ru-RU" sz="2800" b="0" i="0" u="none" strike="noStrike" kern="1200" cap="none" spc="0" normalizeH="0" baseline="0" noProof="0" dirty="0" err="1" smtClean="0">
                <a:ln>
                  <a:noFill/>
                </a:ln>
                <a:solidFill>
                  <a:schemeClr val="bg1"/>
                </a:solidFill>
                <a:effectLst/>
                <a:uLnTx/>
                <a:uFillTx/>
                <a:latin typeface="Arial" charset="0"/>
                <a:ea typeface="+mn-ea"/>
                <a:cs typeface="+mn-cs"/>
              </a:rPr>
              <a:t>Коношского</a:t>
            </a:r>
            <a:r>
              <a:rPr kumimoji="0" lang="ru-RU" sz="2800" b="0" i="0" u="none" strike="noStrike" kern="1200" cap="none" spc="0" normalizeH="0" baseline="0" noProof="0" dirty="0" smtClean="0">
                <a:ln>
                  <a:noFill/>
                </a:ln>
                <a:solidFill>
                  <a:schemeClr val="bg1"/>
                </a:solidFill>
                <a:effectLst/>
                <a:uLnTx/>
                <a:uFillTx/>
                <a:latin typeface="Arial" charset="0"/>
                <a:ea typeface="+mn-ea"/>
                <a:cs typeface="+mn-cs"/>
              </a:rPr>
              <a:t> районного потребительского общества, его знатным труженикам. Это первое издание в районе, посвященное отдельной организации!</a:t>
            </a:r>
          </a:p>
        </p:txBody>
      </p:sp>
      <p:sp>
        <p:nvSpPr>
          <p:cNvPr id="6" name="Заголовок 1"/>
          <p:cNvSpPr>
            <a:spLocks noGrp="1"/>
          </p:cNvSpPr>
          <p:nvPr>
            <p:ph type="title"/>
          </p:nvPr>
        </p:nvSpPr>
        <p:spPr>
          <a:xfrm>
            <a:off x="3714744" y="4643446"/>
            <a:ext cx="5186338" cy="1571636"/>
          </a:xfrm>
        </p:spPr>
        <p:txBody>
          <a:bodyPr/>
          <a:lstStyle/>
          <a:p>
            <a:r>
              <a:rPr lang="ru-RU" sz="2000" kern="1200" dirty="0">
                <a:solidFill>
                  <a:srgbClr val="03136A"/>
                </a:solidFill>
                <a:latin typeface="Arial" charset="0"/>
                <a:ea typeface="+mn-ea"/>
                <a:cs typeface="+mn-cs"/>
              </a:rPr>
              <a:t>Конин, </a:t>
            </a:r>
            <a:r>
              <a:rPr lang="ru-RU" sz="2000" kern="1200" dirty="0" smtClean="0">
                <a:solidFill>
                  <a:srgbClr val="03136A"/>
                </a:solidFill>
                <a:latin typeface="Arial" charset="0"/>
                <a:ea typeface="+mn-ea"/>
                <a:cs typeface="+mn-cs"/>
              </a:rPr>
              <a:t>С.Н. Страна </a:t>
            </a:r>
            <a:r>
              <a:rPr lang="ru-RU" sz="2000" kern="1200" dirty="0" err="1">
                <a:solidFill>
                  <a:srgbClr val="03136A"/>
                </a:solidFill>
                <a:latin typeface="Arial" charset="0"/>
                <a:ea typeface="+mn-ea"/>
                <a:cs typeface="+mn-cs"/>
              </a:rPr>
              <a:t>Райпо</a:t>
            </a:r>
            <a:r>
              <a:rPr lang="ru-RU" sz="2000" kern="1200" dirty="0">
                <a:solidFill>
                  <a:srgbClr val="03136A"/>
                </a:solidFill>
                <a:latin typeface="Arial" charset="0"/>
                <a:ea typeface="+mn-ea"/>
                <a:cs typeface="+mn-cs"/>
              </a:rPr>
              <a:t>. В XXI век - с надеждой / Сергей Конин. - пос. Коноша, Архангельская обл. : </a:t>
            </a:r>
            <a:r>
              <a:rPr lang="ru-RU" sz="2000" kern="1200" dirty="0" err="1">
                <a:solidFill>
                  <a:srgbClr val="03136A"/>
                </a:solidFill>
                <a:latin typeface="Arial" charset="0"/>
                <a:ea typeface="+mn-ea"/>
                <a:cs typeface="+mn-cs"/>
              </a:rPr>
              <a:t>Вельти</a:t>
            </a:r>
            <a:r>
              <a:rPr lang="ru-RU" sz="2000" kern="1200" dirty="0">
                <a:solidFill>
                  <a:srgbClr val="03136A"/>
                </a:solidFill>
                <a:latin typeface="Arial" charset="0"/>
                <a:ea typeface="+mn-ea"/>
                <a:cs typeface="+mn-cs"/>
              </a:rPr>
              <a:t>, 2005. - 107 с</a:t>
            </a:r>
            <a:r>
              <a:rPr lang="ru-RU" sz="2000" kern="1200" dirty="0" smtClean="0">
                <a:solidFill>
                  <a:srgbClr val="03136A"/>
                </a:solidFill>
                <a:latin typeface="Arial" charset="0"/>
                <a:ea typeface="+mn-ea"/>
                <a:cs typeface="+mn-cs"/>
              </a:rPr>
              <a:t>.</a:t>
            </a:r>
            <a:endParaRPr lang="ru-RU" sz="2000" kern="1200" dirty="0">
              <a:solidFill>
                <a:srgbClr val="03136A"/>
              </a:solidFill>
              <a:latin typeface="Arial" charset="0"/>
              <a:ea typeface="+mn-ea"/>
              <a:cs typeface="+mn-cs"/>
            </a:endParaRPr>
          </a:p>
        </p:txBody>
      </p:sp>
      <p:sp>
        <p:nvSpPr>
          <p:cNvPr id="7" name="Стрелка влево 6">
            <a:hlinkClick r:id="rId3" action="ppaction://hlinksldjump"/>
          </p:cNvPr>
          <p:cNvSpPr/>
          <p:nvPr/>
        </p:nvSpPr>
        <p:spPr bwMode="auto">
          <a:xfrm>
            <a:off x="571472" y="5786454"/>
            <a:ext cx="1428760" cy="642942"/>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6" descr="jQ4Uwo_jQ5U.jpg"/>
          <p:cNvPicPr>
            <a:picLocks noChangeAspect="1"/>
          </p:cNvPicPr>
          <p:nvPr/>
        </p:nvPicPr>
        <p:blipFill>
          <a:blip r:embed="rId2" cstate="print"/>
          <a:srcRect l="59968" t="32981" r="17531" b="8453"/>
          <a:stretch>
            <a:fillRect/>
          </a:stretch>
        </p:blipFill>
        <p:spPr bwMode="auto">
          <a:xfrm>
            <a:off x="5643570" y="214290"/>
            <a:ext cx="3331036" cy="4572008"/>
          </a:xfrm>
          <a:prstGeom prst="rect">
            <a:avLst/>
          </a:prstGeom>
          <a:noFill/>
          <a:ln w="9525">
            <a:noFill/>
            <a:miter lim="800000"/>
            <a:headEnd/>
            <a:tailEnd/>
          </a:ln>
          <a:effectLst/>
        </p:spPr>
      </p:pic>
      <p:sp>
        <p:nvSpPr>
          <p:cNvPr id="5" name="Rectangle 3"/>
          <p:cNvSpPr>
            <a:spLocks noChangeArrowheads="1"/>
          </p:cNvSpPr>
          <p:nvPr/>
        </p:nvSpPr>
        <p:spPr bwMode="auto">
          <a:xfrm>
            <a:off x="214282" y="285728"/>
            <a:ext cx="5336910" cy="550920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Изданный в </a:t>
            </a:r>
            <a:r>
              <a:rPr lang="ru-RU" sz="2200" dirty="0">
                <a:solidFill>
                  <a:schemeClr val="bg1"/>
                </a:solidFill>
              </a:rPr>
              <a:t>2019 году,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уже после ухода из жизни С.Н. Конина,</a:t>
            </a: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рукописный </a:t>
            </a:r>
            <a:r>
              <a:rPr lang="ru-RU" sz="2200" dirty="0">
                <a:solidFill>
                  <a:schemeClr val="bg1"/>
                </a:solidFill>
              </a:rPr>
              <a:t>журнал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a:t>
            </a:r>
            <a:r>
              <a:rPr lang="ru-RU" sz="2200" dirty="0">
                <a:solidFill>
                  <a:schemeClr val="bg1"/>
                </a:solidFill>
              </a:rPr>
              <a:t>Мир искусства</a:t>
            </a:r>
            <a:r>
              <a:rPr lang="ru-RU" sz="2200" dirty="0" smtClean="0">
                <a:solidFill>
                  <a:schemeClr val="bg1"/>
                </a:solidFill>
              </a:rPr>
              <a:t>» стал событием </a:t>
            </a: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в истории </a:t>
            </a:r>
            <a:r>
              <a:rPr lang="ru-RU" sz="2200" dirty="0" err="1" smtClean="0">
                <a:solidFill>
                  <a:schemeClr val="bg1"/>
                </a:solidFill>
              </a:rPr>
              <a:t>Коношского</a:t>
            </a:r>
            <a:r>
              <a:rPr lang="ru-RU" sz="2200" dirty="0" smtClean="0">
                <a:solidFill>
                  <a:schemeClr val="bg1"/>
                </a:solidFill>
              </a:rPr>
              <a:t> района.</a:t>
            </a: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Уникальность издания не </a:t>
            </a:r>
            <a:r>
              <a:rPr lang="ru-RU" sz="2200" dirty="0">
                <a:solidFill>
                  <a:schemeClr val="bg1"/>
                </a:solidFill>
              </a:rPr>
              <a:t>только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в </a:t>
            </a:r>
            <a:r>
              <a:rPr lang="ru-RU" sz="2200" dirty="0">
                <a:solidFill>
                  <a:schemeClr val="bg1"/>
                </a:solidFill>
              </a:rPr>
              <a:t>том, что аналогов ему нет в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err="1" smtClean="0">
                <a:solidFill>
                  <a:schemeClr val="bg1"/>
                </a:solidFill>
              </a:rPr>
              <a:t>Коношском</a:t>
            </a:r>
            <a:r>
              <a:rPr lang="ru-RU" sz="2200" dirty="0" smtClean="0">
                <a:solidFill>
                  <a:schemeClr val="bg1"/>
                </a:solidFill>
              </a:rPr>
              <a:t> </a:t>
            </a:r>
            <a:r>
              <a:rPr lang="ru-RU" sz="2200" dirty="0">
                <a:solidFill>
                  <a:schemeClr val="bg1"/>
                </a:solidFill>
              </a:rPr>
              <a:t>районе, но и в том,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что </a:t>
            </a:r>
            <a:r>
              <a:rPr lang="ru-RU" sz="2200" dirty="0">
                <a:solidFill>
                  <a:schemeClr val="bg1"/>
                </a:solidFill>
              </a:rPr>
              <a:t>это </a:t>
            </a:r>
            <a:r>
              <a:rPr lang="ru-RU" sz="2200" dirty="0" smtClean="0">
                <a:solidFill>
                  <a:schemeClr val="bg1"/>
                </a:solidFill>
              </a:rPr>
              <a:t>многолетний, </a:t>
            </a:r>
            <a:r>
              <a:rPr lang="ru-RU" sz="2200" dirty="0">
                <a:solidFill>
                  <a:schemeClr val="bg1"/>
                </a:solidFill>
              </a:rPr>
              <a:t>кропотливый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труд </a:t>
            </a:r>
            <a:r>
              <a:rPr lang="ru-RU" sz="2200" dirty="0">
                <a:solidFill>
                  <a:schemeClr val="bg1"/>
                </a:solidFill>
              </a:rPr>
              <a:t>краеведа по сбору материалов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a:solidFill>
                  <a:schemeClr val="bg1"/>
                </a:solidFill>
              </a:rPr>
              <a:t>о культурной жизни земли </a:t>
            </a:r>
            <a:r>
              <a:rPr lang="ru-RU" sz="2200" dirty="0" err="1">
                <a:solidFill>
                  <a:schemeClr val="bg1"/>
                </a:solidFill>
              </a:rPr>
              <a:t>коношской</a:t>
            </a:r>
            <a:r>
              <a:rPr lang="ru-RU" sz="2200" dirty="0">
                <a:solidFill>
                  <a:schemeClr val="bg1"/>
                </a:solidFill>
              </a:rPr>
              <a:t>.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Автор </a:t>
            </a:r>
            <a:r>
              <a:rPr lang="ru-RU" sz="2200" dirty="0">
                <a:solidFill>
                  <a:schemeClr val="bg1"/>
                </a:solidFill>
              </a:rPr>
              <a:t>не только запечатлел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a:solidFill>
                  <a:schemeClr val="bg1"/>
                </a:solidFill>
              </a:rPr>
              <a:t>культурные события,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но </a:t>
            </a:r>
            <a:r>
              <a:rPr lang="ru-RU" sz="2200" dirty="0">
                <a:solidFill>
                  <a:schemeClr val="bg1"/>
                </a:solidFill>
              </a:rPr>
              <a:t>и  сохранил для потомков память о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многовековых </a:t>
            </a:r>
            <a:r>
              <a:rPr lang="ru-RU" sz="2200" dirty="0">
                <a:solidFill>
                  <a:schemeClr val="bg1"/>
                </a:solidFill>
              </a:rPr>
              <a:t>традициях </a:t>
            </a:r>
            <a:endParaRPr lang="ru-RU" sz="2200" dirty="0" smtClean="0">
              <a:solidFill>
                <a:schemeClr val="bg1"/>
              </a:solidFill>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bg1"/>
                </a:solidFill>
              </a:rPr>
              <a:t>народного </a:t>
            </a:r>
            <a:r>
              <a:rPr lang="ru-RU" sz="2200" dirty="0">
                <a:solidFill>
                  <a:schemeClr val="bg1"/>
                </a:solidFill>
              </a:rPr>
              <a:t>творчества</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Заголовок 1"/>
          <p:cNvSpPr>
            <a:spLocks noGrp="1"/>
          </p:cNvSpPr>
          <p:nvPr>
            <p:ph type="title"/>
          </p:nvPr>
        </p:nvSpPr>
        <p:spPr>
          <a:xfrm>
            <a:off x="4071902" y="5143512"/>
            <a:ext cx="5072098" cy="1500198"/>
          </a:xfrm>
        </p:spPr>
        <p:txBody>
          <a:bodyPr/>
          <a:lstStyle/>
          <a:p>
            <a:r>
              <a:rPr lang="ru-RU" sz="2000" b="1" dirty="0">
                <a:solidFill>
                  <a:srgbClr val="820000"/>
                </a:solidFill>
              </a:rPr>
              <a:t>Конин,  </a:t>
            </a:r>
            <a:r>
              <a:rPr lang="ru-RU" sz="2000" b="1" dirty="0" smtClean="0">
                <a:solidFill>
                  <a:srgbClr val="820000"/>
                </a:solidFill>
              </a:rPr>
              <a:t>С.Н. </a:t>
            </a:r>
            <a:r>
              <a:rPr lang="ru-RU" sz="2000" dirty="0" smtClean="0">
                <a:solidFill>
                  <a:srgbClr val="820000"/>
                </a:solidFill>
                <a:latin typeface="+mj-lt"/>
                <a:ea typeface="+mj-ea"/>
                <a:cs typeface="+mj-cs"/>
              </a:rPr>
              <a:t>Мир искусства </a:t>
            </a:r>
            <a:r>
              <a:rPr lang="ru-RU" sz="2000" dirty="0">
                <a:solidFill>
                  <a:srgbClr val="820000"/>
                </a:solidFill>
                <a:latin typeface="+mj-lt"/>
                <a:ea typeface="+mj-ea"/>
                <a:cs typeface="+mj-cs"/>
              </a:rPr>
              <a:t>: рукописный журнал / Сергей Конин. - Архангельск : [б. и.], </a:t>
            </a:r>
            <a:r>
              <a:rPr lang="ru-RU" sz="2000" dirty="0" err="1">
                <a:solidFill>
                  <a:srgbClr val="820000"/>
                </a:solidFill>
                <a:latin typeface="+mj-lt"/>
                <a:ea typeface="+mj-ea"/>
                <a:cs typeface="+mj-cs"/>
              </a:rPr>
              <a:t>печ</a:t>
            </a:r>
            <a:r>
              <a:rPr lang="ru-RU" sz="2000" dirty="0">
                <a:solidFill>
                  <a:srgbClr val="820000"/>
                </a:solidFill>
                <a:latin typeface="+mj-lt"/>
                <a:ea typeface="+mj-ea"/>
                <a:cs typeface="+mj-cs"/>
              </a:rPr>
              <a:t>. 2019 (Издательский дом САФУ). - 151 с. : ил.</a:t>
            </a:r>
            <a:endParaRPr lang="ru-RU" sz="2000" dirty="0">
              <a:solidFill>
                <a:srgbClr val="820000"/>
              </a:solidFill>
            </a:endParaRPr>
          </a:p>
        </p:txBody>
      </p:sp>
      <p:sp>
        <p:nvSpPr>
          <p:cNvPr id="7" name="Стрелка влево 6">
            <a:hlinkClick r:id="rId3" action="ppaction://hlinksldjump"/>
          </p:cNvPr>
          <p:cNvSpPr/>
          <p:nvPr/>
        </p:nvSpPr>
        <p:spPr bwMode="auto">
          <a:xfrm>
            <a:off x="571472" y="6000768"/>
            <a:ext cx="1285884" cy="5715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133805.JPG"/>
          <p:cNvPicPr>
            <a:picLocks noChangeAspect="1"/>
          </p:cNvPicPr>
          <p:nvPr/>
        </p:nvPicPr>
        <p:blipFill>
          <a:blip r:embed="rId2" cstate="print"/>
          <a:srcRect l="1858" r="3863" b="56081"/>
          <a:stretch>
            <a:fillRect/>
          </a:stretch>
        </p:blipFill>
        <p:spPr>
          <a:xfrm>
            <a:off x="3714744" y="571480"/>
            <a:ext cx="5177959" cy="3367552"/>
          </a:xfrm>
          <a:prstGeom prst="rect">
            <a:avLst/>
          </a:prstGeom>
        </p:spPr>
      </p:pic>
      <p:sp>
        <p:nvSpPr>
          <p:cNvPr id="5" name="Прямоугольник 4"/>
          <p:cNvSpPr/>
          <p:nvPr/>
        </p:nvSpPr>
        <p:spPr>
          <a:xfrm>
            <a:off x="214282" y="571480"/>
            <a:ext cx="3500462" cy="5170646"/>
          </a:xfrm>
          <a:prstGeom prst="rect">
            <a:avLst/>
          </a:prstGeom>
        </p:spPr>
        <p:txBody>
          <a:bodyPr wrap="square">
            <a:spAutoFit/>
          </a:bodyPr>
          <a:lstStyle/>
          <a:p>
            <a:pPr algn="l"/>
            <a:r>
              <a:rPr lang="ru-RU" sz="2200" dirty="0">
                <a:solidFill>
                  <a:schemeClr val="bg1"/>
                </a:solidFill>
              </a:rPr>
              <a:t>Книга </a:t>
            </a:r>
            <a:r>
              <a:rPr lang="ru-RU" sz="2200" dirty="0" smtClean="0">
                <a:solidFill>
                  <a:schemeClr val="bg1"/>
                </a:solidFill>
              </a:rPr>
              <a:t>стала результатом </a:t>
            </a:r>
            <a:r>
              <a:rPr lang="ru-RU" sz="2200" dirty="0">
                <a:solidFill>
                  <a:schemeClr val="bg1"/>
                </a:solidFill>
              </a:rPr>
              <a:t>большой исследовательской </a:t>
            </a:r>
            <a:r>
              <a:rPr lang="ru-RU" sz="2200" dirty="0" smtClean="0">
                <a:solidFill>
                  <a:schemeClr val="bg1"/>
                </a:solidFill>
              </a:rPr>
              <a:t>работы</a:t>
            </a:r>
            <a:r>
              <a:rPr lang="ru-RU" sz="2200" dirty="0">
                <a:solidFill>
                  <a:schemeClr val="bg1"/>
                </a:solidFill>
              </a:rPr>
              <a:t> </a:t>
            </a:r>
            <a:r>
              <a:rPr lang="ru-RU" sz="2200" dirty="0" smtClean="0">
                <a:solidFill>
                  <a:schemeClr val="bg1"/>
                </a:solidFill>
              </a:rPr>
              <a:t>С.Н. Конина по изучению периода ссылки лауреата Нобелевской премии по литературе </a:t>
            </a:r>
          </a:p>
          <a:p>
            <a:pPr algn="l"/>
            <a:r>
              <a:rPr lang="ru-RU" sz="2200" dirty="0" smtClean="0">
                <a:solidFill>
                  <a:schemeClr val="bg1"/>
                </a:solidFill>
              </a:rPr>
              <a:t>И.А. Бродского в </a:t>
            </a:r>
            <a:r>
              <a:rPr lang="ru-RU" sz="2200" dirty="0" err="1" smtClean="0">
                <a:solidFill>
                  <a:schemeClr val="bg1"/>
                </a:solidFill>
              </a:rPr>
              <a:t>Коношском</a:t>
            </a:r>
            <a:r>
              <a:rPr lang="ru-RU" sz="2200" dirty="0" smtClean="0">
                <a:solidFill>
                  <a:schemeClr val="bg1"/>
                </a:solidFill>
              </a:rPr>
              <a:t> районе в 1964-1965 годах. Издание содержит воспоминания очевидцев, встречавшихся с поэтом.</a:t>
            </a:r>
            <a:endParaRPr lang="ru-RU" sz="2200" dirty="0"/>
          </a:p>
        </p:txBody>
      </p:sp>
      <p:sp>
        <p:nvSpPr>
          <p:cNvPr id="6" name="Заголовок 1"/>
          <p:cNvSpPr>
            <a:spLocks noGrp="1"/>
          </p:cNvSpPr>
          <p:nvPr>
            <p:ph type="title"/>
          </p:nvPr>
        </p:nvSpPr>
        <p:spPr>
          <a:xfrm>
            <a:off x="3812505" y="4797152"/>
            <a:ext cx="5114932" cy="715963"/>
          </a:xfrm>
        </p:spPr>
        <p:txBody>
          <a:bodyPr/>
          <a:lstStyle/>
          <a:p>
            <a:r>
              <a:rPr lang="ru-RU" sz="2000" b="1" dirty="0" smtClean="0">
                <a:solidFill>
                  <a:srgbClr val="03136A"/>
                </a:solidFill>
              </a:rPr>
              <a:t>Конин, С.Н.</a:t>
            </a:r>
            <a:r>
              <a:rPr lang="ru-RU" sz="2000" dirty="0" smtClean="0">
                <a:solidFill>
                  <a:srgbClr val="03136A"/>
                </a:solidFill>
              </a:rPr>
              <a:t>  </a:t>
            </a:r>
            <a:r>
              <a:rPr lang="ru-RU" sz="2000" dirty="0" err="1" smtClean="0">
                <a:solidFill>
                  <a:srgbClr val="03136A"/>
                </a:solidFill>
              </a:rPr>
              <a:t>Коношане</a:t>
            </a:r>
            <a:r>
              <a:rPr lang="ru-RU" sz="2000" dirty="0" smtClean="0">
                <a:solidFill>
                  <a:srgbClr val="03136A"/>
                </a:solidFill>
              </a:rPr>
              <a:t> и Бродский  : записки провинциала / С. Н. Конин. - Коноша : </a:t>
            </a:r>
            <a:r>
              <a:rPr lang="ru-RU" sz="2000" dirty="0" err="1" smtClean="0">
                <a:solidFill>
                  <a:srgbClr val="03136A"/>
                </a:solidFill>
              </a:rPr>
              <a:t>Коношский</a:t>
            </a:r>
            <a:r>
              <a:rPr lang="ru-RU" sz="2000" dirty="0" smtClean="0">
                <a:solidFill>
                  <a:srgbClr val="03136A"/>
                </a:solidFill>
              </a:rPr>
              <a:t> курьер, 2008. - 108 с. : [12] л. ил. - (Записки провинциала)</a:t>
            </a:r>
            <a:r>
              <a:rPr lang="ru-RU" sz="2000" dirty="0" smtClean="0">
                <a:solidFill>
                  <a:srgbClr val="03136A"/>
                </a:solidFill>
                <a:latin typeface="+mj-lt"/>
                <a:ea typeface="+mj-ea"/>
                <a:cs typeface="+mj-cs"/>
              </a:rPr>
              <a:t>.</a:t>
            </a:r>
            <a:endParaRPr lang="ru-RU" sz="2000" dirty="0">
              <a:solidFill>
                <a:srgbClr val="03136A"/>
              </a:solidFill>
            </a:endParaRPr>
          </a:p>
        </p:txBody>
      </p:sp>
      <p:sp>
        <p:nvSpPr>
          <p:cNvPr id="7" name="Стрелка влево 6">
            <a:hlinkClick r:id="rId3" action="ppaction://hlinksldjump"/>
          </p:cNvPr>
          <p:cNvSpPr/>
          <p:nvPr/>
        </p:nvSpPr>
        <p:spPr bwMode="auto">
          <a:xfrm>
            <a:off x="500034" y="6072206"/>
            <a:ext cx="1357322" cy="5714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7315200" cy="4191000"/>
          </a:xfrm>
        </p:spPr>
        <p:txBody>
          <a:bodyPr/>
          <a:lstStyle/>
          <a:p>
            <a:pPr>
              <a:spcBef>
                <a:spcPts val="0"/>
              </a:spcBef>
              <a:buNone/>
            </a:pPr>
            <a:r>
              <a:rPr lang="ru-RU" sz="2800" dirty="0" smtClean="0"/>
              <a:t>Итогом  многолетней </a:t>
            </a:r>
          </a:p>
          <a:p>
            <a:pPr>
              <a:spcBef>
                <a:spcPts val="0"/>
              </a:spcBef>
              <a:buNone/>
            </a:pPr>
            <a:r>
              <a:rPr lang="ru-RU" sz="2800" dirty="0" smtClean="0"/>
              <a:t>работы С.Н.Конина</a:t>
            </a:r>
          </a:p>
          <a:p>
            <a:pPr>
              <a:spcBef>
                <a:spcPts val="0"/>
              </a:spcBef>
              <a:buNone/>
            </a:pPr>
            <a:r>
              <a:rPr lang="ru-RU" sz="2800" dirty="0" smtClean="0"/>
              <a:t>по изучению истории </a:t>
            </a:r>
          </a:p>
          <a:p>
            <a:pPr>
              <a:spcBef>
                <a:spcPts val="0"/>
              </a:spcBef>
              <a:buNone/>
            </a:pPr>
            <a:r>
              <a:rPr lang="ru-RU" sz="2800" dirty="0" smtClean="0"/>
              <a:t>родного края стала </a:t>
            </a:r>
          </a:p>
          <a:p>
            <a:pPr>
              <a:spcBef>
                <a:spcPts val="0"/>
              </a:spcBef>
              <a:buNone/>
            </a:pPr>
            <a:r>
              <a:rPr lang="ru-RU" sz="2800" dirty="0" smtClean="0"/>
              <a:t>серия книг «Живая вода». </a:t>
            </a:r>
          </a:p>
          <a:p>
            <a:pPr>
              <a:spcBef>
                <a:spcPts val="0"/>
              </a:spcBef>
              <a:buNone/>
            </a:pPr>
            <a:r>
              <a:rPr lang="ru-RU" sz="2800" dirty="0" smtClean="0"/>
              <a:t>Такое название означает </a:t>
            </a:r>
          </a:p>
          <a:p>
            <a:pPr>
              <a:spcBef>
                <a:spcPts val="0"/>
              </a:spcBef>
              <a:buNone/>
            </a:pPr>
            <a:r>
              <a:rPr lang="ru-RU" sz="2800" dirty="0" smtClean="0"/>
              <a:t>живую память как живой </a:t>
            </a:r>
          </a:p>
          <a:p>
            <a:pPr>
              <a:spcBef>
                <a:spcPts val="0"/>
              </a:spcBef>
              <a:buNone/>
            </a:pPr>
            <a:r>
              <a:rPr lang="ru-RU" sz="2800" dirty="0" smtClean="0"/>
              <a:t>неисчерпаемый источник, из</a:t>
            </a:r>
          </a:p>
          <a:p>
            <a:pPr>
              <a:spcBef>
                <a:spcPts val="0"/>
              </a:spcBef>
              <a:buNone/>
            </a:pPr>
            <a:r>
              <a:rPr lang="ru-RU" sz="2800" dirty="0" smtClean="0"/>
              <a:t>которого можно брать душевную отраду...</a:t>
            </a:r>
          </a:p>
          <a:p>
            <a:pPr>
              <a:spcBef>
                <a:spcPts val="0"/>
              </a:spcBef>
              <a:buNone/>
            </a:pPr>
            <a:r>
              <a:rPr lang="ru-RU" sz="2800" dirty="0" smtClean="0"/>
              <a:t>«Пока мы помним - мы живём» - таков</a:t>
            </a:r>
          </a:p>
          <a:p>
            <a:pPr>
              <a:spcBef>
                <a:spcPts val="0"/>
              </a:spcBef>
              <a:buNone/>
            </a:pPr>
            <a:r>
              <a:rPr lang="ru-RU" sz="2800" dirty="0" smtClean="0"/>
              <a:t>эпиграф книг серии. Каждый том</a:t>
            </a:r>
          </a:p>
          <a:p>
            <a:pPr>
              <a:spcBef>
                <a:spcPts val="0"/>
              </a:spcBef>
              <a:buNone/>
            </a:pPr>
            <a:r>
              <a:rPr lang="ru-RU" sz="2800" dirty="0" smtClean="0"/>
              <a:t>посвящен отдельной территории района,</a:t>
            </a:r>
          </a:p>
          <a:p>
            <a:pPr>
              <a:spcBef>
                <a:spcPts val="0"/>
              </a:spcBef>
              <a:buNone/>
            </a:pPr>
            <a:r>
              <a:rPr lang="ru-RU" sz="2800" dirty="0" smtClean="0"/>
              <a:t>конкретной вотчине. </a:t>
            </a:r>
          </a:p>
          <a:p>
            <a:endParaRPr lang="ru-RU" dirty="0"/>
          </a:p>
        </p:txBody>
      </p:sp>
      <p:sp>
        <p:nvSpPr>
          <p:cNvPr id="4" name="Стрелка вправо 3">
            <a:hlinkClick r:id="rId2" action="ppaction://hlinksldjump"/>
          </p:cNvPr>
          <p:cNvSpPr/>
          <p:nvPr/>
        </p:nvSpPr>
        <p:spPr bwMode="auto">
          <a:xfrm>
            <a:off x="7715272" y="6072206"/>
            <a:ext cx="1143008" cy="571480"/>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Вперед </a:t>
            </a:r>
          </a:p>
        </p:txBody>
      </p:sp>
      <p:pic>
        <p:nvPicPr>
          <p:cNvPr id="16386" name="Picture 2" descr="https://sun9-4.userapi.com/c857420/v857420535/ae130/hJ28osa6R1M.jpg"/>
          <p:cNvPicPr>
            <a:picLocks noChangeAspect="1" noChangeArrowheads="1"/>
          </p:cNvPicPr>
          <p:nvPr/>
        </p:nvPicPr>
        <p:blipFill>
          <a:blip r:embed="rId3"/>
          <a:srcRect l="27345" b="4259"/>
          <a:stretch>
            <a:fillRect/>
          </a:stretch>
        </p:blipFill>
        <p:spPr bwMode="auto">
          <a:xfrm>
            <a:off x="5357818" y="214290"/>
            <a:ext cx="3521067" cy="3469068"/>
          </a:xfrm>
          <a:prstGeom prst="rect">
            <a:avLst/>
          </a:prstGeom>
          <a:noFill/>
        </p:spPr>
      </p:pic>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fltVal val="0"/>
                                          </p:val>
                                        </p:tav>
                                        <p:tav tm="100000">
                                          <p:val>
                                            <p:strVal val="#ppt_w"/>
                                          </p:val>
                                        </p:tav>
                                      </p:tavLst>
                                    </p:anim>
                                    <p:anim calcmode="lin" valueType="num">
                                      <p:cBhvr>
                                        <p:cTn id="8" dur="2000" fill="hold"/>
                                        <p:tgtEl>
                                          <p:spTgt spid="16386"/>
                                        </p:tgtEl>
                                        <p:attrNameLst>
                                          <p:attrName>ppt_h</p:attrName>
                                        </p:attrNameLst>
                                      </p:cBhvr>
                                      <p:tavLst>
                                        <p:tav tm="0">
                                          <p:val>
                                            <p:fltVal val="0"/>
                                          </p:val>
                                        </p:tav>
                                        <p:tav tm="100000">
                                          <p:val>
                                            <p:strVal val="#ppt_h"/>
                                          </p:val>
                                        </p:tav>
                                      </p:tavLst>
                                    </p:anim>
                                    <p:animEffect transition="in" filter="fade">
                                      <p:cBhvr>
                                        <p:cTn id="9"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786454"/>
            <a:ext cx="8686800" cy="715963"/>
          </a:xfrm>
        </p:spPr>
        <p:txBody>
          <a:bodyPr/>
          <a:lstStyle/>
          <a:p>
            <a:pPr algn="ctr"/>
            <a:r>
              <a:rPr lang="ru-RU" sz="3200" dirty="0" smtClean="0"/>
              <a:t>Серия книг </a:t>
            </a:r>
            <a:r>
              <a:rPr lang="ru-RU" sz="3200" dirty="0" smtClean="0"/>
              <a:t> С.Н</a:t>
            </a:r>
            <a:r>
              <a:rPr lang="ru-RU" sz="3200" dirty="0" smtClean="0"/>
              <a:t>. Конина «Живая вода»</a:t>
            </a:r>
            <a:endParaRPr lang="ru-RU" sz="3200" dirty="0"/>
          </a:p>
        </p:txBody>
      </p:sp>
      <p:pic>
        <p:nvPicPr>
          <p:cNvPr id="4" name="Picture 2">
            <a:hlinkClick r:id="rId2" action="ppaction://hlinksldjump"/>
          </p:cNvPr>
          <p:cNvPicPr>
            <a:picLocks noGrp="1" noChangeAspect="1" noChangeArrowheads="1"/>
          </p:cNvPicPr>
          <p:nvPr>
            <p:ph idx="4294967295"/>
          </p:nvPr>
        </p:nvPicPr>
        <p:blipFill>
          <a:blip r:embed="rId3" cstate="print"/>
          <a:srcRect l="26071" t="10504" r="49540" b="23907"/>
          <a:stretch>
            <a:fillRect/>
          </a:stretch>
        </p:blipFill>
        <p:spPr bwMode="auto">
          <a:xfrm>
            <a:off x="285720" y="285728"/>
            <a:ext cx="1748159" cy="2643206"/>
          </a:xfrm>
          <a:prstGeom prst="rect">
            <a:avLst/>
          </a:prstGeom>
          <a:noFill/>
          <a:ln w="9525">
            <a:noFill/>
            <a:miter lim="800000"/>
            <a:headEnd/>
            <a:tailEnd/>
          </a:ln>
        </p:spPr>
      </p:pic>
      <p:pic>
        <p:nvPicPr>
          <p:cNvPr id="5" name="Содержимое 4" descr="125906.JPG">
            <a:hlinkClick r:id="rId4" action="ppaction://hlinksldjump"/>
          </p:cNvPr>
          <p:cNvPicPr>
            <a:picLocks noGrp="1" noChangeAspect="1"/>
          </p:cNvPicPr>
          <p:nvPr>
            <p:ph idx="4294967295"/>
          </p:nvPr>
        </p:nvPicPr>
        <p:blipFill>
          <a:blip r:embed="rId5" cstate="print"/>
          <a:srcRect l="2404" b="50325"/>
          <a:stretch>
            <a:fillRect/>
          </a:stretch>
        </p:blipFill>
        <p:spPr>
          <a:xfrm rot="5400000">
            <a:off x="2046380" y="668208"/>
            <a:ext cx="2643205" cy="1878245"/>
          </a:xfrm>
          <a:prstGeom prst="rect">
            <a:avLst/>
          </a:prstGeom>
        </p:spPr>
      </p:pic>
      <p:pic>
        <p:nvPicPr>
          <p:cNvPr id="6" name="Содержимое 6" descr="130032.JPG">
            <a:hlinkClick r:id="rId6" action="ppaction://hlinksldjump"/>
          </p:cNvPr>
          <p:cNvPicPr>
            <a:picLocks noGrp="1" noChangeAspect="1"/>
          </p:cNvPicPr>
          <p:nvPr>
            <p:ph idx="4294967295"/>
          </p:nvPr>
        </p:nvPicPr>
        <p:blipFill>
          <a:blip r:embed="rId7" cstate="print"/>
          <a:srcRect b="52047"/>
          <a:stretch>
            <a:fillRect/>
          </a:stretch>
        </p:blipFill>
        <p:spPr>
          <a:xfrm rot="5400000">
            <a:off x="4266234" y="734370"/>
            <a:ext cx="2714644" cy="1817360"/>
          </a:xfrm>
          <a:prstGeom prst="rect">
            <a:avLst/>
          </a:prstGeom>
        </p:spPr>
      </p:pic>
      <p:pic>
        <p:nvPicPr>
          <p:cNvPr id="7" name="Содержимое 4" descr="JCwy17uVaqg.jpg">
            <a:hlinkClick r:id="rId8" action="ppaction://hlinksldjump"/>
          </p:cNvPr>
          <p:cNvPicPr>
            <a:picLocks noGrp="1" noChangeAspect="1"/>
          </p:cNvPicPr>
          <p:nvPr>
            <p:ph idx="4294967295"/>
          </p:nvPr>
        </p:nvPicPr>
        <p:blipFill>
          <a:blip r:embed="rId9" cstate="print"/>
          <a:stretch>
            <a:fillRect/>
          </a:stretch>
        </p:blipFill>
        <p:spPr>
          <a:xfrm>
            <a:off x="6929454" y="357166"/>
            <a:ext cx="1761103" cy="2643206"/>
          </a:xfrm>
          <a:prstGeom prst="rect">
            <a:avLst/>
          </a:prstGeom>
        </p:spPr>
      </p:pic>
      <p:pic>
        <p:nvPicPr>
          <p:cNvPr id="8" name="Содержимое 4" descr="125949.JPG">
            <a:hlinkClick r:id="rId10" action="ppaction://hlinksldjump"/>
          </p:cNvPr>
          <p:cNvPicPr>
            <a:picLocks noGrp="1" noChangeAspect="1"/>
          </p:cNvPicPr>
          <p:nvPr>
            <p:ph idx="4294967295"/>
          </p:nvPr>
        </p:nvPicPr>
        <p:blipFill>
          <a:blip r:embed="rId11" cstate="print"/>
          <a:srcRect r="3827" b="49943"/>
          <a:stretch>
            <a:fillRect/>
          </a:stretch>
        </p:blipFill>
        <p:spPr>
          <a:xfrm rot="5400000">
            <a:off x="-56005" y="3484972"/>
            <a:ext cx="2500332" cy="1816883"/>
          </a:xfrm>
          <a:prstGeom prst="rect">
            <a:avLst/>
          </a:prstGeom>
        </p:spPr>
      </p:pic>
      <p:pic>
        <p:nvPicPr>
          <p:cNvPr id="9" name="Содержимое 4" descr="ibktIELEJHU.jpg">
            <a:hlinkClick r:id="rId12" action="ppaction://hlinksldjump"/>
          </p:cNvPr>
          <p:cNvPicPr>
            <a:picLocks noGrp="1" noChangeAspect="1"/>
          </p:cNvPicPr>
          <p:nvPr>
            <p:ph idx="4294967295"/>
          </p:nvPr>
        </p:nvPicPr>
        <p:blipFill>
          <a:blip r:embed="rId13" cstate="print"/>
          <a:stretch>
            <a:fillRect/>
          </a:stretch>
        </p:blipFill>
        <p:spPr>
          <a:xfrm>
            <a:off x="2428860" y="3143248"/>
            <a:ext cx="1785950" cy="2498479"/>
          </a:xfrm>
          <a:prstGeom prst="rect">
            <a:avLst/>
          </a:prstGeom>
        </p:spPr>
      </p:pic>
      <p:pic>
        <p:nvPicPr>
          <p:cNvPr id="10" name="Picture 2">
            <a:hlinkClick r:id="rId14" action="ppaction://hlinksldjump"/>
          </p:cNvPr>
          <p:cNvPicPr>
            <a:picLocks noGrp="1" noChangeAspect="1" noChangeArrowheads="1"/>
          </p:cNvPicPr>
          <p:nvPr>
            <p:ph idx="4294967295"/>
          </p:nvPr>
        </p:nvPicPr>
        <p:blipFill>
          <a:blip r:embed="rId15" cstate="print"/>
          <a:srcRect l="10273" t="34111" r="72378" b="22297"/>
          <a:stretch>
            <a:fillRect/>
          </a:stretch>
        </p:blipFill>
        <p:spPr bwMode="auto">
          <a:xfrm>
            <a:off x="4714876" y="3214686"/>
            <a:ext cx="1785950" cy="2523008"/>
          </a:xfrm>
          <a:prstGeom prst="rect">
            <a:avLst/>
          </a:prstGeom>
          <a:noFill/>
          <a:ln w="9525">
            <a:noFill/>
            <a:miter lim="800000"/>
            <a:headEnd/>
            <a:tailEnd/>
          </a:ln>
        </p:spPr>
      </p:pic>
      <p:pic>
        <p:nvPicPr>
          <p:cNvPr id="11" name="Picture 2">
            <a:hlinkClick r:id="rId16" action="ppaction://hlinksldjump"/>
          </p:cNvPr>
          <p:cNvPicPr>
            <a:picLocks noGrp="1" noChangeAspect="1" noChangeArrowheads="1"/>
          </p:cNvPicPr>
          <p:nvPr>
            <p:ph idx="4294967295"/>
          </p:nvPr>
        </p:nvPicPr>
        <p:blipFill>
          <a:blip r:embed="rId17" cstate="print"/>
          <a:srcRect l="26981" t="11366" r="50092" b="24248"/>
          <a:stretch>
            <a:fillRect/>
          </a:stretch>
        </p:blipFill>
        <p:spPr bwMode="auto">
          <a:xfrm>
            <a:off x="6929454" y="3143248"/>
            <a:ext cx="1785950" cy="2571768"/>
          </a:xfrm>
          <a:prstGeom prst="rect">
            <a:avLst/>
          </a:prstGeom>
          <a:noFill/>
          <a:ln w="9525">
            <a:noFill/>
            <a:miter lim="800000"/>
            <a:headEnd/>
            <a:tailEnd/>
          </a:ln>
        </p:spPr>
      </p:pic>
      <p:sp>
        <p:nvSpPr>
          <p:cNvPr id="12" name="Стрелка влево 11"/>
          <p:cNvSpPr/>
          <p:nvPr/>
        </p:nvSpPr>
        <p:spPr bwMode="auto">
          <a:xfrm>
            <a:off x="1643042" y="6429396"/>
            <a:ext cx="1214446" cy="4286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charset="0"/>
                <a:hlinkClick r:id="rId18" action="ppaction://hlinksldjump"/>
              </a:rPr>
              <a:t>В содержание</a:t>
            </a:r>
            <a:endParaRPr kumimoji="0" lang="ru-RU" sz="1200" b="0" i="0" u="none" strike="noStrike" cap="none" normalizeH="0" baseline="0" dirty="0" smtClean="0">
              <a:ln>
                <a:noFill/>
              </a:ln>
              <a:solidFill>
                <a:schemeClr val="accent1">
                  <a:lumMod val="50000"/>
                </a:schemeClr>
              </a:solidFill>
              <a:effectLst/>
              <a:latin typeface="Arial" charset="0"/>
            </a:endParaRPr>
          </a:p>
        </p:txBody>
      </p:sp>
    </p:spTree>
  </p:cSld>
  <p:clrMapOvr>
    <a:masterClrMapping/>
  </p:clrMapOvr>
  <p:transition advClick="0" advTm="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4294967295"/>
          </p:nvPr>
        </p:nvPicPr>
        <p:blipFill>
          <a:blip r:embed="rId2" cstate="print"/>
          <a:srcRect l="26071" t="10504" r="49540" b="23907"/>
          <a:stretch>
            <a:fillRect/>
          </a:stretch>
        </p:blipFill>
        <p:spPr bwMode="auto">
          <a:xfrm>
            <a:off x="6072198" y="428604"/>
            <a:ext cx="2878040" cy="4351580"/>
          </a:xfrm>
          <a:prstGeom prst="rect">
            <a:avLst/>
          </a:prstGeom>
          <a:noFill/>
          <a:ln w="9525">
            <a:noFill/>
            <a:miter lim="800000"/>
            <a:headEnd/>
            <a:tailEnd/>
          </a:ln>
        </p:spPr>
      </p:pic>
      <p:sp>
        <p:nvSpPr>
          <p:cNvPr id="7" name="Прямоугольник 6"/>
          <p:cNvSpPr/>
          <p:nvPr/>
        </p:nvSpPr>
        <p:spPr>
          <a:xfrm>
            <a:off x="357158" y="357166"/>
            <a:ext cx="5286412" cy="4832092"/>
          </a:xfrm>
          <a:prstGeom prst="rect">
            <a:avLst/>
          </a:prstGeom>
        </p:spPr>
        <p:txBody>
          <a:bodyPr wrap="square">
            <a:spAutoFit/>
          </a:bodyPr>
          <a:lstStyle/>
          <a:p>
            <a:pPr algn="l"/>
            <a:r>
              <a:rPr lang="ru-RU" sz="2800" dirty="0" smtClean="0">
                <a:solidFill>
                  <a:schemeClr val="bg1"/>
                </a:solidFill>
              </a:rPr>
              <a:t>В первый том серии </a:t>
            </a:r>
            <a:endParaRPr lang="ru-RU" sz="2800" dirty="0" smtClean="0">
              <a:solidFill>
                <a:schemeClr val="bg1"/>
              </a:solidFill>
            </a:endParaRPr>
          </a:p>
          <a:p>
            <a:pPr algn="l"/>
            <a:r>
              <a:rPr lang="ru-RU" sz="2800" dirty="0" smtClean="0">
                <a:solidFill>
                  <a:schemeClr val="bg1"/>
                </a:solidFill>
              </a:rPr>
              <a:t>«</a:t>
            </a:r>
            <a:r>
              <a:rPr lang="ru-RU" sz="2800" dirty="0" smtClean="0">
                <a:solidFill>
                  <a:schemeClr val="bg1"/>
                </a:solidFill>
              </a:rPr>
              <a:t>Живая вода» «Глубоковский ключ» вошли легенды, предания, история </a:t>
            </a:r>
            <a:r>
              <a:rPr lang="ru-RU" sz="2800" dirty="0" err="1" smtClean="0">
                <a:solidFill>
                  <a:schemeClr val="bg1"/>
                </a:solidFill>
              </a:rPr>
              <a:t>глубоковских</a:t>
            </a:r>
            <a:r>
              <a:rPr lang="ru-RU" sz="2800" dirty="0" smtClean="0">
                <a:solidFill>
                  <a:schemeClr val="bg1"/>
                </a:solidFill>
              </a:rPr>
              <a:t> деревень (территория МО «Мирный»), рассказы о судьбах людей. Сергей Николаевич собрал воедино в книге много интересных исторических фактов. </a:t>
            </a:r>
            <a:endParaRPr lang="ru-RU" sz="2800" dirty="0">
              <a:solidFill>
                <a:schemeClr val="bg1"/>
              </a:solidFill>
            </a:endParaRPr>
          </a:p>
        </p:txBody>
      </p:sp>
      <p:sp>
        <p:nvSpPr>
          <p:cNvPr id="8" name="Заголовок 1"/>
          <p:cNvSpPr>
            <a:spLocks noGrp="1"/>
          </p:cNvSpPr>
          <p:nvPr>
            <p:ph type="title"/>
          </p:nvPr>
        </p:nvSpPr>
        <p:spPr>
          <a:xfrm>
            <a:off x="457200" y="5301208"/>
            <a:ext cx="8686800" cy="715963"/>
          </a:xfrm>
        </p:spPr>
        <p:txBody>
          <a:bodyPr/>
          <a:lstStyle/>
          <a:p>
            <a:r>
              <a:rPr lang="ru-RU" sz="1600" b="1" dirty="0" smtClean="0">
                <a:solidFill>
                  <a:srgbClr val="03136A"/>
                </a:solidFill>
              </a:rPr>
              <a:t>Конин, С.Н.</a:t>
            </a:r>
            <a:r>
              <a:rPr lang="ru-RU" sz="1600" dirty="0" smtClean="0">
                <a:solidFill>
                  <a:srgbClr val="03136A"/>
                </a:solidFill>
              </a:rPr>
              <a:t>  Глубоковский ключ. </a:t>
            </a:r>
            <a:r>
              <a:rPr lang="ru-RU" sz="1600" dirty="0" err="1" smtClean="0">
                <a:solidFill>
                  <a:srgbClr val="03136A"/>
                </a:solidFill>
              </a:rPr>
              <a:t>Коношский</a:t>
            </a:r>
            <a:r>
              <a:rPr lang="ru-RU" sz="1600" dirty="0" smtClean="0">
                <a:solidFill>
                  <a:srgbClr val="03136A"/>
                </a:solidFill>
              </a:rPr>
              <a:t> район: история, эпизоды, люди, легенды. Глубоковские деревни, Сосновка, </a:t>
            </a:r>
            <a:r>
              <a:rPr lang="ru-RU" sz="1600" dirty="0" err="1" smtClean="0">
                <a:solidFill>
                  <a:srgbClr val="03136A"/>
                </a:solidFill>
              </a:rPr>
              <a:t>Колфонд</a:t>
            </a:r>
            <a:r>
              <a:rPr lang="ru-RU" sz="1600" dirty="0" smtClean="0">
                <a:solidFill>
                  <a:srgbClr val="03136A"/>
                </a:solidFill>
              </a:rPr>
              <a:t>  / Сергей Конин. - пос. Коноша, Архангельская обл. : Издательский дом "</a:t>
            </a:r>
            <a:r>
              <a:rPr lang="ru-RU" sz="1600" dirty="0" err="1" smtClean="0">
                <a:solidFill>
                  <a:srgbClr val="03136A"/>
                </a:solidFill>
              </a:rPr>
              <a:t>Коношский</a:t>
            </a:r>
            <a:r>
              <a:rPr lang="ru-RU" sz="1600" dirty="0" smtClean="0">
                <a:solidFill>
                  <a:srgbClr val="03136A"/>
                </a:solidFill>
              </a:rPr>
              <a:t> курьер", 2014. - 383 с. : фото ; 21 см. - (Живая вода: история в воспоминаниях, факты, люди, предания ; [кн. 1]).</a:t>
            </a:r>
            <a:endParaRPr lang="ru-RU" sz="1600" dirty="0">
              <a:solidFill>
                <a:srgbClr val="03136A"/>
              </a:solidFill>
            </a:endParaRPr>
          </a:p>
        </p:txBody>
      </p:sp>
      <p:sp>
        <p:nvSpPr>
          <p:cNvPr id="9" name="Стрелка влево 8">
            <a:hlinkClick r:id="rId3" action="ppaction://hlinksldjump"/>
          </p:cNvPr>
          <p:cNvSpPr/>
          <p:nvPr/>
        </p:nvSpPr>
        <p:spPr bwMode="auto">
          <a:xfrm>
            <a:off x="1571604" y="6286520"/>
            <a:ext cx="1143008" cy="5714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125906.JPG"/>
          <p:cNvPicPr>
            <a:picLocks noGrp="1" noChangeAspect="1"/>
          </p:cNvPicPr>
          <p:nvPr>
            <p:ph idx="4294967295"/>
          </p:nvPr>
        </p:nvPicPr>
        <p:blipFill>
          <a:blip r:embed="rId2" cstate="print"/>
          <a:srcRect l="2404" b="50325"/>
          <a:stretch>
            <a:fillRect/>
          </a:stretch>
        </p:blipFill>
        <p:spPr>
          <a:xfrm rot="5400000">
            <a:off x="5368137" y="775474"/>
            <a:ext cx="3878179" cy="2755810"/>
          </a:xfrm>
          <a:prstGeom prst="rect">
            <a:avLst/>
          </a:prstGeom>
        </p:spPr>
      </p:pic>
      <p:sp>
        <p:nvSpPr>
          <p:cNvPr id="5" name="Заголовок 1"/>
          <p:cNvSpPr>
            <a:spLocks noGrp="1"/>
          </p:cNvSpPr>
          <p:nvPr>
            <p:ph type="title"/>
          </p:nvPr>
        </p:nvSpPr>
        <p:spPr>
          <a:xfrm>
            <a:off x="357158" y="2708920"/>
            <a:ext cx="8686800" cy="715963"/>
          </a:xfrm>
        </p:spPr>
        <p:txBody>
          <a:bodyPr/>
          <a:lstStyle/>
          <a:p>
            <a:r>
              <a:rPr lang="ru-RU" sz="2800" dirty="0" smtClean="0"/>
              <a:t>Книга сообщает о </a:t>
            </a:r>
            <a:br>
              <a:rPr lang="ru-RU" sz="2800" dirty="0" smtClean="0"/>
            </a:br>
            <a:r>
              <a:rPr lang="ru-RU" sz="2800" dirty="0" smtClean="0"/>
              <a:t>неизвестных страницах </a:t>
            </a:r>
            <a:br>
              <a:rPr lang="ru-RU" sz="2800" dirty="0" smtClean="0"/>
            </a:br>
            <a:r>
              <a:rPr lang="ru-RU" sz="2800" dirty="0" smtClean="0"/>
              <a:t>истории </a:t>
            </a:r>
            <a:r>
              <a:rPr lang="ru-RU" sz="2800" dirty="0" err="1" smtClean="0"/>
              <a:t>Вадьи</a:t>
            </a:r>
            <a:r>
              <a:rPr lang="ru-RU" sz="2800" dirty="0" smtClean="0"/>
              <a:t>, </a:t>
            </a:r>
            <a:br>
              <a:rPr lang="ru-RU" sz="2800" dirty="0" smtClean="0"/>
            </a:br>
            <a:r>
              <a:rPr lang="ru-RU" sz="2800" dirty="0" smtClean="0"/>
              <a:t>о  боевом и трудовом подвиге </a:t>
            </a:r>
            <a:br>
              <a:rPr lang="ru-RU" sz="2800" dirty="0" smtClean="0"/>
            </a:br>
            <a:r>
              <a:rPr lang="ru-RU" sz="2800" dirty="0" smtClean="0"/>
              <a:t>колхозов в годы Великой </a:t>
            </a:r>
            <a:br>
              <a:rPr lang="ru-RU" sz="2800" dirty="0" smtClean="0"/>
            </a:br>
            <a:r>
              <a:rPr lang="ru-RU" sz="2800" dirty="0" smtClean="0"/>
              <a:t>Отечественной войны, </a:t>
            </a:r>
            <a:br>
              <a:rPr lang="ru-RU" sz="2800" dirty="0" smtClean="0"/>
            </a:br>
            <a:r>
              <a:rPr lang="ru-RU" sz="2800" dirty="0" smtClean="0"/>
              <a:t>о людских судьбах, типичных </a:t>
            </a:r>
            <a:br>
              <a:rPr lang="ru-RU" sz="2800" dirty="0" smtClean="0"/>
            </a:br>
            <a:r>
              <a:rPr lang="ru-RU" sz="2800" dirty="0" smtClean="0"/>
              <a:t>для бурного XX века и в то же </a:t>
            </a:r>
            <a:br>
              <a:rPr lang="ru-RU" sz="2800" dirty="0" smtClean="0"/>
            </a:br>
            <a:r>
              <a:rPr lang="ru-RU" sz="2800" dirty="0" smtClean="0"/>
              <a:t>время исключительных. </a:t>
            </a:r>
            <a:br>
              <a:rPr lang="ru-RU" sz="2800" dirty="0" smtClean="0"/>
            </a:br>
            <a:r>
              <a:rPr lang="ru-RU" sz="2800" dirty="0" smtClean="0"/>
              <a:t>Есть глава для любознательных </a:t>
            </a:r>
            <a:br>
              <a:rPr lang="ru-RU" sz="2800" dirty="0" smtClean="0"/>
            </a:br>
            <a:r>
              <a:rPr lang="ru-RU" sz="2800" dirty="0" err="1" smtClean="0"/>
              <a:t>топонимистов</a:t>
            </a:r>
            <a:r>
              <a:rPr lang="ru-RU" sz="2800" dirty="0" smtClean="0"/>
              <a:t> и фольклористов. </a:t>
            </a:r>
            <a:r>
              <a:rPr lang="ru-RU" dirty="0" smtClean="0"/>
              <a:t/>
            </a:r>
            <a:br>
              <a:rPr lang="ru-RU" dirty="0" smtClean="0"/>
            </a:br>
            <a:endParaRPr lang="ru-RU" dirty="0"/>
          </a:p>
        </p:txBody>
      </p:sp>
      <p:sp>
        <p:nvSpPr>
          <p:cNvPr id="6" name="Прямоугольник 5"/>
          <p:cNvSpPr/>
          <p:nvPr/>
        </p:nvSpPr>
        <p:spPr>
          <a:xfrm>
            <a:off x="2643174" y="5214950"/>
            <a:ext cx="6286512" cy="1200329"/>
          </a:xfrm>
          <a:prstGeom prst="rect">
            <a:avLst/>
          </a:prstGeom>
        </p:spPr>
        <p:txBody>
          <a:bodyPr wrap="square">
            <a:spAutoFit/>
          </a:bodyPr>
          <a:lstStyle/>
          <a:p>
            <a:pPr algn="just"/>
            <a:r>
              <a:rPr lang="ru-RU" sz="1800" b="1" dirty="0" smtClean="0">
                <a:solidFill>
                  <a:srgbClr val="000000"/>
                </a:solidFill>
              </a:rPr>
              <a:t>Конин, С.Н.</a:t>
            </a:r>
            <a:r>
              <a:rPr lang="ru-RU" sz="1800" dirty="0" smtClean="0">
                <a:solidFill>
                  <a:srgbClr val="000000"/>
                </a:solidFill>
              </a:rPr>
              <a:t>    Самый добрый в мире род - </a:t>
            </a:r>
            <a:r>
              <a:rPr lang="ru-RU" sz="1800" dirty="0" err="1" smtClean="0">
                <a:solidFill>
                  <a:srgbClr val="000000"/>
                </a:solidFill>
              </a:rPr>
              <a:t>Вадья</a:t>
            </a:r>
            <a:r>
              <a:rPr lang="ru-RU" sz="1800" dirty="0" smtClean="0">
                <a:solidFill>
                  <a:srgbClr val="000000"/>
                </a:solidFill>
              </a:rPr>
              <a:t>. </a:t>
            </a:r>
            <a:r>
              <a:rPr lang="ru-RU" sz="1800" dirty="0" err="1" smtClean="0">
                <a:solidFill>
                  <a:srgbClr val="000000"/>
                </a:solidFill>
              </a:rPr>
              <a:t>Коношеский</a:t>
            </a:r>
            <a:r>
              <a:rPr lang="ru-RU" sz="1800" dirty="0" smtClean="0">
                <a:solidFill>
                  <a:srgbClr val="000000"/>
                </a:solidFill>
              </a:rPr>
              <a:t> район: история, эпизоды, люди, легенды. Книга 3-я. / С. Н. Конин. - Коноша : ИД "</a:t>
            </a:r>
            <a:r>
              <a:rPr lang="ru-RU" sz="1800" dirty="0" err="1" smtClean="0">
                <a:solidFill>
                  <a:srgbClr val="000000"/>
                </a:solidFill>
              </a:rPr>
              <a:t>Коношеский</a:t>
            </a:r>
            <a:r>
              <a:rPr lang="ru-RU" sz="1800" dirty="0" smtClean="0">
                <a:solidFill>
                  <a:srgbClr val="000000"/>
                </a:solidFill>
              </a:rPr>
              <a:t> курьер", 2015. - 352 с : фот. ; 21см. - (Живая вода).</a:t>
            </a:r>
            <a:endParaRPr lang="ru-RU" sz="1800" dirty="0">
              <a:solidFill>
                <a:srgbClr val="000000"/>
              </a:solidFill>
            </a:endParaRPr>
          </a:p>
        </p:txBody>
      </p:sp>
      <p:sp>
        <p:nvSpPr>
          <p:cNvPr id="7" name="Стрелка влево 6">
            <a:hlinkClick r:id="rId3" action="ppaction://hlinksldjump"/>
          </p:cNvPr>
          <p:cNvSpPr/>
          <p:nvPr/>
        </p:nvSpPr>
        <p:spPr bwMode="auto">
          <a:xfrm>
            <a:off x="357158" y="6143644"/>
            <a:ext cx="1143008" cy="500066"/>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500306"/>
            <a:ext cx="8686800" cy="715963"/>
          </a:xfrm>
        </p:spPr>
        <p:txBody>
          <a:bodyPr/>
          <a:lstStyle/>
          <a:p>
            <a:r>
              <a:rPr lang="ru-RU" sz="3200" dirty="0" smtClean="0"/>
              <a:t>Книга посвящена </a:t>
            </a:r>
            <a:br>
              <a:rPr lang="ru-RU" sz="3200" dirty="0" smtClean="0"/>
            </a:br>
            <a:r>
              <a:rPr lang="ru-RU" sz="3200" dirty="0" smtClean="0"/>
              <a:t>«краю девяти озер» </a:t>
            </a:r>
            <a:br>
              <a:rPr lang="ru-RU" sz="3200" dirty="0" smtClean="0"/>
            </a:br>
            <a:r>
              <a:rPr lang="ru-RU" sz="3200" dirty="0" smtClean="0"/>
              <a:t>(МО «</a:t>
            </a:r>
            <a:r>
              <a:rPr lang="ru-RU" sz="3200" dirty="0" err="1" smtClean="0"/>
              <a:t>Климовское</a:t>
            </a:r>
            <a:r>
              <a:rPr lang="ru-RU" sz="3200" dirty="0" smtClean="0"/>
              <a:t>»).  </a:t>
            </a:r>
            <a:br>
              <a:rPr lang="ru-RU" sz="3200" dirty="0" smtClean="0"/>
            </a:br>
            <a:r>
              <a:rPr lang="ru-RU" sz="3200" dirty="0" smtClean="0"/>
              <a:t>Этот том – плод 30-летнего </a:t>
            </a:r>
            <a:br>
              <a:rPr lang="ru-RU" sz="3200" dirty="0" smtClean="0"/>
            </a:br>
            <a:r>
              <a:rPr lang="ru-RU" sz="3200" dirty="0" smtClean="0"/>
              <a:t>«складывания </a:t>
            </a:r>
            <a:br>
              <a:rPr lang="ru-RU" sz="3200" dirty="0" smtClean="0"/>
            </a:br>
            <a:r>
              <a:rPr lang="ru-RU" sz="3200" dirty="0" smtClean="0"/>
              <a:t>краеведческого материала».</a:t>
            </a:r>
            <a:br>
              <a:rPr lang="ru-RU" sz="3200" dirty="0" smtClean="0"/>
            </a:br>
            <a:r>
              <a:rPr lang="ru-RU" sz="3200" dirty="0" smtClean="0"/>
              <a:t>Состоит из девяти глав, </a:t>
            </a:r>
            <a:br>
              <a:rPr lang="ru-RU" sz="3200" dirty="0" smtClean="0"/>
            </a:br>
            <a:r>
              <a:rPr lang="ru-RU" sz="3200" dirty="0" smtClean="0"/>
              <a:t>в которых отражена история </a:t>
            </a:r>
            <a:br>
              <a:rPr lang="ru-RU" sz="3200" dirty="0" smtClean="0"/>
            </a:br>
            <a:r>
              <a:rPr lang="ru-RU" sz="3200" dirty="0" err="1" smtClean="0"/>
              <a:t>Ротковца</a:t>
            </a:r>
            <a:r>
              <a:rPr lang="ru-RU" sz="3200" dirty="0" smtClean="0"/>
              <a:t> в разные периоды. </a:t>
            </a:r>
            <a:r>
              <a:rPr lang="ru-RU" dirty="0" smtClean="0"/>
              <a:t/>
            </a:r>
            <a:br>
              <a:rPr lang="ru-RU" dirty="0" smtClean="0"/>
            </a:br>
            <a:endParaRPr lang="ru-RU" dirty="0"/>
          </a:p>
        </p:txBody>
      </p:sp>
      <p:pic>
        <p:nvPicPr>
          <p:cNvPr id="4" name="Содержимое 6" descr="130032.JPG"/>
          <p:cNvPicPr>
            <a:picLocks noChangeAspect="1"/>
          </p:cNvPicPr>
          <p:nvPr/>
        </p:nvPicPr>
        <p:blipFill>
          <a:blip r:embed="rId2" cstate="print"/>
          <a:srcRect b="52047"/>
          <a:stretch>
            <a:fillRect/>
          </a:stretch>
        </p:blipFill>
        <p:spPr>
          <a:xfrm rot="5400000">
            <a:off x="5500263" y="929101"/>
            <a:ext cx="3892924" cy="2606178"/>
          </a:xfrm>
          <a:prstGeom prst="rect">
            <a:avLst/>
          </a:prstGeom>
        </p:spPr>
      </p:pic>
      <p:sp>
        <p:nvSpPr>
          <p:cNvPr id="5" name="Прямоугольник 4"/>
          <p:cNvSpPr/>
          <p:nvPr/>
        </p:nvSpPr>
        <p:spPr>
          <a:xfrm>
            <a:off x="2428844" y="4919008"/>
            <a:ext cx="6715156" cy="1631216"/>
          </a:xfrm>
          <a:prstGeom prst="rect">
            <a:avLst/>
          </a:prstGeom>
        </p:spPr>
        <p:txBody>
          <a:bodyPr wrap="square">
            <a:spAutoFit/>
          </a:bodyPr>
          <a:lstStyle/>
          <a:p>
            <a:pPr algn="just"/>
            <a:r>
              <a:rPr lang="ru-RU" sz="2000" b="1" dirty="0" smtClean="0">
                <a:solidFill>
                  <a:srgbClr val="03136A"/>
                </a:solidFill>
              </a:rPr>
              <a:t>Конин, С.Н.</a:t>
            </a:r>
            <a:r>
              <a:rPr lang="ru-RU" sz="2000" dirty="0" smtClean="0">
                <a:solidFill>
                  <a:srgbClr val="03136A"/>
                </a:solidFill>
              </a:rPr>
              <a:t> Край родной, навек любимый - </a:t>
            </a:r>
            <a:r>
              <a:rPr lang="ru-RU" sz="2000" dirty="0" err="1" smtClean="0">
                <a:solidFill>
                  <a:srgbClr val="03136A"/>
                </a:solidFill>
              </a:rPr>
              <a:t>Ротковец</a:t>
            </a:r>
            <a:r>
              <a:rPr lang="ru-RU" sz="2000" dirty="0" smtClean="0">
                <a:solidFill>
                  <a:srgbClr val="03136A"/>
                </a:solidFill>
              </a:rPr>
              <a:t>. </a:t>
            </a:r>
            <a:r>
              <a:rPr lang="ru-RU" sz="2000" dirty="0" err="1" smtClean="0">
                <a:solidFill>
                  <a:srgbClr val="03136A"/>
                </a:solidFill>
              </a:rPr>
              <a:t>Коношский</a:t>
            </a:r>
            <a:r>
              <a:rPr lang="ru-RU" sz="2000" dirty="0" smtClean="0">
                <a:solidFill>
                  <a:srgbClr val="03136A"/>
                </a:solidFill>
              </a:rPr>
              <a:t> район: история, эпизоды, люди, легенды [Текст] / Сергей Конин. - пос. Коноша, Архангельская обл. : Издательский дом "</a:t>
            </a:r>
            <a:r>
              <a:rPr lang="ru-RU" sz="2000" dirty="0" err="1" smtClean="0">
                <a:solidFill>
                  <a:srgbClr val="03136A"/>
                </a:solidFill>
              </a:rPr>
              <a:t>Коношский</a:t>
            </a:r>
            <a:r>
              <a:rPr lang="ru-RU" sz="2000" dirty="0" smtClean="0">
                <a:solidFill>
                  <a:srgbClr val="03136A"/>
                </a:solidFill>
              </a:rPr>
              <a:t> курьер", 2015. - 427 с. : фот. - (Живая вода).</a:t>
            </a:r>
            <a:endParaRPr lang="ru-RU" sz="2000" dirty="0">
              <a:solidFill>
                <a:srgbClr val="03136A"/>
              </a:solidFill>
            </a:endParaRPr>
          </a:p>
        </p:txBody>
      </p:sp>
      <p:sp>
        <p:nvSpPr>
          <p:cNvPr id="6" name="Стрелка влево 5">
            <a:hlinkClick r:id="rId3" action="ppaction://hlinksldjump"/>
          </p:cNvPr>
          <p:cNvSpPr/>
          <p:nvPr/>
        </p:nvSpPr>
        <p:spPr bwMode="auto">
          <a:xfrm>
            <a:off x="428596" y="5643578"/>
            <a:ext cx="1214446" cy="5715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body" idx="1"/>
          </p:nvPr>
        </p:nvSpPr>
        <p:spPr>
          <a:xfrm>
            <a:off x="0" y="1285860"/>
            <a:ext cx="7667652" cy="3429024"/>
          </a:xfrm>
        </p:spPr>
        <p:txBody>
          <a:bodyPr/>
          <a:lstStyle/>
          <a:p>
            <a:pPr algn="just">
              <a:lnSpc>
                <a:spcPct val="80000"/>
              </a:lnSpc>
              <a:buNone/>
            </a:pPr>
            <a:r>
              <a:rPr lang="ru-RU" sz="2000" dirty="0" smtClean="0">
                <a:solidFill>
                  <a:srgbClr val="000000"/>
                </a:solidFill>
                <a:latin typeface="+mn-lt"/>
                <a:ea typeface="+mn-ea"/>
                <a:cs typeface="+mn-cs"/>
              </a:rPr>
              <a:t>	</a:t>
            </a:r>
            <a:r>
              <a:rPr lang="ru-RU" sz="2400" dirty="0" smtClean="0">
                <a:latin typeface="+mn-lt"/>
                <a:ea typeface="+mn-ea"/>
                <a:cs typeface="+mn-cs"/>
              </a:rPr>
              <a:t>Краевед </a:t>
            </a:r>
            <a:r>
              <a:rPr lang="ru-RU" sz="2400" dirty="0">
                <a:latin typeface="+mn-lt"/>
                <a:ea typeface="+mn-ea"/>
                <a:cs typeface="+mn-cs"/>
              </a:rPr>
              <a:t>с большой буквы – </a:t>
            </a:r>
            <a:endParaRPr lang="ru-RU" sz="2400" dirty="0" smtClean="0">
              <a:latin typeface="+mn-lt"/>
              <a:ea typeface="+mn-ea"/>
              <a:cs typeface="+mn-cs"/>
            </a:endParaRPr>
          </a:p>
          <a:p>
            <a:pPr algn="just">
              <a:lnSpc>
                <a:spcPct val="80000"/>
              </a:lnSpc>
              <a:buNone/>
            </a:pPr>
            <a:r>
              <a:rPr lang="ru-RU" sz="2400" dirty="0" smtClean="0">
                <a:latin typeface="+mn-lt"/>
                <a:ea typeface="+mn-ea"/>
                <a:cs typeface="+mn-cs"/>
              </a:rPr>
              <a:t>	такой </a:t>
            </a:r>
            <a:r>
              <a:rPr lang="ru-RU" sz="2400" dirty="0">
                <a:latin typeface="+mn-lt"/>
                <a:ea typeface="+mn-ea"/>
                <a:cs typeface="+mn-cs"/>
              </a:rPr>
              <a:t>титул  по праву </a:t>
            </a:r>
            <a:r>
              <a:rPr lang="ru-RU" sz="2400" dirty="0" smtClean="0">
                <a:latin typeface="+mn-lt"/>
                <a:ea typeface="+mn-ea"/>
                <a:cs typeface="+mn-cs"/>
              </a:rPr>
              <a:t>носит</a:t>
            </a:r>
          </a:p>
          <a:p>
            <a:pPr algn="just">
              <a:lnSpc>
                <a:spcPct val="80000"/>
              </a:lnSpc>
              <a:buNone/>
            </a:pPr>
            <a:r>
              <a:rPr lang="ru-RU" sz="2400" dirty="0"/>
              <a:t>	</a:t>
            </a:r>
            <a:r>
              <a:rPr lang="ru-RU" sz="2400" dirty="0" smtClean="0">
                <a:latin typeface="+mn-lt"/>
                <a:ea typeface="+mn-ea"/>
                <a:cs typeface="+mn-cs"/>
              </a:rPr>
              <a:t>исследователь истории</a:t>
            </a:r>
          </a:p>
          <a:p>
            <a:pPr algn="just">
              <a:lnSpc>
                <a:spcPct val="80000"/>
              </a:lnSpc>
              <a:buNone/>
            </a:pPr>
            <a:r>
              <a:rPr lang="ru-RU" sz="2400" dirty="0"/>
              <a:t>	</a:t>
            </a:r>
            <a:r>
              <a:rPr lang="ru-RU" sz="2400" dirty="0" err="1" smtClean="0">
                <a:latin typeface="+mn-lt"/>
                <a:ea typeface="+mn-ea"/>
                <a:cs typeface="+mn-cs"/>
              </a:rPr>
              <a:t>Коношского</a:t>
            </a:r>
            <a:r>
              <a:rPr lang="ru-RU" sz="2400" dirty="0" smtClean="0">
                <a:latin typeface="+mn-lt"/>
                <a:ea typeface="+mn-ea"/>
                <a:cs typeface="+mn-cs"/>
              </a:rPr>
              <a:t> района </a:t>
            </a:r>
          </a:p>
          <a:p>
            <a:pPr algn="just">
              <a:lnSpc>
                <a:spcPct val="80000"/>
              </a:lnSpc>
              <a:buNone/>
            </a:pPr>
            <a:r>
              <a:rPr lang="ru-RU" sz="2400" dirty="0"/>
              <a:t>	</a:t>
            </a:r>
            <a:r>
              <a:rPr lang="ru-RU" sz="2400" dirty="0" smtClean="0">
                <a:latin typeface="+mn-lt"/>
                <a:ea typeface="+mn-ea"/>
                <a:cs typeface="+mn-cs"/>
              </a:rPr>
              <a:t>Сергей Николаевич Конин. </a:t>
            </a:r>
          </a:p>
          <a:p>
            <a:pPr algn="just">
              <a:lnSpc>
                <a:spcPct val="80000"/>
              </a:lnSpc>
              <a:buNone/>
            </a:pPr>
            <a:r>
              <a:rPr lang="ru-RU" sz="2400" dirty="0"/>
              <a:t>	</a:t>
            </a:r>
            <a:r>
              <a:rPr lang="ru-RU" sz="2400" dirty="0" smtClean="0">
                <a:latin typeface="+mn-lt"/>
                <a:ea typeface="+mn-ea"/>
                <a:cs typeface="+mn-cs"/>
              </a:rPr>
              <a:t>Его вклад </a:t>
            </a:r>
            <a:r>
              <a:rPr lang="ru-RU" sz="2400" dirty="0" smtClean="0">
                <a:latin typeface="+mn-lt"/>
                <a:ea typeface="+mn-ea"/>
                <a:cs typeface="+mn-cs"/>
              </a:rPr>
              <a:t>в </a:t>
            </a:r>
            <a:r>
              <a:rPr lang="ru-RU" sz="2400" dirty="0" smtClean="0">
                <a:latin typeface="+mn-lt"/>
                <a:ea typeface="+mn-ea"/>
                <a:cs typeface="+mn-cs"/>
              </a:rPr>
              <a:t>изучение </a:t>
            </a:r>
          </a:p>
          <a:p>
            <a:pPr algn="just">
              <a:lnSpc>
                <a:spcPct val="80000"/>
              </a:lnSpc>
              <a:buNone/>
            </a:pPr>
            <a:r>
              <a:rPr lang="ru-RU" sz="2400" dirty="0"/>
              <a:t>	</a:t>
            </a:r>
            <a:r>
              <a:rPr lang="ru-RU" sz="2400" dirty="0" smtClean="0">
                <a:latin typeface="+mn-lt"/>
                <a:ea typeface="+mn-ea"/>
                <a:cs typeface="+mn-cs"/>
              </a:rPr>
              <a:t>земли </a:t>
            </a:r>
            <a:r>
              <a:rPr lang="ru-RU" sz="2400" dirty="0" err="1" smtClean="0">
                <a:latin typeface="+mn-lt"/>
                <a:ea typeface="+mn-ea"/>
                <a:cs typeface="+mn-cs"/>
              </a:rPr>
              <a:t>Коношской</a:t>
            </a:r>
            <a:r>
              <a:rPr lang="ru-RU" sz="2400" dirty="0" smtClean="0">
                <a:latin typeface="+mn-lt"/>
                <a:ea typeface="+mn-ea"/>
                <a:cs typeface="+mn-cs"/>
              </a:rPr>
              <a:t> бесценен. </a:t>
            </a:r>
          </a:p>
          <a:p>
            <a:pPr algn="just">
              <a:lnSpc>
                <a:spcPct val="80000"/>
              </a:lnSpc>
              <a:buNone/>
            </a:pPr>
            <a:r>
              <a:rPr lang="ru-RU" sz="2400" dirty="0"/>
              <a:t>	</a:t>
            </a:r>
            <a:r>
              <a:rPr lang="ru-RU" sz="2400" dirty="0" smtClean="0"/>
              <a:t>	</a:t>
            </a:r>
          </a:p>
          <a:p>
            <a:pPr algn="just">
              <a:lnSpc>
                <a:spcPct val="80000"/>
              </a:lnSpc>
              <a:buNone/>
            </a:pPr>
            <a:r>
              <a:rPr lang="ru-RU" sz="2400" dirty="0">
                <a:latin typeface="+mn-lt"/>
                <a:ea typeface="+mn-ea"/>
                <a:cs typeface="+mn-cs"/>
              </a:rPr>
              <a:t>	</a:t>
            </a:r>
            <a:r>
              <a:rPr lang="ru-RU" sz="2400" dirty="0" smtClean="0">
                <a:latin typeface="+mn-lt"/>
                <a:ea typeface="+mn-ea"/>
                <a:cs typeface="+mn-cs"/>
              </a:rPr>
              <a:t>	</a:t>
            </a:r>
          </a:p>
          <a:p>
            <a:pPr algn="just">
              <a:lnSpc>
                <a:spcPct val="80000"/>
              </a:lnSpc>
              <a:buNone/>
            </a:pPr>
            <a:r>
              <a:rPr lang="ru-RU" sz="2400" dirty="0"/>
              <a:t>	</a:t>
            </a:r>
            <a:r>
              <a:rPr lang="ru-RU" sz="2400" dirty="0" smtClean="0"/>
              <a:t>	</a:t>
            </a:r>
            <a:r>
              <a:rPr lang="ru-RU" sz="2800" dirty="0" smtClean="0">
                <a:latin typeface="+mn-lt"/>
                <a:ea typeface="+mn-ea"/>
                <a:cs typeface="+mn-cs"/>
              </a:rPr>
              <a:t>С.Н. Конин - ж</a:t>
            </a:r>
            <a:r>
              <a:rPr lang="ru-RU" sz="2800" dirty="0" smtClean="0"/>
              <a:t>урналист</a:t>
            </a:r>
            <a:r>
              <a:rPr lang="ru-RU" sz="2800" dirty="0"/>
              <a:t>, автор многочисленных изданий, </a:t>
            </a:r>
            <a:r>
              <a:rPr lang="ru-RU" sz="2800" dirty="0" smtClean="0"/>
              <a:t>публикаций, </a:t>
            </a:r>
            <a:r>
              <a:rPr lang="ru-RU" sz="2800" dirty="0" smtClean="0"/>
              <a:t>знакомящих с </a:t>
            </a:r>
            <a:r>
              <a:rPr lang="ru-RU" sz="2800" dirty="0"/>
              <a:t>историей и культурой так любимого им родного </a:t>
            </a:r>
            <a:r>
              <a:rPr lang="ru-RU" sz="2800" dirty="0" err="1"/>
              <a:t>Коношского</a:t>
            </a:r>
            <a:r>
              <a:rPr lang="ru-RU" sz="2800" dirty="0"/>
              <a:t> района</a:t>
            </a:r>
            <a:r>
              <a:rPr lang="ru-RU" sz="2800" dirty="0" smtClean="0"/>
              <a:t>. </a:t>
            </a:r>
            <a:endParaRPr lang="ru-RU" sz="2800" dirty="0"/>
          </a:p>
          <a:p>
            <a:pPr>
              <a:lnSpc>
                <a:spcPct val="80000"/>
              </a:lnSpc>
            </a:pPr>
            <a:endParaRPr lang="en-US" altLang="ko-KR" sz="2000" dirty="0">
              <a:latin typeface="Verdana" pitchFamily="34" charset="0"/>
              <a:ea typeface="굴림" charset="-127"/>
            </a:endParaRPr>
          </a:p>
          <a:p>
            <a:pPr>
              <a:lnSpc>
                <a:spcPct val="80000"/>
              </a:lnSpc>
            </a:pPr>
            <a:endParaRPr lang="ru-RU" sz="1800" dirty="0"/>
          </a:p>
          <a:p>
            <a:pPr>
              <a:lnSpc>
                <a:spcPct val="80000"/>
              </a:lnSpc>
            </a:pPr>
            <a:endParaRPr lang="ru-RU" sz="1800" dirty="0"/>
          </a:p>
        </p:txBody>
      </p:sp>
      <p:pic>
        <p:nvPicPr>
          <p:cNvPr id="17417" name="Picture 9" descr="https://sun9-15.userapi.com/Eyb5Y5S1lpLCv00Urmu0RUFWmMePKyJyvehGhQ/Glhk5Gv073o.jpg"/>
          <p:cNvPicPr>
            <a:picLocks noChangeAspect="1" noChangeArrowheads="1"/>
          </p:cNvPicPr>
          <p:nvPr/>
        </p:nvPicPr>
        <p:blipFill>
          <a:blip r:embed="rId3"/>
          <a:srcRect l="49870" t="21024" r="23763" b="26040"/>
          <a:stretch>
            <a:fillRect/>
          </a:stretch>
        </p:blipFill>
        <p:spPr bwMode="auto">
          <a:xfrm>
            <a:off x="5929322" y="214290"/>
            <a:ext cx="2633999" cy="3966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трелка вправо 3">
            <a:hlinkClick r:id="rId4" action="ppaction://hlinksldjump"/>
          </p:cNvPr>
          <p:cNvSpPr/>
          <p:nvPr/>
        </p:nvSpPr>
        <p:spPr bwMode="auto">
          <a:xfrm>
            <a:off x="7786710" y="5357826"/>
            <a:ext cx="1143008" cy="642942"/>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1">
                    <a:lumMod val="50000"/>
                  </a:schemeClr>
                </a:solidFill>
                <a:effectLst/>
                <a:latin typeface="Arial" charset="0"/>
              </a:rPr>
              <a:t>Далее</a:t>
            </a:r>
            <a:r>
              <a:rPr kumimoji="0" lang="ru-RU" sz="1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p:cTn id="7" dur="2000" fill="hold"/>
                                        <p:tgtEl>
                                          <p:spTgt spid="17417"/>
                                        </p:tgtEl>
                                        <p:attrNameLst>
                                          <p:attrName>ppt_w</p:attrName>
                                        </p:attrNameLst>
                                      </p:cBhvr>
                                      <p:tavLst>
                                        <p:tav tm="0">
                                          <p:val>
                                            <p:fltVal val="0"/>
                                          </p:val>
                                        </p:tav>
                                        <p:tav tm="100000">
                                          <p:val>
                                            <p:strVal val="#ppt_w"/>
                                          </p:val>
                                        </p:tav>
                                      </p:tavLst>
                                    </p:anim>
                                    <p:anim calcmode="lin" valueType="num">
                                      <p:cBhvr>
                                        <p:cTn id="8" dur="2000" fill="hold"/>
                                        <p:tgtEl>
                                          <p:spTgt spid="17417"/>
                                        </p:tgtEl>
                                        <p:attrNameLst>
                                          <p:attrName>ppt_h</p:attrName>
                                        </p:attrNameLst>
                                      </p:cBhvr>
                                      <p:tavLst>
                                        <p:tav tm="0">
                                          <p:val>
                                            <p:fltVal val="0"/>
                                          </p:val>
                                        </p:tav>
                                        <p:tav tm="100000">
                                          <p:val>
                                            <p:strVal val="#ppt_h"/>
                                          </p:val>
                                        </p:tav>
                                      </p:tavLst>
                                    </p:anim>
                                    <p:animEffect transition="in" filter="fade">
                                      <p:cBhvr>
                                        <p:cTn id="9"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JCwy17uVaqg.jpg"/>
          <p:cNvPicPr>
            <a:picLocks noChangeAspect="1"/>
          </p:cNvPicPr>
          <p:nvPr/>
        </p:nvPicPr>
        <p:blipFill>
          <a:blip r:embed="rId2" cstate="print"/>
          <a:stretch>
            <a:fillRect/>
          </a:stretch>
        </p:blipFill>
        <p:spPr>
          <a:xfrm>
            <a:off x="6143636" y="214290"/>
            <a:ext cx="2709172" cy="4066146"/>
          </a:xfrm>
          <a:prstGeom prst="rect">
            <a:avLst/>
          </a:prstGeom>
        </p:spPr>
      </p:pic>
      <p:sp>
        <p:nvSpPr>
          <p:cNvPr id="5" name="Заголовок 1"/>
          <p:cNvSpPr>
            <a:spLocks noGrp="1"/>
          </p:cNvSpPr>
          <p:nvPr>
            <p:ph type="title"/>
          </p:nvPr>
        </p:nvSpPr>
        <p:spPr>
          <a:xfrm>
            <a:off x="214282" y="2143116"/>
            <a:ext cx="8686800" cy="715963"/>
          </a:xfrm>
        </p:spPr>
        <p:txBody>
          <a:bodyPr/>
          <a:lstStyle/>
          <a:p>
            <a:r>
              <a:rPr lang="ru-RU" sz="3000" dirty="0" smtClean="0"/>
              <a:t>Не только для жителей </a:t>
            </a:r>
            <a:br>
              <a:rPr lang="ru-RU" sz="3000" dirty="0" smtClean="0"/>
            </a:br>
            <a:r>
              <a:rPr lang="ru-RU" sz="3000" dirty="0" smtClean="0"/>
              <a:t>Подюги, но и для жителей </a:t>
            </a:r>
            <a:br>
              <a:rPr lang="ru-RU" sz="3000" dirty="0" smtClean="0"/>
            </a:br>
            <a:r>
              <a:rPr lang="ru-RU" sz="3000" dirty="0" err="1" smtClean="0"/>
              <a:t>Ширыханово</a:t>
            </a:r>
            <a:r>
              <a:rPr lang="ru-RU" sz="3000" dirty="0" smtClean="0"/>
              <a:t>, </a:t>
            </a:r>
            <a:r>
              <a:rPr lang="ru-RU" sz="3000" dirty="0" err="1" smtClean="0"/>
              <a:t>Вельцов</a:t>
            </a:r>
            <a:r>
              <a:rPr lang="ru-RU" sz="3000" dirty="0" smtClean="0"/>
              <a:t> </a:t>
            </a:r>
            <a:br>
              <a:rPr lang="ru-RU" sz="3000" dirty="0" smtClean="0"/>
            </a:br>
            <a:r>
              <a:rPr lang="ru-RU" sz="3000" dirty="0" smtClean="0"/>
              <a:t>и других населенных </a:t>
            </a:r>
            <a:br>
              <a:rPr lang="ru-RU" sz="3000" dirty="0" smtClean="0"/>
            </a:br>
            <a:r>
              <a:rPr lang="ru-RU" sz="3000" dirty="0" smtClean="0"/>
              <a:t>пунктов </a:t>
            </a:r>
            <a:r>
              <a:rPr lang="ru-RU" sz="3000" dirty="0" err="1" smtClean="0"/>
              <a:t>Коношского</a:t>
            </a:r>
            <a:r>
              <a:rPr lang="ru-RU" sz="3000" dirty="0" smtClean="0"/>
              <a:t> района </a:t>
            </a:r>
            <a:br>
              <a:rPr lang="ru-RU" sz="3000" dirty="0" smtClean="0"/>
            </a:br>
            <a:r>
              <a:rPr lang="ru-RU" sz="3000" dirty="0" smtClean="0"/>
              <a:t>будет интересен этот том </a:t>
            </a:r>
            <a:br>
              <a:rPr lang="ru-RU" sz="3000" dirty="0" smtClean="0"/>
            </a:br>
            <a:r>
              <a:rPr lang="ru-RU" sz="3000" dirty="0" smtClean="0"/>
              <a:t>из серии «Живая вода».</a:t>
            </a:r>
            <a:br>
              <a:rPr lang="ru-RU" sz="3000" dirty="0" smtClean="0"/>
            </a:br>
            <a:r>
              <a:rPr lang="ru-RU" sz="3000" dirty="0" smtClean="0"/>
              <a:t>Увы, это последнее издание, </a:t>
            </a:r>
            <a:br>
              <a:rPr lang="ru-RU" sz="3000" dirty="0" smtClean="0"/>
            </a:br>
            <a:r>
              <a:rPr lang="ru-RU" sz="3000" dirty="0" smtClean="0"/>
              <a:t>в которое Сергей Николаевич </a:t>
            </a:r>
            <a:br>
              <a:rPr lang="ru-RU" sz="3000" dirty="0" smtClean="0"/>
            </a:br>
            <a:r>
              <a:rPr lang="ru-RU" sz="3000" dirty="0" smtClean="0"/>
              <a:t>лично вносил авторскую правку.</a:t>
            </a:r>
            <a:endParaRPr lang="ru-RU" sz="3000" dirty="0"/>
          </a:p>
        </p:txBody>
      </p:sp>
      <p:sp>
        <p:nvSpPr>
          <p:cNvPr id="6" name="Прямоугольник 5"/>
          <p:cNvSpPr/>
          <p:nvPr/>
        </p:nvSpPr>
        <p:spPr>
          <a:xfrm>
            <a:off x="1500166" y="5000636"/>
            <a:ext cx="7500974" cy="1631216"/>
          </a:xfrm>
          <a:prstGeom prst="rect">
            <a:avLst/>
          </a:prstGeom>
        </p:spPr>
        <p:txBody>
          <a:bodyPr wrap="square">
            <a:spAutoFit/>
          </a:bodyPr>
          <a:lstStyle/>
          <a:p>
            <a:pPr algn="just"/>
            <a:r>
              <a:rPr lang="ru-RU" sz="2000" b="1" dirty="0" smtClean="0">
                <a:solidFill>
                  <a:srgbClr val="03136A"/>
                </a:solidFill>
              </a:rPr>
              <a:t>Конин, С.Н</a:t>
            </a:r>
            <a:r>
              <a:rPr lang="ru-RU" sz="2000" dirty="0" smtClean="0">
                <a:solidFill>
                  <a:srgbClr val="03136A"/>
                </a:solidFill>
              </a:rPr>
              <a:t>. Дай воды напиться, Подюга-река : </a:t>
            </a:r>
            <a:r>
              <a:rPr lang="ru-RU" sz="2000" dirty="0" err="1" smtClean="0">
                <a:solidFill>
                  <a:srgbClr val="03136A"/>
                </a:solidFill>
              </a:rPr>
              <a:t>Коношский</a:t>
            </a:r>
            <a:r>
              <a:rPr lang="ru-RU" sz="2000" dirty="0" smtClean="0">
                <a:solidFill>
                  <a:srgbClr val="03136A"/>
                </a:solidFill>
              </a:rPr>
              <a:t> район: история, эпизоды, люди, легенды : </a:t>
            </a:r>
            <a:r>
              <a:rPr lang="ru-RU" sz="2000" dirty="0" err="1" smtClean="0">
                <a:solidFill>
                  <a:srgbClr val="03136A"/>
                </a:solidFill>
              </a:rPr>
              <a:t>Ширыханово</a:t>
            </a:r>
            <a:r>
              <a:rPr lang="ru-RU" sz="2000" dirty="0" smtClean="0">
                <a:solidFill>
                  <a:srgbClr val="03136A"/>
                </a:solidFill>
              </a:rPr>
              <a:t>, </a:t>
            </a:r>
            <a:r>
              <a:rPr lang="ru-RU" sz="2000" dirty="0" err="1" smtClean="0">
                <a:solidFill>
                  <a:srgbClr val="03136A"/>
                </a:solidFill>
              </a:rPr>
              <a:t>Вельцы</a:t>
            </a:r>
            <a:r>
              <a:rPr lang="ru-RU" sz="2000" dirty="0" smtClean="0">
                <a:solidFill>
                  <a:srgbClr val="03136A"/>
                </a:solidFill>
              </a:rPr>
              <a:t>, Подюга / Сергей Конин. - [пос. Коноша, Архангельская обл. : </a:t>
            </a:r>
            <a:r>
              <a:rPr lang="ru-RU" sz="2000" dirty="0" err="1" smtClean="0">
                <a:solidFill>
                  <a:srgbClr val="03136A"/>
                </a:solidFill>
              </a:rPr>
              <a:t>Коношский</a:t>
            </a:r>
            <a:r>
              <a:rPr lang="ru-RU" sz="2000" dirty="0" smtClean="0">
                <a:solidFill>
                  <a:srgbClr val="03136A"/>
                </a:solidFill>
              </a:rPr>
              <a:t> курьер], 2016. - 395 с. : ил., факс. ; 21 см. - (Живая вода)</a:t>
            </a:r>
          </a:p>
        </p:txBody>
      </p:sp>
      <p:sp>
        <p:nvSpPr>
          <p:cNvPr id="7" name="Стрелка влево 6">
            <a:hlinkClick r:id="rId3" action="ppaction://hlinksldjump"/>
          </p:cNvPr>
          <p:cNvSpPr/>
          <p:nvPr/>
        </p:nvSpPr>
        <p:spPr bwMode="auto">
          <a:xfrm>
            <a:off x="285720" y="5643578"/>
            <a:ext cx="1000132" cy="500066"/>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125949.JPG"/>
          <p:cNvPicPr>
            <a:picLocks noChangeAspect="1"/>
          </p:cNvPicPr>
          <p:nvPr/>
        </p:nvPicPr>
        <p:blipFill>
          <a:blip r:embed="rId2" cstate="print"/>
          <a:srcRect r="3827" b="49943"/>
          <a:stretch>
            <a:fillRect/>
          </a:stretch>
        </p:blipFill>
        <p:spPr>
          <a:xfrm rot="5400000">
            <a:off x="5503597" y="741522"/>
            <a:ext cx="3857653" cy="2803190"/>
          </a:xfrm>
          <a:prstGeom prst="rect">
            <a:avLst/>
          </a:prstGeom>
        </p:spPr>
      </p:pic>
      <p:sp>
        <p:nvSpPr>
          <p:cNvPr id="5" name="Заголовок 1"/>
          <p:cNvSpPr>
            <a:spLocks noGrp="1"/>
          </p:cNvSpPr>
          <p:nvPr>
            <p:ph type="title"/>
          </p:nvPr>
        </p:nvSpPr>
        <p:spPr>
          <a:xfrm>
            <a:off x="214282" y="2857496"/>
            <a:ext cx="8686800" cy="715963"/>
          </a:xfrm>
        </p:spPr>
        <p:txBody>
          <a:bodyPr/>
          <a:lstStyle/>
          <a:p>
            <a:r>
              <a:rPr lang="ru-RU" sz="3600" dirty="0" smtClean="0"/>
              <a:t>Книга, многолетний</a:t>
            </a:r>
            <a:br>
              <a:rPr lang="ru-RU" sz="3600" dirty="0" smtClean="0"/>
            </a:br>
            <a:r>
              <a:rPr lang="ru-RU" sz="3600" dirty="0" smtClean="0"/>
              <a:t>труд С.Н. Конина,</a:t>
            </a:r>
            <a:br>
              <a:rPr lang="ru-RU" sz="3600" dirty="0" smtClean="0"/>
            </a:br>
            <a:r>
              <a:rPr lang="ru-RU" sz="3600" dirty="0" smtClean="0"/>
              <a:t>знакомит с </a:t>
            </a:r>
            <a:br>
              <a:rPr lang="ru-RU" sz="3600" dirty="0" smtClean="0"/>
            </a:br>
            <a:r>
              <a:rPr lang="ru-RU" sz="3600" dirty="0" smtClean="0"/>
              <a:t>культурой, традициями </a:t>
            </a:r>
            <a:br>
              <a:rPr lang="ru-RU" sz="3600" dirty="0" smtClean="0"/>
            </a:br>
            <a:r>
              <a:rPr lang="ru-RU" sz="3600" dirty="0" smtClean="0"/>
              <a:t>и прошлым </a:t>
            </a:r>
            <a:r>
              <a:rPr lang="ru-RU" sz="3600" dirty="0" err="1" smtClean="0"/>
              <a:t>Тавреньги</a:t>
            </a:r>
            <a:r>
              <a:rPr lang="ru-RU" sz="3600" dirty="0" smtClean="0"/>
              <a:t>, </a:t>
            </a:r>
            <a:br>
              <a:rPr lang="ru-RU" sz="3600" dirty="0" smtClean="0"/>
            </a:br>
            <a:r>
              <a:rPr lang="ru-RU" sz="3600" dirty="0" smtClean="0"/>
              <a:t>с людьми, </a:t>
            </a:r>
            <a:br>
              <a:rPr lang="ru-RU" sz="3600" dirty="0" smtClean="0"/>
            </a:br>
            <a:r>
              <a:rPr lang="ru-RU" sz="3600" smtClean="0"/>
              <a:t>прославившими </a:t>
            </a:r>
            <a:r>
              <a:rPr lang="ru-RU" sz="3600" smtClean="0"/>
              <a:t>её </a:t>
            </a:r>
            <a:r>
              <a:rPr lang="ru-RU" sz="3600" dirty="0" smtClean="0"/>
              <a:t>и </a:t>
            </a:r>
            <a:br>
              <a:rPr lang="ru-RU" sz="3600" dirty="0" smtClean="0"/>
            </a:br>
            <a:r>
              <a:rPr lang="ru-RU" sz="3600" dirty="0" smtClean="0"/>
              <a:t>весь </a:t>
            </a:r>
            <a:r>
              <a:rPr lang="ru-RU" sz="3600" dirty="0" err="1" smtClean="0"/>
              <a:t>Коношский</a:t>
            </a:r>
            <a:r>
              <a:rPr lang="ru-RU" sz="3600" dirty="0" smtClean="0"/>
              <a:t> район.</a:t>
            </a:r>
            <a:br>
              <a:rPr lang="ru-RU" sz="3600" dirty="0" smtClean="0"/>
            </a:br>
            <a:r>
              <a:rPr lang="ru-RU" dirty="0" smtClean="0"/>
              <a:t/>
            </a:r>
            <a:br>
              <a:rPr lang="ru-RU" dirty="0" smtClean="0"/>
            </a:br>
            <a:endParaRPr lang="ru-RU" dirty="0"/>
          </a:p>
        </p:txBody>
      </p:sp>
      <p:sp>
        <p:nvSpPr>
          <p:cNvPr id="6" name="Прямоугольник 5"/>
          <p:cNvSpPr/>
          <p:nvPr/>
        </p:nvSpPr>
        <p:spPr>
          <a:xfrm>
            <a:off x="1571604" y="5143512"/>
            <a:ext cx="7358082" cy="1569660"/>
          </a:xfrm>
          <a:prstGeom prst="rect">
            <a:avLst/>
          </a:prstGeom>
        </p:spPr>
        <p:txBody>
          <a:bodyPr wrap="square">
            <a:spAutoFit/>
          </a:bodyPr>
          <a:lstStyle/>
          <a:p>
            <a:pPr algn="just"/>
            <a:r>
              <a:rPr lang="ru-RU" b="1" dirty="0" smtClean="0">
                <a:solidFill>
                  <a:srgbClr val="03136A"/>
                </a:solidFill>
              </a:rPr>
              <a:t>Конин, С.Н.</a:t>
            </a:r>
            <a:r>
              <a:rPr lang="ru-RU" dirty="0" smtClean="0">
                <a:solidFill>
                  <a:srgbClr val="03136A"/>
                </a:solidFill>
              </a:rPr>
              <a:t>    Плывет венок по </a:t>
            </a:r>
            <a:r>
              <a:rPr lang="ru-RU" dirty="0" err="1" smtClean="0">
                <a:solidFill>
                  <a:srgbClr val="03136A"/>
                </a:solidFill>
              </a:rPr>
              <a:t>Тавреньге</a:t>
            </a:r>
            <a:r>
              <a:rPr lang="ru-RU" dirty="0" smtClean="0">
                <a:solidFill>
                  <a:srgbClr val="03136A"/>
                </a:solidFill>
              </a:rPr>
              <a:t>... / Сергей Конин. - пос. Коноша, Архангельская обл. : ИД "</a:t>
            </a:r>
            <a:r>
              <a:rPr lang="ru-RU" dirty="0" err="1" smtClean="0">
                <a:solidFill>
                  <a:srgbClr val="03136A"/>
                </a:solidFill>
              </a:rPr>
              <a:t>Коношский</a:t>
            </a:r>
            <a:r>
              <a:rPr lang="ru-RU" dirty="0" smtClean="0">
                <a:solidFill>
                  <a:srgbClr val="03136A"/>
                </a:solidFill>
              </a:rPr>
              <a:t> курьер", 2017 – 431 с. : ил.. - (Живая вода)</a:t>
            </a:r>
            <a:endParaRPr lang="ru-RU" dirty="0">
              <a:solidFill>
                <a:srgbClr val="03136A"/>
              </a:solidFill>
            </a:endParaRPr>
          </a:p>
        </p:txBody>
      </p:sp>
      <p:sp>
        <p:nvSpPr>
          <p:cNvPr id="7" name="Стрелка влево 6">
            <a:hlinkClick r:id="rId3" action="ppaction://hlinksldjump"/>
          </p:cNvPr>
          <p:cNvSpPr/>
          <p:nvPr/>
        </p:nvSpPr>
        <p:spPr bwMode="auto">
          <a:xfrm>
            <a:off x="285720" y="5715016"/>
            <a:ext cx="1143008" cy="5715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14620"/>
            <a:ext cx="8686800" cy="715963"/>
          </a:xfrm>
        </p:spPr>
        <p:txBody>
          <a:bodyPr/>
          <a:lstStyle/>
          <a:p>
            <a:r>
              <a:rPr lang="ru-RU" sz="2400" dirty="0" smtClean="0"/>
              <a:t>В 2018 году вышла в свет ещё </a:t>
            </a:r>
            <a:br>
              <a:rPr lang="ru-RU" sz="2400" dirty="0" smtClean="0"/>
            </a:br>
            <a:r>
              <a:rPr lang="ru-RU" sz="2400" dirty="0" smtClean="0"/>
              <a:t>одна книга из серии «Живая вода» -</a:t>
            </a:r>
            <a:br>
              <a:rPr lang="ru-RU" sz="2400" dirty="0" smtClean="0"/>
            </a:br>
            <a:r>
              <a:rPr lang="ru-RU" sz="2400" b="1" dirty="0" smtClean="0"/>
              <a:t>«Провожая в обитель души»</a:t>
            </a:r>
            <a:r>
              <a:rPr lang="ru-RU" sz="2400" dirty="0" smtClean="0"/>
              <a:t>, </a:t>
            </a:r>
            <a:br>
              <a:rPr lang="ru-RU" sz="2400" dirty="0" smtClean="0"/>
            </a:br>
            <a:r>
              <a:rPr lang="ru-RU" sz="2400" dirty="0" smtClean="0"/>
              <a:t>посвященная Давыдовскому </a:t>
            </a:r>
            <a:br>
              <a:rPr lang="ru-RU" sz="2400" dirty="0" smtClean="0"/>
            </a:br>
            <a:r>
              <a:rPr lang="ru-RU" sz="2400" dirty="0" smtClean="0"/>
              <a:t>кусту и </a:t>
            </a:r>
            <a:r>
              <a:rPr lang="ru-RU" sz="2400" dirty="0" err="1" smtClean="0"/>
              <a:t>Eрцево</a:t>
            </a:r>
            <a:r>
              <a:rPr lang="ru-RU" sz="2400" dirty="0" smtClean="0"/>
              <a:t>. </a:t>
            </a:r>
            <a:br>
              <a:rPr lang="ru-RU" sz="2400" dirty="0" smtClean="0"/>
            </a:br>
            <a:r>
              <a:rPr lang="ru-RU" sz="2400" dirty="0" smtClean="0"/>
              <a:t>Первоначальный вариант  этой </a:t>
            </a:r>
            <a:br>
              <a:rPr lang="ru-RU" sz="2400" dirty="0" smtClean="0"/>
            </a:br>
            <a:r>
              <a:rPr lang="ru-RU" sz="2400" dirty="0" smtClean="0"/>
              <a:t>книги был написан С.Н. </a:t>
            </a:r>
            <a:r>
              <a:rPr lang="ru-RU" sz="2400" dirty="0" err="1" smtClean="0"/>
              <a:t>Кониным</a:t>
            </a:r>
            <a:r>
              <a:rPr lang="ru-RU" sz="2400" dirty="0" smtClean="0"/>
              <a:t> </a:t>
            </a:r>
            <a:br>
              <a:rPr lang="ru-RU" sz="2400" dirty="0" smtClean="0"/>
            </a:br>
            <a:r>
              <a:rPr lang="ru-RU" sz="2400" dirty="0" smtClean="0"/>
              <a:t>ещё в 2011 году. </a:t>
            </a:r>
            <a:br>
              <a:rPr lang="ru-RU" sz="2400" dirty="0" smtClean="0"/>
            </a:br>
            <a:r>
              <a:rPr lang="ru-RU" sz="2400" dirty="0" smtClean="0"/>
              <a:t/>
            </a:r>
            <a:br>
              <a:rPr lang="ru-RU" sz="2400" dirty="0" smtClean="0"/>
            </a:br>
            <a:r>
              <a:rPr lang="ru-RU" sz="2000" dirty="0" smtClean="0"/>
              <a:t>«Моя книга - взгляд со стороны, </a:t>
            </a:r>
            <a:br>
              <a:rPr lang="ru-RU" sz="2000" dirty="0" smtClean="0"/>
            </a:br>
            <a:r>
              <a:rPr lang="ru-RU" sz="2000" dirty="0" smtClean="0"/>
              <a:t>и не всегда о том, что больше </a:t>
            </a:r>
            <a:br>
              <a:rPr lang="ru-RU" sz="2000" dirty="0" smtClean="0"/>
            </a:br>
            <a:r>
              <a:rPr lang="ru-RU" sz="2000" dirty="0" smtClean="0"/>
              <a:t>всего интересно и знакомо </a:t>
            </a:r>
            <a:br>
              <a:rPr lang="ru-RU" sz="2000" dirty="0" smtClean="0"/>
            </a:br>
            <a:r>
              <a:rPr lang="ru-RU" sz="2000" dirty="0" err="1" smtClean="0"/>
              <a:t>ерцевчанам</a:t>
            </a:r>
            <a:r>
              <a:rPr lang="ru-RU" sz="2000" dirty="0" smtClean="0"/>
              <a:t>, но может быть интересно для читателей за пределами </a:t>
            </a:r>
            <a:r>
              <a:rPr lang="ru-RU" sz="2000" dirty="0" err="1" smtClean="0"/>
              <a:t>Eрцева</a:t>
            </a:r>
            <a:r>
              <a:rPr lang="ru-RU" sz="2000" dirty="0" smtClean="0"/>
              <a:t> и будет интересно потомкам» - Сергей Конин.</a:t>
            </a:r>
            <a:r>
              <a:rPr lang="ru-RU" dirty="0" smtClean="0"/>
              <a:t/>
            </a:r>
            <a:br>
              <a:rPr lang="ru-RU" dirty="0" smtClean="0"/>
            </a:br>
            <a:endParaRPr lang="ru-RU" dirty="0"/>
          </a:p>
        </p:txBody>
      </p:sp>
      <p:pic>
        <p:nvPicPr>
          <p:cNvPr id="4" name="Содержимое 4" descr="ibktIELEJHU.jpg"/>
          <p:cNvPicPr>
            <a:picLocks noChangeAspect="1"/>
          </p:cNvPicPr>
          <p:nvPr/>
        </p:nvPicPr>
        <p:blipFill>
          <a:blip r:embed="rId2" cstate="print"/>
          <a:srcRect/>
          <a:stretch>
            <a:fillRect/>
          </a:stretch>
        </p:blipFill>
        <p:spPr>
          <a:xfrm>
            <a:off x="6215074" y="214290"/>
            <a:ext cx="2735502" cy="3826870"/>
          </a:xfrm>
          <a:prstGeom prst="rect">
            <a:avLst/>
          </a:prstGeom>
        </p:spPr>
      </p:pic>
      <p:sp>
        <p:nvSpPr>
          <p:cNvPr id="5" name="Прямоугольник 4"/>
          <p:cNvSpPr/>
          <p:nvPr/>
        </p:nvSpPr>
        <p:spPr>
          <a:xfrm>
            <a:off x="1714448" y="5226784"/>
            <a:ext cx="7429552" cy="1631216"/>
          </a:xfrm>
          <a:prstGeom prst="rect">
            <a:avLst/>
          </a:prstGeom>
        </p:spPr>
        <p:txBody>
          <a:bodyPr wrap="square">
            <a:spAutoFit/>
          </a:bodyPr>
          <a:lstStyle/>
          <a:p>
            <a:pPr algn="just"/>
            <a:r>
              <a:rPr lang="ru-RU" sz="2000" b="1" dirty="0" smtClean="0">
                <a:solidFill>
                  <a:srgbClr val="03136A"/>
                </a:solidFill>
              </a:rPr>
              <a:t>Конин, С.Н.</a:t>
            </a:r>
            <a:r>
              <a:rPr lang="ru-RU" sz="2000" dirty="0" smtClean="0">
                <a:solidFill>
                  <a:srgbClr val="03136A"/>
                </a:solidFill>
              </a:rPr>
              <a:t>  Провожая в обитель души... : </a:t>
            </a:r>
            <a:r>
              <a:rPr lang="ru-RU" sz="2000" dirty="0" err="1" smtClean="0">
                <a:solidFill>
                  <a:srgbClr val="03136A"/>
                </a:solidFill>
              </a:rPr>
              <a:t>Коношский</a:t>
            </a:r>
            <a:r>
              <a:rPr lang="ru-RU" sz="2000" dirty="0" smtClean="0">
                <a:solidFill>
                  <a:srgbClr val="03136A"/>
                </a:solidFill>
              </a:rPr>
              <a:t> район: история, эпизоды, люди, легенды : </a:t>
            </a:r>
            <a:r>
              <a:rPr lang="ru-RU" sz="2000" dirty="0" err="1" smtClean="0">
                <a:solidFill>
                  <a:srgbClr val="03136A"/>
                </a:solidFill>
              </a:rPr>
              <a:t>Давыдовский</a:t>
            </a:r>
            <a:r>
              <a:rPr lang="ru-RU" sz="2000" dirty="0" smtClean="0">
                <a:solidFill>
                  <a:srgbClr val="03136A"/>
                </a:solidFill>
              </a:rPr>
              <a:t> куст. </a:t>
            </a:r>
            <a:r>
              <a:rPr lang="ru-RU" sz="2000" dirty="0" err="1" smtClean="0">
                <a:solidFill>
                  <a:srgbClr val="03136A"/>
                </a:solidFill>
              </a:rPr>
              <a:t>Ерцево</a:t>
            </a:r>
            <a:r>
              <a:rPr lang="ru-RU" sz="2000" dirty="0" smtClean="0">
                <a:solidFill>
                  <a:srgbClr val="03136A"/>
                </a:solidFill>
              </a:rPr>
              <a:t> / Сергей Конин. - [пос. Коноша, Архангельская обл. : </a:t>
            </a:r>
            <a:r>
              <a:rPr lang="ru-RU" sz="2000" dirty="0" err="1" smtClean="0">
                <a:solidFill>
                  <a:srgbClr val="03136A"/>
                </a:solidFill>
              </a:rPr>
              <a:t>Коношский</a:t>
            </a:r>
            <a:r>
              <a:rPr lang="ru-RU" sz="2000" dirty="0" smtClean="0">
                <a:solidFill>
                  <a:srgbClr val="03136A"/>
                </a:solidFill>
              </a:rPr>
              <a:t> курьер], 2018. - 243 с. : ил., фот. ; 21 см. - (Живая вода )</a:t>
            </a:r>
          </a:p>
        </p:txBody>
      </p:sp>
      <p:sp>
        <p:nvSpPr>
          <p:cNvPr id="6" name="Стрелка влево 5">
            <a:hlinkClick r:id="rId3" action="ppaction://hlinksldjump"/>
          </p:cNvPr>
          <p:cNvSpPr/>
          <p:nvPr/>
        </p:nvSpPr>
        <p:spPr bwMode="auto">
          <a:xfrm>
            <a:off x="214282" y="5715016"/>
            <a:ext cx="1071570" cy="500066"/>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496"/>
            <a:ext cx="8686800" cy="715963"/>
          </a:xfrm>
        </p:spPr>
        <p:txBody>
          <a:bodyPr/>
          <a:lstStyle/>
          <a:p>
            <a:r>
              <a:rPr lang="ru-RU" sz="2400" dirty="0" smtClean="0"/>
              <a:t>В серии «Живая вода» </a:t>
            </a:r>
            <a:br>
              <a:rPr lang="ru-RU" sz="2400" dirty="0" smtClean="0"/>
            </a:br>
            <a:r>
              <a:rPr lang="ru-RU" sz="2400" dirty="0" smtClean="0"/>
              <a:t>Александр Соколов, </a:t>
            </a:r>
            <a:br>
              <a:rPr lang="ru-RU" sz="2400" dirty="0" smtClean="0"/>
            </a:br>
            <a:r>
              <a:rPr lang="ru-RU" sz="2400" dirty="0" smtClean="0"/>
              <a:t>в соавторстве с </a:t>
            </a:r>
            <a:br>
              <a:rPr lang="ru-RU" sz="2400" dirty="0" smtClean="0"/>
            </a:br>
            <a:r>
              <a:rPr lang="ru-RU" sz="2400" dirty="0" smtClean="0"/>
              <a:t>Сергеем </a:t>
            </a:r>
            <a:r>
              <a:rPr lang="ru-RU" sz="2400" dirty="0" err="1" smtClean="0"/>
              <a:t>Кониным</a:t>
            </a:r>
            <a:r>
              <a:rPr lang="ru-RU" sz="2400" dirty="0" smtClean="0"/>
              <a:t>,</a:t>
            </a:r>
            <a:br>
              <a:rPr lang="ru-RU" sz="2400" dirty="0" smtClean="0"/>
            </a:br>
            <a:r>
              <a:rPr lang="ru-RU" sz="2400" dirty="0" smtClean="0"/>
              <a:t>в 2018 году издал книгу </a:t>
            </a:r>
            <a:br>
              <a:rPr lang="ru-RU" sz="2400" dirty="0" smtClean="0"/>
            </a:br>
            <a:r>
              <a:rPr lang="ru-RU" sz="2400" dirty="0" smtClean="0"/>
              <a:t>«Здравствуй, Волошка». </a:t>
            </a:r>
            <a:br>
              <a:rPr lang="ru-RU" sz="2400" dirty="0" smtClean="0"/>
            </a:br>
            <a:r>
              <a:rPr lang="ru-RU" sz="2400" dirty="0" smtClean="0"/>
              <a:t>Этот сборник воспоминаний </a:t>
            </a:r>
            <a:br>
              <a:rPr lang="ru-RU" sz="2400" dirty="0" smtClean="0"/>
            </a:br>
            <a:r>
              <a:rPr lang="ru-RU" sz="2400" dirty="0" smtClean="0"/>
              <a:t>рассказывает об истории </a:t>
            </a:r>
            <a:br>
              <a:rPr lang="ru-RU" sz="2400" dirty="0" smtClean="0"/>
            </a:br>
            <a:r>
              <a:rPr lang="ru-RU" sz="2400" dirty="0" smtClean="0"/>
              <a:t>целлюлозного завода № 5, </a:t>
            </a:r>
            <a:br>
              <a:rPr lang="ru-RU" sz="2400" dirty="0" smtClean="0"/>
            </a:br>
            <a:r>
              <a:rPr lang="ru-RU" sz="2400" dirty="0" smtClean="0"/>
              <a:t>лесопункта посёлка Волошка </a:t>
            </a:r>
            <a:br>
              <a:rPr lang="ru-RU" sz="2400" dirty="0" smtClean="0"/>
            </a:br>
            <a:r>
              <a:rPr lang="ru-RU" sz="2400" dirty="0" smtClean="0"/>
              <a:t>и о людях, внёсших своим самоотверженным трудом огромный вклад в развитие не только посёлка, но и всей нашей страны. </a:t>
            </a:r>
            <a:r>
              <a:rPr lang="ru-RU" dirty="0" smtClean="0"/>
              <a:t/>
            </a:r>
            <a:br>
              <a:rPr lang="ru-RU" dirty="0" smtClean="0"/>
            </a:br>
            <a:endParaRPr lang="ru-RU" dirty="0"/>
          </a:p>
        </p:txBody>
      </p:sp>
      <p:pic>
        <p:nvPicPr>
          <p:cNvPr id="4" name="Picture 2"/>
          <p:cNvPicPr>
            <a:picLocks noChangeAspect="1" noChangeArrowheads="1"/>
          </p:cNvPicPr>
          <p:nvPr/>
        </p:nvPicPr>
        <p:blipFill>
          <a:blip r:embed="rId2" cstate="print"/>
          <a:srcRect l="10273" t="34111" r="72378" b="22297"/>
          <a:stretch>
            <a:fillRect/>
          </a:stretch>
        </p:blipFill>
        <p:spPr bwMode="auto">
          <a:xfrm>
            <a:off x="6072198" y="285728"/>
            <a:ext cx="2748854" cy="3883302"/>
          </a:xfrm>
          <a:prstGeom prst="rect">
            <a:avLst/>
          </a:prstGeom>
          <a:noFill/>
          <a:ln w="9525">
            <a:noFill/>
            <a:miter lim="800000"/>
            <a:headEnd/>
            <a:tailEnd/>
          </a:ln>
        </p:spPr>
      </p:pic>
      <p:sp>
        <p:nvSpPr>
          <p:cNvPr id="5" name="Прямоугольник 4"/>
          <p:cNvSpPr/>
          <p:nvPr/>
        </p:nvSpPr>
        <p:spPr>
          <a:xfrm>
            <a:off x="2857488" y="5072074"/>
            <a:ext cx="6072214" cy="1631216"/>
          </a:xfrm>
          <a:prstGeom prst="rect">
            <a:avLst/>
          </a:prstGeom>
        </p:spPr>
        <p:txBody>
          <a:bodyPr wrap="square">
            <a:spAutoFit/>
          </a:bodyPr>
          <a:lstStyle/>
          <a:p>
            <a:pPr algn="just"/>
            <a:r>
              <a:rPr lang="ru-RU" sz="2000" dirty="0" smtClean="0">
                <a:solidFill>
                  <a:srgbClr val="03136A"/>
                </a:solidFill>
              </a:rPr>
              <a:t>Здравствуй, Волошка! </a:t>
            </a:r>
            <a:r>
              <a:rPr lang="ru-RU" sz="2000" dirty="0" err="1" smtClean="0">
                <a:solidFill>
                  <a:srgbClr val="03136A"/>
                </a:solidFill>
              </a:rPr>
              <a:t>Коношский</a:t>
            </a:r>
            <a:r>
              <a:rPr lang="ru-RU" sz="2000" dirty="0" smtClean="0">
                <a:solidFill>
                  <a:srgbClr val="03136A"/>
                </a:solidFill>
              </a:rPr>
              <a:t> район: история, люди, эпизоды. История Волошского целлюлозного завода № 5, поселка Волошка / сост.:] С. Н. Конин, А. М. Соколов. - Архангельск : [б. и.], 2018. - 454 с. : ил. ; 29 см. - (Живая вода)</a:t>
            </a:r>
          </a:p>
        </p:txBody>
      </p:sp>
      <p:sp>
        <p:nvSpPr>
          <p:cNvPr id="6" name="Стрелка влево 5">
            <a:hlinkClick r:id="rId3" action="ppaction://hlinksldjump"/>
          </p:cNvPr>
          <p:cNvSpPr/>
          <p:nvPr/>
        </p:nvSpPr>
        <p:spPr bwMode="auto">
          <a:xfrm>
            <a:off x="428596" y="5715016"/>
            <a:ext cx="1071570" cy="500066"/>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357430"/>
            <a:ext cx="8686800" cy="715963"/>
          </a:xfrm>
        </p:spPr>
        <p:txBody>
          <a:bodyPr/>
          <a:lstStyle/>
          <a:p>
            <a:r>
              <a:rPr lang="ru-RU" sz="2400" dirty="0" smtClean="0"/>
              <a:t>После ухода из жизни </a:t>
            </a:r>
            <a:br>
              <a:rPr lang="ru-RU" sz="2400" dirty="0" smtClean="0"/>
            </a:br>
            <a:r>
              <a:rPr lang="ru-RU" sz="2400" dirty="0" smtClean="0"/>
              <a:t>Сергея Конина (в 2016 году) </a:t>
            </a:r>
            <a:br>
              <a:rPr lang="ru-RU" sz="2400" dirty="0" smtClean="0"/>
            </a:br>
            <a:r>
              <a:rPr lang="ru-RU" sz="2400" dirty="0" smtClean="0"/>
              <a:t>остались неизданными его </a:t>
            </a:r>
            <a:br>
              <a:rPr lang="ru-RU" sz="2400" dirty="0" smtClean="0"/>
            </a:br>
            <a:r>
              <a:rPr lang="ru-RU" sz="2400" dirty="0" smtClean="0"/>
              <a:t>некоторые труды, в том числе и </a:t>
            </a:r>
            <a:br>
              <a:rPr lang="ru-RU" sz="2400" dirty="0" smtClean="0"/>
            </a:br>
            <a:r>
              <a:rPr lang="ru-RU" sz="2400" dirty="0" smtClean="0"/>
              <a:t>рукопись </a:t>
            </a:r>
            <a:r>
              <a:rPr lang="ru-RU" sz="2400" b="1" dirty="0" smtClean="0"/>
              <a:t>«Коноша и </a:t>
            </a:r>
            <a:r>
              <a:rPr lang="ru-RU" sz="2400" b="1" dirty="0" err="1" smtClean="0"/>
              <a:t>коношане</a:t>
            </a:r>
            <a:r>
              <a:rPr lang="ru-RU" sz="2400" b="1" dirty="0" smtClean="0"/>
              <a:t> – 2»</a:t>
            </a:r>
            <a:r>
              <a:rPr lang="ru-RU" sz="2400" dirty="0" smtClean="0"/>
              <a:t>. </a:t>
            </a:r>
            <a:br>
              <a:rPr lang="ru-RU" sz="2400" dirty="0" smtClean="0"/>
            </a:br>
            <a:r>
              <a:rPr lang="ru-RU" sz="2400" dirty="0" smtClean="0"/>
              <a:t>Она, благодаря неравнодушным </a:t>
            </a:r>
            <a:br>
              <a:rPr lang="ru-RU" sz="2400" dirty="0" smtClean="0"/>
            </a:br>
            <a:r>
              <a:rPr lang="ru-RU" sz="2400" dirty="0" smtClean="0"/>
              <a:t>землякам, увидела свет в 2018 году,</a:t>
            </a:r>
            <a:br>
              <a:rPr lang="ru-RU" sz="2400" dirty="0" smtClean="0"/>
            </a:br>
            <a:r>
              <a:rPr lang="ru-RU" sz="2400" dirty="0" smtClean="0"/>
              <a:t>к 120-летнему юбилею поселка. </a:t>
            </a:r>
            <a:br>
              <a:rPr lang="ru-RU" sz="2400" dirty="0" smtClean="0"/>
            </a:br>
            <a:r>
              <a:rPr lang="ru-RU" sz="2400" dirty="0" smtClean="0"/>
              <a:t>В книгу вошли интересные факты </a:t>
            </a:r>
            <a:br>
              <a:rPr lang="ru-RU" sz="2400" dirty="0" smtClean="0"/>
            </a:br>
            <a:r>
              <a:rPr lang="ru-RU" sz="2400" dirty="0" smtClean="0"/>
              <a:t>из </a:t>
            </a:r>
            <a:r>
              <a:rPr lang="ru-RU" sz="2400" smtClean="0"/>
              <a:t>истории Коноши </a:t>
            </a:r>
            <a:r>
              <a:rPr lang="ru-RU" sz="2400" dirty="0" smtClean="0"/>
              <a:t>и его жителей, </a:t>
            </a:r>
            <a:br>
              <a:rPr lang="ru-RU" sz="2400" dirty="0" smtClean="0"/>
            </a:br>
            <a:r>
              <a:rPr lang="ru-RU" sz="2400" dirty="0" smtClean="0"/>
              <a:t>сотни фамилий земляков нашли </a:t>
            </a:r>
            <a:br>
              <a:rPr lang="ru-RU" sz="2400" dirty="0" smtClean="0"/>
            </a:br>
            <a:r>
              <a:rPr lang="ru-RU" sz="2400" dirty="0" smtClean="0"/>
              <a:t>своё отражение на страницах издания.</a:t>
            </a:r>
            <a:r>
              <a:rPr lang="ru-RU" dirty="0" smtClean="0"/>
              <a:t/>
            </a:r>
            <a:br>
              <a:rPr lang="ru-RU" dirty="0" smtClean="0"/>
            </a:br>
            <a:endParaRPr lang="ru-RU" dirty="0"/>
          </a:p>
        </p:txBody>
      </p:sp>
      <p:pic>
        <p:nvPicPr>
          <p:cNvPr id="4" name="Picture 2"/>
          <p:cNvPicPr>
            <a:picLocks noChangeAspect="1" noChangeArrowheads="1"/>
          </p:cNvPicPr>
          <p:nvPr/>
        </p:nvPicPr>
        <p:blipFill>
          <a:blip r:embed="rId2" cstate="print"/>
          <a:srcRect l="26981" t="11366" r="50092" b="24248"/>
          <a:stretch>
            <a:fillRect/>
          </a:stretch>
        </p:blipFill>
        <p:spPr bwMode="auto">
          <a:xfrm>
            <a:off x="6228965" y="428604"/>
            <a:ext cx="2629315" cy="3786214"/>
          </a:xfrm>
          <a:prstGeom prst="rect">
            <a:avLst/>
          </a:prstGeom>
          <a:noFill/>
          <a:ln w="9525">
            <a:noFill/>
            <a:miter lim="800000"/>
            <a:headEnd/>
            <a:tailEnd/>
          </a:ln>
          <a:effectLst/>
        </p:spPr>
      </p:pic>
      <p:sp>
        <p:nvSpPr>
          <p:cNvPr id="5" name="Прямоугольник 4"/>
          <p:cNvSpPr/>
          <p:nvPr/>
        </p:nvSpPr>
        <p:spPr>
          <a:xfrm>
            <a:off x="3071802" y="4857760"/>
            <a:ext cx="5857884" cy="1631216"/>
          </a:xfrm>
          <a:prstGeom prst="rect">
            <a:avLst/>
          </a:prstGeom>
        </p:spPr>
        <p:txBody>
          <a:bodyPr wrap="square">
            <a:spAutoFit/>
          </a:bodyPr>
          <a:lstStyle/>
          <a:p>
            <a:pPr algn="just"/>
            <a:r>
              <a:rPr lang="ru-RU" sz="2000" b="1" dirty="0" smtClean="0">
                <a:solidFill>
                  <a:srgbClr val="03136A"/>
                </a:solidFill>
              </a:rPr>
              <a:t>Конин, С.Н. </a:t>
            </a:r>
            <a:r>
              <a:rPr lang="ru-RU" sz="2000" dirty="0" smtClean="0">
                <a:solidFill>
                  <a:srgbClr val="03136A"/>
                </a:solidFill>
              </a:rPr>
              <a:t>Коноша и коношане-2 : </a:t>
            </a:r>
            <a:r>
              <a:rPr lang="ru-RU" sz="2000" dirty="0" err="1" smtClean="0">
                <a:solidFill>
                  <a:srgbClr val="03136A"/>
                </a:solidFill>
              </a:rPr>
              <a:t>Коношский</a:t>
            </a:r>
            <a:r>
              <a:rPr lang="ru-RU" sz="2000" dirty="0" smtClean="0">
                <a:solidFill>
                  <a:srgbClr val="03136A"/>
                </a:solidFill>
              </a:rPr>
              <a:t> район: история, эпизоды, люди, легенды : Коноша / Сергей Конин. - [пос. Коноша, Архангельская обл. : </a:t>
            </a:r>
            <a:r>
              <a:rPr lang="ru-RU" sz="2000" dirty="0" err="1" smtClean="0">
                <a:solidFill>
                  <a:srgbClr val="03136A"/>
                </a:solidFill>
              </a:rPr>
              <a:t>Коношский</a:t>
            </a:r>
            <a:r>
              <a:rPr lang="ru-RU" sz="2000" dirty="0" smtClean="0">
                <a:solidFill>
                  <a:srgbClr val="03136A"/>
                </a:solidFill>
              </a:rPr>
              <a:t> курьер], 2018. - 532 с. : ил. ; 21 см. - (Живая вода</a:t>
            </a:r>
          </a:p>
        </p:txBody>
      </p:sp>
      <p:sp>
        <p:nvSpPr>
          <p:cNvPr id="6" name="Стрелка влево 5">
            <a:hlinkClick r:id="rId3" action="ppaction://hlinksldjump"/>
          </p:cNvPr>
          <p:cNvSpPr/>
          <p:nvPr/>
        </p:nvSpPr>
        <p:spPr bwMode="auto">
          <a:xfrm>
            <a:off x="214282" y="6143644"/>
            <a:ext cx="1214446" cy="500066"/>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Назад</a:t>
            </a:r>
            <a:r>
              <a:rPr kumimoji="0" lang="ru-RU" sz="2400" b="0" i="0" u="none" strike="noStrike" cap="none" normalizeH="0" baseline="0" dirty="0" smtClean="0">
                <a:ln>
                  <a:noFill/>
                </a:ln>
                <a:solidFill>
                  <a:schemeClr val="tx1"/>
                </a:solidFill>
                <a:effectLst/>
                <a:latin typeface="Arial" charset="0"/>
              </a:rPr>
              <a:t> </a:t>
            </a:r>
          </a:p>
        </p:txBody>
      </p:sp>
      <p:sp>
        <p:nvSpPr>
          <p:cNvPr id="7" name="Стрелка вправо 6">
            <a:hlinkClick r:id="rId4" action="ppaction://hlinksldjump"/>
          </p:cNvPr>
          <p:cNvSpPr/>
          <p:nvPr/>
        </p:nvSpPr>
        <p:spPr bwMode="auto">
          <a:xfrm>
            <a:off x="7858148" y="6215082"/>
            <a:ext cx="1071570" cy="500066"/>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Вперед</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286388"/>
            <a:ext cx="8686800" cy="715963"/>
          </a:xfrm>
        </p:spPr>
        <p:txBody>
          <a:bodyPr/>
          <a:lstStyle/>
          <a:p>
            <a:pPr algn="ctr"/>
            <a:r>
              <a:rPr lang="ru-RU" sz="5400" dirty="0" smtClean="0"/>
              <a:t>Спасибо за внимание!</a:t>
            </a:r>
            <a:endParaRPr lang="ru-RU" sz="5400" dirty="0"/>
          </a:p>
        </p:txBody>
      </p:sp>
      <p:pic>
        <p:nvPicPr>
          <p:cNvPr id="35842" name="Picture 2" descr="D:\Сетевая акция\99fjcSS9gjo — копия.jpg"/>
          <p:cNvPicPr>
            <a:picLocks noChangeAspect="1" noChangeArrowheads="1"/>
          </p:cNvPicPr>
          <p:nvPr/>
        </p:nvPicPr>
        <p:blipFill>
          <a:blip r:embed="rId2"/>
          <a:srcRect/>
          <a:stretch>
            <a:fillRect/>
          </a:stretch>
        </p:blipFill>
        <p:spPr bwMode="auto">
          <a:xfrm>
            <a:off x="928662" y="642918"/>
            <a:ext cx="7330865" cy="4500594"/>
          </a:xfrm>
          <a:prstGeom prst="rect">
            <a:avLst/>
          </a:prstGeom>
          <a:noFill/>
        </p:spPr>
      </p:pic>
      <p:sp>
        <p:nvSpPr>
          <p:cNvPr id="4" name="Стрелка влево 3"/>
          <p:cNvSpPr/>
          <p:nvPr/>
        </p:nvSpPr>
        <p:spPr bwMode="auto">
          <a:xfrm>
            <a:off x="571472" y="6072206"/>
            <a:ext cx="1357322" cy="642942"/>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1">
                    <a:lumMod val="50000"/>
                  </a:schemeClr>
                </a:solidFill>
                <a:effectLst/>
                <a:latin typeface="Arial" charset="0"/>
                <a:hlinkClick r:id="rId3" action="ppaction://hlinksldjump"/>
              </a:rPr>
              <a:t>К содержанию</a:t>
            </a:r>
            <a:endParaRPr kumimoji="0" lang="ru-RU" sz="1400" b="0" i="0" u="none" strike="noStrike" cap="none" normalizeH="0" baseline="0" dirty="0" smtClean="0">
              <a:ln>
                <a:noFill/>
              </a:ln>
              <a:solidFill>
                <a:schemeClr val="accent1">
                  <a:lumMod val="50000"/>
                </a:schemeClr>
              </a:solidFill>
              <a:effectLst/>
              <a:latin typeface="Arial" charset="0"/>
            </a:endParaRPr>
          </a:p>
        </p:txBody>
      </p:sp>
      <p:sp>
        <p:nvSpPr>
          <p:cNvPr id="5" name="Стрелка вправо 4">
            <a:hlinkClick r:id="rId4" action="ppaction://hlinksldjump"/>
          </p:cNvPr>
          <p:cNvSpPr/>
          <p:nvPr/>
        </p:nvSpPr>
        <p:spPr bwMode="auto">
          <a:xfrm>
            <a:off x="7358082" y="6143644"/>
            <a:ext cx="1214446" cy="500066"/>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Вперед</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2000" fill="hold"/>
                                        <p:tgtEl>
                                          <p:spTgt spid="35842"/>
                                        </p:tgtEl>
                                        <p:attrNameLst>
                                          <p:attrName>ppt_w</p:attrName>
                                        </p:attrNameLst>
                                      </p:cBhvr>
                                      <p:tavLst>
                                        <p:tav tm="0">
                                          <p:val>
                                            <p:fltVal val="0"/>
                                          </p:val>
                                        </p:tav>
                                        <p:tav tm="100000">
                                          <p:val>
                                            <p:strVal val="#ppt_w"/>
                                          </p:val>
                                        </p:tav>
                                      </p:tavLst>
                                    </p:anim>
                                    <p:anim calcmode="lin" valueType="num">
                                      <p:cBhvr>
                                        <p:cTn id="8" dur="2000" fill="hold"/>
                                        <p:tgtEl>
                                          <p:spTgt spid="35842"/>
                                        </p:tgtEl>
                                        <p:attrNameLst>
                                          <p:attrName>ppt_h</p:attrName>
                                        </p:attrNameLst>
                                      </p:cBhvr>
                                      <p:tavLst>
                                        <p:tav tm="0">
                                          <p:val>
                                            <p:fltVal val="0"/>
                                          </p:val>
                                        </p:tav>
                                        <p:tav tm="100000">
                                          <p:val>
                                            <p:strVal val="#ppt_h"/>
                                          </p:val>
                                        </p:tav>
                                      </p:tavLst>
                                    </p:anim>
                                    <p:animEffect transition="in" filter="fade">
                                      <p:cBhvr>
                                        <p:cTn id="9"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4356"/>
            <a:ext cx="5929354" cy="3970318"/>
          </a:xfrm>
          <a:prstGeom prst="rect">
            <a:avLst/>
          </a:prstGeom>
          <a:noFill/>
        </p:spPr>
        <p:txBody>
          <a:bodyPr wrap="square" rtlCol="0">
            <a:spAutoFit/>
          </a:bodyPr>
          <a:lstStyle/>
          <a:p>
            <a:r>
              <a:rPr lang="ru-RU" sz="2800" dirty="0" smtClean="0">
                <a:solidFill>
                  <a:schemeClr val="bg1"/>
                </a:solidFill>
              </a:rPr>
              <a:t>На выставке представлены </a:t>
            </a:r>
          </a:p>
          <a:p>
            <a:r>
              <a:rPr lang="ru-RU" sz="2800" dirty="0" smtClean="0">
                <a:solidFill>
                  <a:schemeClr val="bg1"/>
                </a:solidFill>
              </a:rPr>
              <a:t>книги из фонда </a:t>
            </a:r>
            <a:r>
              <a:rPr lang="ru-RU" sz="2800" dirty="0" err="1" smtClean="0">
                <a:solidFill>
                  <a:schemeClr val="bg1"/>
                </a:solidFill>
              </a:rPr>
              <a:t>Коношской</a:t>
            </a:r>
            <a:r>
              <a:rPr lang="ru-RU" sz="2800" dirty="0" smtClean="0">
                <a:solidFill>
                  <a:schemeClr val="bg1"/>
                </a:solidFill>
              </a:rPr>
              <a:t> центральной районной библиотеки </a:t>
            </a:r>
          </a:p>
          <a:p>
            <a:r>
              <a:rPr lang="ru-RU" sz="2800" dirty="0" smtClean="0">
                <a:solidFill>
                  <a:schemeClr val="bg1"/>
                </a:solidFill>
              </a:rPr>
              <a:t>им. Иосифа Бродского.</a:t>
            </a:r>
          </a:p>
          <a:p>
            <a:endParaRPr lang="ru-RU" sz="2800" dirty="0" smtClean="0">
              <a:solidFill>
                <a:schemeClr val="bg1"/>
              </a:solidFill>
            </a:endParaRPr>
          </a:p>
          <a:p>
            <a:r>
              <a:rPr lang="ru-RU" sz="2800" dirty="0" smtClean="0">
                <a:solidFill>
                  <a:schemeClr val="bg1"/>
                </a:solidFill>
              </a:rPr>
              <a:t>Использованы изображения из архива библиотеки и  открытых  источников.</a:t>
            </a:r>
            <a:endParaRPr lang="ru-RU" sz="2800" dirty="0">
              <a:solidFill>
                <a:schemeClr val="bg1"/>
              </a:solidFill>
            </a:endParaRPr>
          </a:p>
        </p:txBody>
      </p:sp>
      <p:sp>
        <p:nvSpPr>
          <p:cNvPr id="5" name="Стрелка влево 4"/>
          <p:cNvSpPr/>
          <p:nvPr/>
        </p:nvSpPr>
        <p:spPr bwMode="auto">
          <a:xfrm>
            <a:off x="0" y="6072206"/>
            <a:ext cx="1357322" cy="5714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400" dirty="0" smtClean="0">
                <a:solidFill>
                  <a:schemeClr val="accent1">
                    <a:lumMod val="50000"/>
                  </a:schemeClr>
                </a:solidFill>
                <a:hlinkClick r:id="rId2" action="ppaction://hlinksldjump"/>
              </a:rPr>
              <a:t>В</a:t>
            </a:r>
            <a:r>
              <a:rPr kumimoji="0" lang="ru-RU" sz="1400" b="0" i="0" u="none" strike="noStrike" cap="none" normalizeH="0" baseline="0" dirty="0" smtClean="0">
                <a:ln>
                  <a:noFill/>
                </a:ln>
                <a:solidFill>
                  <a:schemeClr val="accent1">
                    <a:lumMod val="50000"/>
                  </a:schemeClr>
                </a:solidFill>
                <a:effectLst/>
                <a:latin typeface="Arial" charset="0"/>
              </a:rPr>
              <a:t> </a:t>
            </a:r>
            <a:r>
              <a:rPr kumimoji="0" lang="ru-RU" sz="1400" b="0" i="0" u="none" strike="noStrike" cap="none" normalizeH="0" baseline="0" dirty="0" smtClean="0">
                <a:ln>
                  <a:noFill/>
                </a:ln>
                <a:solidFill>
                  <a:schemeClr val="accent1">
                    <a:lumMod val="50000"/>
                  </a:schemeClr>
                </a:solidFill>
                <a:effectLst/>
                <a:latin typeface="Arial" charset="0"/>
                <a:hlinkClick r:id="rId2" action="ppaction://hlinksldjump"/>
              </a:rPr>
              <a:t>содержание</a:t>
            </a:r>
            <a:endParaRPr kumimoji="0" lang="ru-RU" sz="1400" b="0" i="0" u="none" strike="noStrike" cap="none" normalizeH="0" baseline="0" dirty="0" smtClean="0">
              <a:ln>
                <a:noFill/>
              </a:ln>
              <a:solidFill>
                <a:schemeClr val="accent1">
                  <a:lumMod val="50000"/>
                </a:schemeClr>
              </a:solidFill>
              <a:effectLst/>
              <a:latin typeface="Arial" charset="0"/>
            </a:endParaRPr>
          </a:p>
        </p:txBody>
      </p:sp>
      <p:sp>
        <p:nvSpPr>
          <p:cNvPr id="6" name="Прямоугольник 5"/>
          <p:cNvSpPr/>
          <p:nvPr/>
        </p:nvSpPr>
        <p:spPr bwMode="auto">
          <a:xfrm>
            <a:off x="6858016" y="5929330"/>
            <a:ext cx="1214446" cy="571504"/>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200" dirty="0" smtClean="0">
                <a:solidFill>
                  <a:schemeClr val="accent1">
                    <a:lumMod val="50000"/>
                  </a:schemeClr>
                </a:solidFill>
                <a:hlinkClick r:id="" action="ppaction://hlinkshowjump?jump=endshow"/>
              </a:rPr>
              <a:t>Завершить</a:t>
            </a:r>
            <a:r>
              <a:rPr kumimoji="0" lang="ru-RU" sz="1200" b="0" i="0" u="none" strike="noStrike" cap="none" normalizeH="0" baseline="0" dirty="0" smtClean="0">
                <a:ln>
                  <a:noFill/>
                </a:ln>
                <a:solidFill>
                  <a:schemeClr val="accent1">
                    <a:lumMod val="50000"/>
                  </a:schemeClr>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charset="0"/>
                <a:hlinkClick r:id="" action="ppaction://hlinkshowjump?jump=endshow"/>
              </a:rPr>
              <a:t>просмотр</a:t>
            </a:r>
            <a:endParaRPr kumimoji="0" lang="ru-RU" sz="1200" b="0" i="0" u="none" strike="noStrike" cap="none" normalizeH="0" baseline="0" dirty="0" smtClean="0">
              <a:ln>
                <a:noFill/>
              </a:ln>
              <a:solidFill>
                <a:schemeClr val="accent1">
                  <a:lumMod val="50000"/>
                </a:schemeClr>
              </a:solidFill>
              <a:effectLst/>
              <a:latin typeface="Arial" charset="0"/>
            </a:endParaRPr>
          </a:p>
        </p:txBody>
      </p:sp>
    </p:spTree>
  </p:cSld>
  <p:clrMapOvr>
    <a:masterClrMapping/>
  </p:clrMapOvr>
  <p:transition advClick="0" advTm="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28794" y="428604"/>
            <a:ext cx="6934200" cy="715963"/>
          </a:xfrm>
        </p:spPr>
        <p:txBody>
          <a:bodyPr/>
          <a:lstStyle/>
          <a:p>
            <a:r>
              <a:rPr lang="ru-RU" sz="4000" dirty="0" smtClean="0">
                <a:solidFill>
                  <a:schemeClr val="bg2">
                    <a:lumMod val="75000"/>
                    <a:lumOff val="25000"/>
                  </a:schemeClr>
                </a:solidFill>
              </a:rPr>
              <a:t>Содержание выставки:</a:t>
            </a:r>
            <a:endParaRPr lang="en-US" sz="4000" dirty="0">
              <a:solidFill>
                <a:schemeClr val="bg2">
                  <a:lumMod val="75000"/>
                  <a:lumOff val="25000"/>
                </a:schemeClr>
              </a:solidFill>
            </a:endParaRPr>
          </a:p>
        </p:txBody>
      </p:sp>
      <p:sp>
        <p:nvSpPr>
          <p:cNvPr id="60419" name="Rectangle 3"/>
          <p:cNvSpPr>
            <a:spLocks noGrp="1" noChangeArrowheads="1"/>
          </p:cNvSpPr>
          <p:nvPr>
            <p:ph type="body" idx="1"/>
          </p:nvPr>
        </p:nvSpPr>
        <p:spPr>
          <a:xfrm>
            <a:off x="1928794" y="1714488"/>
            <a:ext cx="7215206" cy="4143404"/>
          </a:xfrm>
        </p:spPr>
        <p:txBody>
          <a:bodyPr/>
          <a:lstStyle/>
          <a:p>
            <a:pPr>
              <a:lnSpc>
                <a:spcPct val="80000"/>
              </a:lnSpc>
            </a:pPr>
            <a:r>
              <a:rPr lang="ru-RU" altLang="ko-KR" sz="3600" b="1" dirty="0" smtClean="0">
                <a:solidFill>
                  <a:srgbClr val="0033CC"/>
                </a:solidFill>
                <a:latin typeface="Bahnschrift Condensed" pitchFamily="34" charset="0"/>
                <a:ea typeface="굴림" charset="-127"/>
              </a:rPr>
              <a:t>Биография С.Н. Конина</a:t>
            </a:r>
          </a:p>
          <a:p>
            <a:pPr>
              <a:lnSpc>
                <a:spcPct val="80000"/>
              </a:lnSpc>
            </a:pPr>
            <a:endParaRPr lang="en-US" altLang="ko-KR" sz="3600" b="1" dirty="0">
              <a:solidFill>
                <a:srgbClr val="0033CC"/>
              </a:solidFill>
              <a:latin typeface="Bahnschrift Condensed" pitchFamily="34" charset="0"/>
              <a:ea typeface="굴림" charset="-127"/>
            </a:endParaRPr>
          </a:p>
          <a:p>
            <a:pPr>
              <a:lnSpc>
                <a:spcPct val="80000"/>
              </a:lnSpc>
            </a:pPr>
            <a:r>
              <a:rPr lang="ru-RU" sz="3600" b="1" dirty="0" smtClean="0">
                <a:solidFill>
                  <a:srgbClr val="0033CC"/>
                </a:solidFill>
                <a:latin typeface="Bahnschrift Condensed" pitchFamily="34" charset="0"/>
                <a:ea typeface="굴림" charset="-127"/>
              </a:rPr>
              <a:t>С.Н. Конин – автор краеведческих книг</a:t>
            </a:r>
          </a:p>
          <a:p>
            <a:pPr>
              <a:lnSpc>
                <a:spcPct val="80000"/>
              </a:lnSpc>
              <a:buNone/>
            </a:pPr>
            <a:endParaRPr lang="ru-RU" sz="3600" b="1" dirty="0" smtClean="0">
              <a:solidFill>
                <a:srgbClr val="0033CC"/>
              </a:solidFill>
              <a:latin typeface="Bahnschrift Condensed" pitchFamily="34" charset="0"/>
              <a:ea typeface="굴림" charset="-127"/>
            </a:endParaRPr>
          </a:p>
          <a:p>
            <a:pPr>
              <a:lnSpc>
                <a:spcPct val="80000"/>
              </a:lnSpc>
            </a:pPr>
            <a:r>
              <a:rPr lang="ru-RU" altLang="ko-KR" sz="3600" b="1" dirty="0" smtClean="0">
                <a:solidFill>
                  <a:srgbClr val="0033CC"/>
                </a:solidFill>
                <a:latin typeface="Bahnschrift Condensed" pitchFamily="34" charset="0"/>
                <a:ea typeface="굴림" charset="-127"/>
              </a:rPr>
              <a:t>Книги С.Н. Конина из серии «Живая вода»</a:t>
            </a:r>
          </a:p>
          <a:p>
            <a:pPr>
              <a:lnSpc>
                <a:spcPct val="80000"/>
              </a:lnSpc>
            </a:pPr>
            <a:endParaRPr lang="ru-RU" altLang="ko-KR" sz="3600" b="1" dirty="0">
              <a:solidFill>
                <a:schemeClr val="accent2">
                  <a:lumMod val="75000"/>
                </a:schemeClr>
              </a:solidFill>
              <a:latin typeface="Bahnschrift Condensed" pitchFamily="34" charset="0"/>
              <a:ea typeface="굴림" charset="-127"/>
            </a:endParaRPr>
          </a:p>
          <a:p>
            <a:pPr>
              <a:lnSpc>
                <a:spcPct val="80000"/>
              </a:lnSpc>
              <a:buNone/>
            </a:pPr>
            <a:r>
              <a:rPr lang="ru-RU" sz="2000" dirty="0" smtClean="0">
                <a:solidFill>
                  <a:schemeClr val="accent2">
                    <a:lumMod val="75000"/>
                  </a:schemeClr>
                </a:solidFill>
                <a:latin typeface="+mn-lt"/>
                <a:ea typeface="+mn-ea"/>
                <a:cs typeface="+mn-cs"/>
              </a:rPr>
              <a:t>	</a:t>
            </a:r>
            <a:endParaRPr lang="en-US" sz="1800" dirty="0">
              <a:solidFill>
                <a:schemeClr val="tx1"/>
              </a:solidFill>
            </a:endParaRPr>
          </a:p>
        </p:txBody>
      </p:sp>
      <p:sp>
        <p:nvSpPr>
          <p:cNvPr id="8" name="Прямоугольник 7">
            <a:hlinkClick r:id="rId4" action="ppaction://hlinksldjump"/>
          </p:cNvPr>
          <p:cNvSpPr/>
          <p:nvPr/>
        </p:nvSpPr>
        <p:spPr bwMode="auto">
          <a:xfrm>
            <a:off x="2143108" y="4071942"/>
            <a:ext cx="6715172" cy="1357322"/>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4" name="Прямоугольник 3">
            <a:hlinkClick r:id="rId5" action="ppaction://hlinksldjump"/>
          </p:cNvPr>
          <p:cNvSpPr/>
          <p:nvPr/>
        </p:nvSpPr>
        <p:spPr bwMode="auto">
          <a:xfrm>
            <a:off x="2214546" y="1357298"/>
            <a:ext cx="6715172" cy="1000132"/>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normalizeH="0" baseline="0" dirty="0" smtClean="0">
              <a:ln w="1905">
                <a:solidFill>
                  <a:schemeClr val="bg2">
                    <a:lumMod val="75000"/>
                    <a:lumOff val="25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innerShdw blurRad="69850" dist="43180" dir="5400000">
                  <a:srgbClr val="000000">
                    <a:alpha val="65000"/>
                  </a:srgbClr>
                </a:innerShdw>
              </a:effectLst>
              <a:latin typeface="Arial" charset="0"/>
            </a:endParaRPr>
          </a:p>
        </p:txBody>
      </p:sp>
      <p:sp>
        <p:nvSpPr>
          <p:cNvPr id="9" name="Прямоугольник 8">
            <a:hlinkClick r:id="rId6" action="ppaction://hlinksldjump"/>
          </p:cNvPr>
          <p:cNvSpPr/>
          <p:nvPr/>
        </p:nvSpPr>
        <p:spPr bwMode="auto">
          <a:xfrm>
            <a:off x="2143108" y="2571744"/>
            <a:ext cx="6786610" cy="1214446"/>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488"/>
            <a:ext cx="8686800" cy="3144855"/>
          </a:xfrm>
        </p:spPr>
        <p:txBody>
          <a:bodyPr/>
          <a:lstStyle/>
          <a:p>
            <a:r>
              <a:rPr lang="ru-RU" sz="2500" dirty="0" smtClean="0">
                <a:solidFill>
                  <a:schemeClr val="bg1"/>
                </a:solidFill>
                <a:latin typeface="+mj-lt"/>
                <a:ea typeface="+mj-ea"/>
                <a:cs typeface="+mj-cs"/>
              </a:rPr>
              <a:t> С.Н</a:t>
            </a:r>
            <a:r>
              <a:rPr lang="ru-RU" sz="2500" dirty="0" smtClean="0">
                <a:solidFill>
                  <a:schemeClr val="bg1"/>
                </a:solidFill>
                <a:latin typeface="+mj-lt"/>
                <a:ea typeface="+mj-ea"/>
                <a:cs typeface="+mj-cs"/>
              </a:rPr>
              <a:t>. </a:t>
            </a:r>
            <a:r>
              <a:rPr lang="ru-RU" sz="2500" dirty="0">
                <a:solidFill>
                  <a:schemeClr val="bg1"/>
                </a:solidFill>
                <a:latin typeface="+mj-lt"/>
                <a:ea typeface="+mj-ea"/>
                <a:cs typeface="+mj-cs"/>
              </a:rPr>
              <a:t>Конин </a:t>
            </a:r>
            <a:r>
              <a:rPr lang="ru-RU" sz="2500" dirty="0" smtClean="0">
                <a:solidFill>
                  <a:schemeClr val="bg1"/>
                </a:solidFill>
                <a:latin typeface="+mj-lt"/>
                <a:ea typeface="+mj-ea"/>
                <a:cs typeface="+mj-cs"/>
              </a:rPr>
              <a:t>родился</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 </a:t>
            </a:r>
            <a:r>
              <a:rPr lang="ru-RU" sz="2500" dirty="0">
                <a:solidFill>
                  <a:schemeClr val="bg1"/>
                </a:solidFill>
                <a:latin typeface="+mj-lt"/>
                <a:ea typeface="+mj-ea"/>
                <a:cs typeface="+mj-cs"/>
              </a:rPr>
              <a:t>9 апреля </a:t>
            </a:r>
            <a:r>
              <a:rPr lang="ru-RU" sz="2500" dirty="0" smtClean="0">
                <a:solidFill>
                  <a:schemeClr val="bg1"/>
                </a:solidFill>
                <a:latin typeface="+mj-lt"/>
                <a:ea typeface="+mj-ea"/>
                <a:cs typeface="+mj-cs"/>
              </a:rPr>
              <a:t>1941 года.</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 Окончил клубное</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 </a:t>
            </a:r>
            <a:r>
              <a:rPr lang="ru-RU" sz="2500" dirty="0">
                <a:solidFill>
                  <a:schemeClr val="bg1"/>
                </a:solidFill>
                <a:latin typeface="+mj-lt"/>
                <a:ea typeface="+mj-ea"/>
                <a:cs typeface="+mj-cs"/>
              </a:rPr>
              <a:t>и </a:t>
            </a:r>
            <a:r>
              <a:rPr lang="ru-RU" sz="2500" dirty="0" smtClean="0">
                <a:solidFill>
                  <a:schemeClr val="bg1"/>
                </a:solidFill>
                <a:latin typeface="+mj-lt"/>
                <a:ea typeface="+mj-ea"/>
                <a:cs typeface="+mj-cs"/>
              </a:rPr>
              <a:t>библиотечное</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отделения Архангельского</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культурно-просветительного</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училища </a:t>
            </a:r>
            <a:r>
              <a:rPr lang="ru-RU" sz="2500" dirty="0">
                <a:solidFill>
                  <a:schemeClr val="bg1"/>
                </a:solidFill>
                <a:latin typeface="+mj-lt"/>
                <a:ea typeface="+mj-ea"/>
                <a:cs typeface="+mj-cs"/>
              </a:rPr>
              <a:t>и </a:t>
            </a:r>
            <a:r>
              <a:rPr lang="ru-RU" sz="2500" dirty="0" smtClean="0">
                <a:solidFill>
                  <a:schemeClr val="bg1"/>
                </a:solidFill>
                <a:latin typeface="+mj-lt"/>
                <a:ea typeface="+mj-ea"/>
                <a:cs typeface="+mj-cs"/>
              </a:rPr>
              <a:t>библиотечный</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факультет Ленинградского</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 института </a:t>
            </a:r>
            <a:r>
              <a:rPr lang="ru-RU" sz="2500" dirty="0">
                <a:solidFill>
                  <a:schemeClr val="bg1"/>
                </a:solidFill>
                <a:latin typeface="+mj-lt"/>
                <a:ea typeface="+mj-ea"/>
                <a:cs typeface="+mj-cs"/>
              </a:rPr>
              <a:t>культуры. </a:t>
            </a:r>
            <a:r>
              <a:rPr lang="ru-RU" sz="2500" dirty="0" smtClean="0">
                <a:solidFill>
                  <a:schemeClr val="bg1"/>
                </a:solidFill>
                <a:latin typeface="+mj-lt"/>
                <a:ea typeface="+mj-ea"/>
                <a:cs typeface="+mj-cs"/>
              </a:rPr>
              <a:t/>
            </a:r>
            <a:br>
              <a:rPr lang="ru-RU" sz="2500" dirty="0" smtClean="0">
                <a:solidFill>
                  <a:schemeClr val="bg1"/>
                </a:solidFill>
                <a:latin typeface="+mj-lt"/>
                <a:ea typeface="+mj-ea"/>
                <a:cs typeface="+mj-cs"/>
              </a:rPr>
            </a:br>
            <a:r>
              <a:rPr lang="ru-RU" sz="2500" dirty="0" smtClean="0">
                <a:solidFill>
                  <a:schemeClr val="bg1"/>
                </a:solidFill>
                <a:latin typeface="+mj-lt"/>
                <a:ea typeface="+mj-ea"/>
                <a:cs typeface="+mj-cs"/>
              </a:rPr>
              <a:t>Около </a:t>
            </a:r>
            <a:r>
              <a:rPr lang="ru-RU" sz="2500" dirty="0">
                <a:solidFill>
                  <a:schemeClr val="bg1"/>
                </a:solidFill>
                <a:latin typeface="+mj-lt"/>
                <a:ea typeface="+mj-ea"/>
                <a:cs typeface="+mj-cs"/>
              </a:rPr>
              <a:t>10 лет своей профессиональной биографии посвятил сфере культуры </a:t>
            </a:r>
            <a:r>
              <a:rPr lang="ru-RU" sz="2500" dirty="0" err="1">
                <a:solidFill>
                  <a:schemeClr val="bg1"/>
                </a:solidFill>
                <a:latin typeface="+mj-lt"/>
                <a:ea typeface="+mj-ea"/>
                <a:cs typeface="+mj-cs"/>
              </a:rPr>
              <a:t>Коношского</a:t>
            </a:r>
            <a:r>
              <a:rPr lang="ru-RU" sz="2500" dirty="0">
                <a:solidFill>
                  <a:schemeClr val="bg1"/>
                </a:solidFill>
                <a:latin typeface="+mj-lt"/>
                <a:ea typeface="+mj-ea"/>
                <a:cs typeface="+mj-cs"/>
              </a:rPr>
              <a:t> района. Трудился заведующим клубом, библиотекарем, художником-оформителем, заведующим постановочной частью народного театра, инспектором отдела культуры </a:t>
            </a:r>
            <a:r>
              <a:rPr lang="ru-RU" sz="2500" dirty="0" err="1">
                <a:solidFill>
                  <a:schemeClr val="bg1"/>
                </a:solidFill>
                <a:latin typeface="+mj-lt"/>
                <a:ea typeface="+mj-ea"/>
                <a:cs typeface="+mj-cs"/>
              </a:rPr>
              <a:t>Коношского</a:t>
            </a:r>
            <a:r>
              <a:rPr lang="ru-RU" sz="2500" dirty="0">
                <a:solidFill>
                  <a:schemeClr val="bg1"/>
                </a:solidFill>
                <a:latin typeface="+mj-lt"/>
                <a:ea typeface="+mj-ea"/>
                <a:cs typeface="+mj-cs"/>
              </a:rPr>
              <a:t> райисполкома. </a:t>
            </a:r>
            <a:endParaRPr lang="ru-RU" sz="2500" dirty="0"/>
          </a:p>
        </p:txBody>
      </p:sp>
      <p:pic>
        <p:nvPicPr>
          <p:cNvPr id="4" name="Picture 4" descr="фото Конин"/>
          <p:cNvPicPr>
            <a:picLocks noChangeAspect="1" noChangeArrowheads="1"/>
          </p:cNvPicPr>
          <p:nvPr/>
        </p:nvPicPr>
        <p:blipFill>
          <a:blip r:embed="rId2"/>
          <a:srcRect/>
          <a:stretch>
            <a:fillRect/>
          </a:stretch>
        </p:blipFill>
        <p:spPr bwMode="auto">
          <a:xfrm>
            <a:off x="5852232" y="214290"/>
            <a:ext cx="2953641"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Стрелка вправо 4">
            <a:hlinkClick r:id="rId3" action="ppaction://hlinksldjump"/>
          </p:cNvPr>
          <p:cNvSpPr/>
          <p:nvPr/>
        </p:nvSpPr>
        <p:spPr bwMode="auto">
          <a:xfrm>
            <a:off x="7572396" y="6072206"/>
            <a:ext cx="1214446" cy="500066"/>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Далее</a:t>
            </a:r>
            <a:r>
              <a:rPr kumimoji="0" lang="ru-RU" sz="2400" b="0" i="0" u="none" strike="noStrike" cap="none" normalizeH="0" baseline="0" dirty="0" smtClean="0">
                <a:ln>
                  <a:noFill/>
                </a:ln>
                <a:solidFill>
                  <a:schemeClr val="tx1"/>
                </a:solidFill>
                <a:effectLst/>
                <a:latin typeface="Arial" charset="0"/>
              </a:rPr>
              <a:t> </a:t>
            </a:r>
          </a:p>
        </p:txBody>
      </p:sp>
      <p:sp>
        <p:nvSpPr>
          <p:cNvPr id="7" name="Стрелка влево 6">
            <a:hlinkClick r:id="rId4" action="ppaction://hlinksldjump"/>
          </p:cNvPr>
          <p:cNvSpPr/>
          <p:nvPr/>
        </p:nvSpPr>
        <p:spPr bwMode="auto">
          <a:xfrm>
            <a:off x="6000760" y="6072206"/>
            <a:ext cx="1285884" cy="5714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accent1">
                    <a:lumMod val="50000"/>
                  </a:schemeClr>
                </a:solidFill>
                <a:effectLst/>
                <a:latin typeface="Arial" charset="0"/>
              </a:rPr>
              <a:t>В содержание</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286124"/>
            <a:ext cx="8686800" cy="715963"/>
          </a:xfrm>
        </p:spPr>
        <p:txBody>
          <a:bodyPr/>
          <a:lstStyle/>
          <a:p>
            <a:r>
              <a:rPr lang="ru-RU" sz="2400" dirty="0" smtClean="0">
                <a:solidFill>
                  <a:schemeClr val="bg1"/>
                </a:solidFill>
                <a:latin typeface="+mj-lt"/>
                <a:ea typeface="+mj-ea"/>
                <a:cs typeface="+mj-cs"/>
              </a:rPr>
              <a:t>Сергей Николаевич всегда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отличался большой</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начитанностью</a:t>
            </a:r>
            <a:r>
              <a:rPr lang="ru-RU" sz="2400" dirty="0">
                <a:solidFill>
                  <a:schemeClr val="bg1"/>
                </a:solidFill>
                <a:latin typeface="+mj-lt"/>
                <a:ea typeface="+mj-ea"/>
                <a:cs typeface="+mj-cs"/>
              </a:rPr>
              <a:t>,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широким </a:t>
            </a:r>
            <a:r>
              <a:rPr lang="ru-RU" sz="2400" dirty="0">
                <a:solidFill>
                  <a:schemeClr val="bg1"/>
                </a:solidFill>
                <a:latin typeface="+mj-lt"/>
                <a:ea typeface="+mj-ea"/>
                <a:cs typeface="+mj-cs"/>
              </a:rPr>
              <a:t>кругозором,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любовью </a:t>
            </a:r>
            <a:r>
              <a:rPr lang="ru-RU" sz="2400" dirty="0">
                <a:solidFill>
                  <a:schemeClr val="bg1"/>
                </a:solidFill>
                <a:latin typeface="+mj-lt"/>
                <a:ea typeface="+mj-ea"/>
                <a:cs typeface="+mj-cs"/>
              </a:rPr>
              <a:t>к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живописи </a:t>
            </a:r>
            <a:r>
              <a:rPr lang="ru-RU" sz="2400" dirty="0">
                <a:solidFill>
                  <a:schemeClr val="bg1"/>
                </a:solidFill>
                <a:latin typeface="+mj-lt"/>
                <a:ea typeface="+mj-ea"/>
                <a:cs typeface="+mj-cs"/>
              </a:rPr>
              <a:t>и музыке. </a:t>
            </a:r>
            <a:br>
              <a:rPr lang="ru-RU" sz="2400" dirty="0">
                <a:solidFill>
                  <a:schemeClr val="bg1"/>
                </a:solidFill>
                <a:latin typeface="+mj-lt"/>
                <a:ea typeface="+mj-ea"/>
                <a:cs typeface="+mj-cs"/>
              </a:rPr>
            </a:b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Не </a:t>
            </a:r>
            <a:r>
              <a:rPr lang="ru-RU" sz="2400" dirty="0">
                <a:solidFill>
                  <a:schemeClr val="bg1"/>
                </a:solidFill>
                <a:latin typeface="+mj-lt"/>
                <a:ea typeface="+mj-ea"/>
                <a:cs typeface="+mj-cs"/>
              </a:rPr>
              <a:t>имея профессионального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художественного образования </a:t>
            </a:r>
            <a:r>
              <a:rPr lang="ru-RU" sz="2400" dirty="0">
                <a:solidFill>
                  <a:schemeClr val="bg1"/>
                </a:solidFill>
                <a:latin typeface="+mj-lt"/>
                <a:ea typeface="+mj-ea"/>
                <a:cs typeface="+mj-cs"/>
              </a:rPr>
              <a:t>был известен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как </a:t>
            </a:r>
            <a:r>
              <a:rPr lang="ru-RU" sz="2400" dirty="0">
                <a:solidFill>
                  <a:schemeClr val="bg1"/>
                </a:solidFill>
                <a:latin typeface="+mj-lt"/>
                <a:ea typeface="+mj-ea"/>
                <a:cs typeface="+mj-cs"/>
              </a:rPr>
              <a:t>отличный пейзажист и </a:t>
            </a:r>
            <a:r>
              <a:rPr lang="ru-RU" sz="2400" dirty="0" smtClean="0">
                <a:solidFill>
                  <a:schemeClr val="bg1"/>
                </a:solidFill>
                <a:latin typeface="+mj-lt"/>
                <a:ea typeface="+mj-ea"/>
                <a:cs typeface="+mj-cs"/>
              </a:rPr>
              <a:t>портретист.</a:t>
            </a:r>
            <a:r>
              <a:rPr lang="ru-RU" sz="2400" dirty="0"/>
              <a:t/>
            </a:r>
            <a:br>
              <a:rPr lang="ru-RU" sz="2400" dirty="0"/>
            </a:br>
            <a:r>
              <a:rPr lang="ru-RU" sz="2400" dirty="0" smtClean="0">
                <a:solidFill>
                  <a:schemeClr val="bg1"/>
                </a:solidFill>
                <a:latin typeface="+mj-lt"/>
                <a:ea typeface="+mj-ea"/>
                <a:cs typeface="+mj-cs"/>
              </a:rPr>
              <a:t>Участвовал </a:t>
            </a:r>
            <a:r>
              <a:rPr lang="ru-RU" sz="2400" dirty="0">
                <a:solidFill>
                  <a:schemeClr val="bg1"/>
                </a:solidFill>
                <a:latin typeface="+mj-lt"/>
                <a:ea typeface="+mj-ea"/>
                <a:cs typeface="+mj-cs"/>
              </a:rPr>
              <a:t>в </a:t>
            </a:r>
            <a:r>
              <a:rPr lang="ru-RU" sz="2400" dirty="0" smtClean="0">
                <a:solidFill>
                  <a:schemeClr val="bg1"/>
                </a:solidFill>
                <a:latin typeface="+mj-lt"/>
                <a:ea typeface="+mj-ea"/>
                <a:cs typeface="+mj-cs"/>
              </a:rPr>
              <a:t>выставках </a:t>
            </a:r>
            <a:r>
              <a:rPr lang="ru-RU" sz="2400" dirty="0">
                <a:solidFill>
                  <a:schemeClr val="bg1"/>
                </a:solidFill>
                <a:latin typeface="+mj-lt"/>
                <a:ea typeface="+mj-ea"/>
                <a:cs typeface="+mj-cs"/>
              </a:rPr>
              <a:t>художественного и декоративно-прикладного творчества в Коноше</a:t>
            </a:r>
            <a:r>
              <a:rPr lang="ru-RU" sz="2400" dirty="0" smtClean="0">
                <a:solidFill>
                  <a:schemeClr val="bg1"/>
                </a:solidFill>
                <a:latin typeface="+mj-lt"/>
                <a:ea typeface="+mj-ea"/>
                <a:cs typeface="+mj-cs"/>
              </a:rPr>
              <a:t>, Архангельске, </a:t>
            </a:r>
            <a:r>
              <a:rPr lang="ru-RU" sz="2400" dirty="0">
                <a:solidFill>
                  <a:schemeClr val="bg1"/>
                </a:solidFill>
                <a:latin typeface="+mj-lt"/>
                <a:ea typeface="+mj-ea"/>
                <a:cs typeface="+mj-cs"/>
              </a:rPr>
              <a:t>оформлял спектакли народного театра. Многие картины </a:t>
            </a:r>
            <a:r>
              <a:rPr lang="ru-RU" sz="2400" dirty="0" smtClean="0">
                <a:solidFill>
                  <a:schemeClr val="bg1"/>
                </a:solidFill>
                <a:latin typeface="+mj-lt"/>
                <a:ea typeface="+mj-ea"/>
                <a:cs typeface="+mj-cs"/>
              </a:rPr>
              <a:t>С.Н. Конина </a:t>
            </a:r>
            <a:r>
              <a:rPr lang="ru-RU" sz="2400" dirty="0">
                <a:solidFill>
                  <a:schemeClr val="bg1"/>
                </a:solidFill>
                <a:latin typeface="+mj-lt"/>
                <a:ea typeface="+mj-ea"/>
                <a:cs typeface="+mj-cs"/>
              </a:rPr>
              <a:t>и по сей день хранятся в </a:t>
            </a:r>
            <a:r>
              <a:rPr lang="ru-RU" sz="2400" dirty="0" err="1">
                <a:solidFill>
                  <a:schemeClr val="bg1"/>
                </a:solidFill>
                <a:latin typeface="+mj-lt"/>
                <a:ea typeface="+mj-ea"/>
                <a:cs typeface="+mj-cs"/>
              </a:rPr>
              <a:t>коношских</a:t>
            </a:r>
            <a:r>
              <a:rPr lang="ru-RU" sz="2400" dirty="0">
                <a:solidFill>
                  <a:schemeClr val="bg1"/>
                </a:solidFill>
                <a:latin typeface="+mj-lt"/>
                <a:ea typeface="+mj-ea"/>
                <a:cs typeface="+mj-cs"/>
              </a:rPr>
              <a:t> </a:t>
            </a:r>
            <a:r>
              <a:rPr lang="ru-RU" sz="2400" dirty="0" smtClean="0">
                <a:solidFill>
                  <a:schemeClr val="bg1"/>
                </a:solidFill>
                <a:latin typeface="+mj-lt"/>
                <a:ea typeface="+mj-ea"/>
                <a:cs typeface="+mj-cs"/>
              </a:rPr>
              <a:t>семьях.</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pic>
        <p:nvPicPr>
          <p:cNvPr id="4" name="Picture 4" descr="песни 009"/>
          <p:cNvPicPr>
            <a:picLocks noChangeAspect="1" noChangeArrowheads="1"/>
          </p:cNvPicPr>
          <p:nvPr/>
        </p:nvPicPr>
        <p:blipFill>
          <a:blip r:embed="rId2"/>
          <a:srcRect/>
          <a:stretch>
            <a:fillRect/>
          </a:stretch>
        </p:blipFill>
        <p:spPr bwMode="auto">
          <a:xfrm>
            <a:off x="5715008" y="428604"/>
            <a:ext cx="2976291" cy="2697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Стрелка вправо 4">
            <a:hlinkClick r:id="" action="ppaction://noaction"/>
          </p:cNvPr>
          <p:cNvSpPr/>
          <p:nvPr/>
        </p:nvSpPr>
        <p:spPr bwMode="auto">
          <a:xfrm>
            <a:off x="7215206" y="6072206"/>
            <a:ext cx="1143008" cy="484632"/>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Далее</a:t>
            </a:r>
            <a:r>
              <a:rPr kumimoji="0" lang="ru-RU" sz="2400" b="0" i="0" u="none" strike="noStrike" cap="none" normalizeH="0" baseline="0" dirty="0" smtClean="0">
                <a:ln>
                  <a:noFill/>
                </a:ln>
                <a:solidFill>
                  <a:schemeClr val="tx1"/>
                </a:solidFill>
                <a:effectLst/>
                <a:latin typeface="Arial" charset="0"/>
              </a:rPr>
              <a:t> </a:t>
            </a:r>
          </a:p>
        </p:txBody>
      </p:sp>
      <p:sp>
        <p:nvSpPr>
          <p:cNvPr id="7" name="Стрелка влево 6">
            <a:hlinkClick r:id="rId3" action="ppaction://hlinksldjump"/>
          </p:cNvPr>
          <p:cNvSpPr/>
          <p:nvPr/>
        </p:nvSpPr>
        <p:spPr bwMode="auto">
          <a:xfrm>
            <a:off x="5786446" y="6072206"/>
            <a:ext cx="1143008" cy="5715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accent1">
                    <a:lumMod val="50000"/>
                  </a:schemeClr>
                </a:solidFill>
                <a:effectLst/>
                <a:latin typeface="Arial" charset="0"/>
              </a:rPr>
              <a:t>В содержание</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928934"/>
            <a:ext cx="8686800" cy="715963"/>
          </a:xfrm>
        </p:spPr>
        <p:txBody>
          <a:bodyPr/>
          <a:lstStyle/>
          <a:p>
            <a:r>
              <a:rPr lang="ru-RU" sz="2600" dirty="0">
                <a:solidFill>
                  <a:schemeClr val="bg1"/>
                </a:solidFill>
                <a:latin typeface="+mj-lt"/>
                <a:ea typeface="+mj-ea"/>
                <a:cs typeface="+mj-cs"/>
              </a:rPr>
              <a:t>Будучи молодым человеком, </a:t>
            </a:r>
            <a:r>
              <a:rPr lang="ru-RU" sz="2600" dirty="0" smtClean="0">
                <a:solidFill>
                  <a:schemeClr val="bg1"/>
                </a:solidFill>
                <a:latin typeface="+mj-lt"/>
                <a:ea typeface="+mj-ea"/>
                <a:cs typeface="+mj-cs"/>
              </a:rPr>
              <a:t/>
            </a:r>
            <a:br>
              <a:rPr lang="ru-RU" sz="2600" dirty="0" smtClean="0">
                <a:solidFill>
                  <a:schemeClr val="bg1"/>
                </a:solidFill>
                <a:latin typeface="+mj-lt"/>
                <a:ea typeface="+mj-ea"/>
                <a:cs typeface="+mj-cs"/>
              </a:rPr>
            </a:br>
            <a:r>
              <a:rPr lang="ru-RU" sz="2600" dirty="0" smtClean="0"/>
              <a:t>Сергей Конин</a:t>
            </a:r>
            <a:r>
              <a:rPr lang="ru-RU" sz="2600" dirty="0" smtClean="0">
                <a:solidFill>
                  <a:schemeClr val="bg1"/>
                </a:solidFill>
                <a:latin typeface="+mj-lt"/>
                <a:ea typeface="+mj-ea"/>
                <a:cs typeface="+mj-cs"/>
              </a:rPr>
              <a:t> </a:t>
            </a:r>
            <a:r>
              <a:rPr lang="ru-RU" sz="2600" dirty="0">
                <a:solidFill>
                  <a:schemeClr val="bg1"/>
                </a:solidFill>
                <a:latin typeface="+mj-lt"/>
                <a:ea typeface="+mj-ea"/>
                <a:cs typeface="+mj-cs"/>
              </a:rPr>
              <a:t>вел дневник, в </a:t>
            </a:r>
            <a:r>
              <a:rPr lang="ru-RU" sz="2600" dirty="0" smtClean="0">
                <a:solidFill>
                  <a:schemeClr val="bg1"/>
                </a:solidFill>
                <a:latin typeface="+mj-lt"/>
                <a:ea typeface="+mj-ea"/>
                <a:cs typeface="+mj-cs"/>
              </a:rPr>
              <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который </a:t>
            </a:r>
            <a:r>
              <a:rPr lang="ru-RU" sz="2600" dirty="0">
                <a:solidFill>
                  <a:schemeClr val="bg1"/>
                </a:solidFill>
                <a:latin typeface="+mj-lt"/>
                <a:ea typeface="+mj-ea"/>
                <a:cs typeface="+mj-cs"/>
              </a:rPr>
              <a:t>записывал </a:t>
            </a:r>
            <a:r>
              <a:rPr lang="ru-RU" sz="2600" dirty="0" smtClean="0">
                <a:solidFill>
                  <a:schemeClr val="bg1"/>
                </a:solidFill>
                <a:latin typeface="+mj-lt"/>
                <a:ea typeface="+mj-ea"/>
                <a:cs typeface="+mj-cs"/>
              </a:rPr>
              <a:t>впечатления</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жизни</a:t>
            </a:r>
            <a:r>
              <a:rPr lang="ru-RU" sz="2600" dirty="0">
                <a:solidFill>
                  <a:schemeClr val="bg1"/>
                </a:solidFill>
                <a:latin typeface="+mj-lt"/>
                <a:ea typeface="+mj-ea"/>
                <a:cs typeface="+mj-cs"/>
              </a:rPr>
              <a:t>, мечтал издать книгу. </a:t>
            </a:r>
            <a:r>
              <a:rPr lang="ru-RU" sz="2600" dirty="0" smtClean="0">
                <a:solidFill>
                  <a:schemeClr val="bg1"/>
                </a:solidFill>
                <a:latin typeface="+mj-lt"/>
                <a:ea typeface="+mj-ea"/>
                <a:cs typeface="+mj-cs"/>
              </a:rPr>
              <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Сергей </a:t>
            </a:r>
            <a:r>
              <a:rPr lang="ru-RU" sz="2600" dirty="0">
                <a:solidFill>
                  <a:schemeClr val="bg1"/>
                </a:solidFill>
                <a:latin typeface="+mj-lt"/>
                <a:ea typeface="+mj-ea"/>
                <a:cs typeface="+mj-cs"/>
              </a:rPr>
              <a:t>Николаевич с успехом </a:t>
            </a:r>
            <a:r>
              <a:rPr lang="ru-RU" sz="2600" dirty="0" smtClean="0">
                <a:solidFill>
                  <a:schemeClr val="bg1"/>
                </a:solidFill>
                <a:latin typeface="+mj-lt"/>
                <a:ea typeface="+mj-ea"/>
                <a:cs typeface="+mj-cs"/>
              </a:rPr>
              <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реализовал </a:t>
            </a:r>
            <a:r>
              <a:rPr lang="ru-RU" sz="2600" dirty="0">
                <a:solidFill>
                  <a:schemeClr val="bg1"/>
                </a:solidFill>
                <a:latin typeface="+mj-lt"/>
                <a:ea typeface="+mj-ea"/>
                <a:cs typeface="+mj-cs"/>
              </a:rPr>
              <a:t>задумки юности, </a:t>
            </a:r>
            <a:r>
              <a:rPr lang="ru-RU" sz="2600" dirty="0" smtClean="0">
                <a:solidFill>
                  <a:schemeClr val="bg1"/>
                </a:solidFill>
                <a:latin typeface="+mj-lt"/>
                <a:ea typeface="+mj-ea"/>
                <a:cs typeface="+mj-cs"/>
              </a:rPr>
              <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он </a:t>
            </a:r>
            <a:r>
              <a:rPr lang="ru-RU" sz="2600" dirty="0">
                <a:solidFill>
                  <a:schemeClr val="bg1"/>
                </a:solidFill>
                <a:latin typeface="+mj-lt"/>
                <a:ea typeface="+mj-ea"/>
                <a:cs typeface="+mj-cs"/>
              </a:rPr>
              <a:t>автор </a:t>
            </a:r>
            <a:r>
              <a:rPr lang="ru-RU" sz="2600" dirty="0" smtClean="0">
                <a:solidFill>
                  <a:schemeClr val="bg1"/>
                </a:solidFill>
                <a:latin typeface="+mj-lt"/>
                <a:ea typeface="+mj-ea"/>
                <a:cs typeface="+mj-cs"/>
              </a:rPr>
              <a:t>многих краеведческих </a:t>
            </a:r>
            <a:br>
              <a:rPr lang="ru-RU" sz="2600" dirty="0" smtClean="0">
                <a:solidFill>
                  <a:schemeClr val="bg1"/>
                </a:solidFill>
                <a:latin typeface="+mj-lt"/>
                <a:ea typeface="+mj-ea"/>
                <a:cs typeface="+mj-cs"/>
              </a:rPr>
            </a:br>
            <a:r>
              <a:rPr lang="ru-RU" sz="2600" dirty="0" smtClean="0">
                <a:solidFill>
                  <a:schemeClr val="bg1"/>
                </a:solidFill>
                <a:latin typeface="+mj-lt"/>
                <a:ea typeface="+mj-ea"/>
                <a:cs typeface="+mj-cs"/>
              </a:rPr>
              <a:t>изданий. </a:t>
            </a:r>
            <a:br>
              <a:rPr lang="ru-RU" sz="2600" dirty="0" smtClean="0">
                <a:solidFill>
                  <a:schemeClr val="bg1"/>
                </a:solidFill>
                <a:latin typeface="+mj-lt"/>
                <a:ea typeface="+mj-ea"/>
                <a:cs typeface="+mj-cs"/>
              </a:rPr>
            </a:br>
            <a:r>
              <a:rPr lang="ru-RU" sz="2600" dirty="0"/>
              <a:t/>
            </a:r>
            <a:br>
              <a:rPr lang="ru-RU" sz="2600" dirty="0"/>
            </a:br>
            <a:r>
              <a:rPr lang="ru-RU" sz="2600" dirty="0" smtClean="0">
                <a:solidFill>
                  <a:schemeClr val="bg1"/>
                </a:solidFill>
                <a:latin typeface="+mj-lt"/>
                <a:ea typeface="+mj-ea"/>
                <a:cs typeface="+mj-cs"/>
              </a:rPr>
              <a:t>С.Н.Конин </a:t>
            </a:r>
            <a:r>
              <a:rPr lang="ru-RU" sz="2600" dirty="0">
                <a:solidFill>
                  <a:schemeClr val="bg1"/>
                </a:solidFill>
                <a:latin typeface="+mj-lt"/>
                <a:ea typeface="+mj-ea"/>
                <a:cs typeface="+mj-cs"/>
              </a:rPr>
              <a:t>помог </a:t>
            </a:r>
            <a:r>
              <a:rPr lang="ru-RU" sz="2600" dirty="0" smtClean="0">
                <a:solidFill>
                  <a:schemeClr val="bg1"/>
                </a:solidFill>
                <a:latin typeface="+mj-lt"/>
                <a:ea typeface="+mj-ea"/>
                <a:cs typeface="+mj-cs"/>
              </a:rPr>
              <a:t>многим краеведам постичь </a:t>
            </a:r>
            <a:r>
              <a:rPr lang="ru-RU" sz="2600" dirty="0">
                <a:solidFill>
                  <a:schemeClr val="bg1"/>
                </a:solidFill>
                <a:latin typeface="+mj-lt"/>
                <a:ea typeface="+mj-ea"/>
                <a:cs typeface="+mj-cs"/>
              </a:rPr>
              <a:t>премудрости этого дела. Большинство краеведческих работ написаны при его деятельном </a:t>
            </a:r>
            <a:r>
              <a:rPr lang="ru-RU" sz="2600" dirty="0" smtClean="0">
                <a:solidFill>
                  <a:schemeClr val="bg1"/>
                </a:solidFill>
                <a:latin typeface="+mj-lt"/>
                <a:ea typeface="+mj-ea"/>
                <a:cs typeface="+mj-cs"/>
              </a:rPr>
              <a:t>участии. Он </a:t>
            </a:r>
            <a:r>
              <a:rPr lang="ru-RU" sz="2600" dirty="0">
                <a:solidFill>
                  <a:schemeClr val="bg1"/>
                </a:solidFill>
                <a:latin typeface="+mj-lt"/>
                <a:ea typeface="+mj-ea"/>
                <a:cs typeface="+mj-cs"/>
              </a:rPr>
              <a:t>обладал феноменальной памятью, собрал, знал и помнил огромный объем информации о родном крае. </a:t>
            </a:r>
            <a:endParaRPr lang="ru-RU" sz="2600" dirty="0"/>
          </a:p>
        </p:txBody>
      </p:sp>
      <p:pic>
        <p:nvPicPr>
          <p:cNvPr id="4" name="Picture 4" descr="ФотоС"/>
          <p:cNvPicPr>
            <a:picLocks noChangeAspect="1" noChangeArrowheads="1"/>
          </p:cNvPicPr>
          <p:nvPr/>
        </p:nvPicPr>
        <p:blipFill>
          <a:blip r:embed="rId2" cstate="print"/>
          <a:srcRect/>
          <a:stretch>
            <a:fillRect/>
          </a:stretch>
        </p:blipFill>
        <p:spPr bwMode="auto">
          <a:xfrm>
            <a:off x="6500826" y="571480"/>
            <a:ext cx="2284431" cy="2948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Стрелка влево 4"/>
          <p:cNvSpPr/>
          <p:nvPr/>
        </p:nvSpPr>
        <p:spPr bwMode="auto">
          <a:xfrm>
            <a:off x="6215074" y="6143644"/>
            <a:ext cx="1214446" cy="5714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ru-RU" sz="1200" dirty="0" smtClean="0">
                <a:solidFill>
                  <a:schemeClr val="accent1">
                    <a:lumMod val="50000"/>
                  </a:schemeClr>
                </a:solidFill>
                <a:hlinkClick r:id="rId3" action="ppaction://hlinksldjump"/>
              </a:rPr>
              <a:t>В содержание</a:t>
            </a:r>
            <a:endParaRPr lang="ru-RU" sz="1200" dirty="0" smtClean="0">
              <a:solidFill>
                <a:schemeClr val="accent1">
                  <a:lumMod val="50000"/>
                </a:schemeClr>
              </a:solidFill>
            </a:endParaRPr>
          </a:p>
        </p:txBody>
      </p:sp>
      <p:sp>
        <p:nvSpPr>
          <p:cNvPr id="6" name="Стрелка вправо 5">
            <a:hlinkClick r:id="rId4" action="ppaction://hlinksldjump"/>
          </p:cNvPr>
          <p:cNvSpPr/>
          <p:nvPr/>
        </p:nvSpPr>
        <p:spPr bwMode="auto">
          <a:xfrm>
            <a:off x="7715272" y="6215082"/>
            <a:ext cx="1143008" cy="500042"/>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Далее</a:t>
            </a:r>
            <a:r>
              <a:rPr kumimoji="0" lang="ru-RU" sz="2400" b="0" i="0" u="none" strike="noStrike" cap="none" normalizeH="0" baseline="0" dirty="0" smtClean="0">
                <a:ln>
                  <a:noFill/>
                </a:ln>
                <a:solidFill>
                  <a:schemeClr val="tx1"/>
                </a:solidFill>
                <a:effectLst/>
                <a:latin typeface="Arial" charset="0"/>
              </a:rPr>
              <a:t> </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643182"/>
            <a:ext cx="8686800" cy="715963"/>
          </a:xfrm>
        </p:spPr>
        <p:txBody>
          <a:bodyPr/>
          <a:lstStyle/>
          <a:p>
            <a:r>
              <a:rPr lang="ru-RU" sz="2400" dirty="0">
                <a:solidFill>
                  <a:schemeClr val="bg1"/>
                </a:solidFill>
                <a:latin typeface="+mj-lt"/>
                <a:ea typeface="+mj-ea"/>
                <a:cs typeface="+mj-cs"/>
              </a:rPr>
              <a:t>С 1973 по 2011 годы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t>С.Н. Конин </a:t>
            </a:r>
            <a:r>
              <a:rPr lang="ru-RU" sz="2400" dirty="0" smtClean="0">
                <a:solidFill>
                  <a:schemeClr val="bg1"/>
                </a:solidFill>
                <a:latin typeface="+mj-lt"/>
                <a:ea typeface="+mj-ea"/>
                <a:cs typeface="+mj-cs"/>
              </a:rPr>
              <a:t>работал </a:t>
            </a:r>
            <a:r>
              <a:rPr lang="ru-RU" sz="2400" dirty="0">
                <a:solidFill>
                  <a:schemeClr val="bg1"/>
                </a:solidFill>
                <a:latin typeface="+mj-lt"/>
                <a:ea typeface="+mj-ea"/>
                <a:cs typeface="+mj-cs"/>
              </a:rPr>
              <a:t>в газете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«Призыв» (ныне - </a:t>
            </a:r>
            <a:r>
              <a:rPr lang="ru-RU" sz="2400" dirty="0" smtClean="0"/>
              <a:t>«</a:t>
            </a:r>
            <a:r>
              <a:rPr lang="ru-RU" sz="2400" dirty="0" err="1" smtClean="0"/>
              <a:t>Ко</a:t>
            </a:r>
            <a:r>
              <a:rPr lang="ru-RU" sz="2400" dirty="0" err="1" smtClean="0">
                <a:solidFill>
                  <a:schemeClr val="bg1"/>
                </a:solidFill>
                <a:latin typeface="+mj-lt"/>
                <a:ea typeface="+mj-ea"/>
                <a:cs typeface="+mj-cs"/>
              </a:rPr>
              <a:t>ношский</a:t>
            </a:r>
            <a:r>
              <a:rPr lang="ru-RU" sz="2400" dirty="0" smtClean="0">
                <a:solidFill>
                  <a:schemeClr val="bg1"/>
                </a:solidFill>
                <a:latin typeface="+mj-lt"/>
                <a:ea typeface="+mj-ea"/>
                <a:cs typeface="+mj-cs"/>
              </a:rPr>
              <a:t>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курьер»),  на </a:t>
            </a:r>
            <a:r>
              <a:rPr lang="ru-RU" sz="2400" dirty="0">
                <a:solidFill>
                  <a:schemeClr val="bg1"/>
                </a:solidFill>
                <a:latin typeface="+mj-lt"/>
                <a:ea typeface="+mj-ea"/>
                <a:cs typeface="+mj-cs"/>
              </a:rPr>
              <a:t>страницах </a:t>
            </a:r>
            <a:r>
              <a:rPr lang="ru-RU" sz="2400" dirty="0" smtClean="0">
                <a:solidFill>
                  <a:schemeClr val="bg1"/>
                </a:solidFill>
                <a:latin typeface="+mj-lt"/>
                <a:ea typeface="+mj-ea"/>
                <a:cs typeface="+mj-cs"/>
              </a:rPr>
              <a:t>которой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особое внимание </a:t>
            </a:r>
            <a:r>
              <a:rPr lang="ru-RU" sz="2400" dirty="0">
                <a:solidFill>
                  <a:schemeClr val="bg1"/>
                </a:solidFill>
                <a:latin typeface="+mj-lt"/>
                <a:ea typeface="+mj-ea"/>
                <a:cs typeface="+mj-cs"/>
              </a:rPr>
              <a:t>уделял </a:t>
            </a:r>
            <a:r>
              <a:rPr lang="ru-RU" sz="2400" dirty="0" smtClean="0">
                <a:solidFill>
                  <a:schemeClr val="bg1"/>
                </a:solidFill>
                <a:latin typeface="+mj-lt"/>
                <a:ea typeface="+mj-ea"/>
                <a:cs typeface="+mj-cs"/>
              </a:rPr>
              <a:t> культуре</a:t>
            </a:r>
            <a:r>
              <a:rPr lang="ru-RU" sz="2400" dirty="0">
                <a:solidFill>
                  <a:schemeClr val="bg1"/>
                </a:solidFill>
                <a:latin typeface="+mj-lt"/>
                <a:ea typeface="+mj-ea"/>
                <a:cs typeface="+mj-cs"/>
              </a:rPr>
              <a:t>,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искусству</a:t>
            </a:r>
            <a:r>
              <a:rPr lang="ru-RU" sz="2400" dirty="0">
                <a:solidFill>
                  <a:schemeClr val="bg1"/>
                </a:solidFill>
                <a:latin typeface="+mj-lt"/>
                <a:ea typeface="+mj-ea"/>
                <a:cs typeface="+mj-cs"/>
              </a:rPr>
              <a:t>, </a:t>
            </a:r>
            <a:r>
              <a:rPr lang="ru-RU" sz="2400" dirty="0" smtClean="0">
                <a:solidFill>
                  <a:schemeClr val="bg1"/>
                </a:solidFill>
                <a:latin typeface="+mj-lt"/>
                <a:ea typeface="+mj-ea"/>
                <a:cs typeface="+mj-cs"/>
              </a:rPr>
              <a:t>истории </a:t>
            </a:r>
            <a:r>
              <a:rPr lang="ru-RU" sz="2400" dirty="0">
                <a:solidFill>
                  <a:schemeClr val="bg1"/>
                </a:solidFill>
                <a:latin typeface="+mj-lt"/>
                <a:ea typeface="+mj-ea"/>
                <a:cs typeface="+mj-cs"/>
              </a:rPr>
              <a:t>района,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вёл </a:t>
            </a:r>
            <a:r>
              <a:rPr lang="ru-RU" sz="2400" dirty="0">
                <a:solidFill>
                  <a:schemeClr val="bg1"/>
                </a:solidFill>
                <a:latin typeface="+mj-lt"/>
                <a:ea typeface="+mj-ea"/>
                <a:cs typeface="+mj-cs"/>
              </a:rPr>
              <a:t>выпуски целевых страниц: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a:t>
            </a:r>
            <a:r>
              <a:rPr lang="ru-RU" sz="2400" dirty="0">
                <a:solidFill>
                  <a:schemeClr val="bg1"/>
                </a:solidFill>
                <a:latin typeface="+mj-lt"/>
                <a:ea typeface="+mj-ea"/>
                <a:cs typeface="+mj-cs"/>
              </a:rPr>
              <a:t>Подвиг», «Православный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вестник</a:t>
            </a:r>
            <a:r>
              <a:rPr lang="ru-RU" sz="2400" dirty="0">
                <a:solidFill>
                  <a:schemeClr val="bg1"/>
                </a:solidFill>
                <a:latin typeface="+mj-lt"/>
                <a:ea typeface="+mj-ea"/>
                <a:cs typeface="+mj-cs"/>
              </a:rPr>
              <a:t>», «Отечество</a:t>
            </a:r>
            <a:r>
              <a:rPr lang="ru-RU" sz="2400" dirty="0" smtClean="0">
                <a:solidFill>
                  <a:schemeClr val="bg1"/>
                </a:solidFill>
                <a:latin typeface="+mj-lt"/>
                <a:ea typeface="+mj-ea"/>
                <a:cs typeface="+mj-cs"/>
              </a:rPr>
              <a:t>».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Сергей </a:t>
            </a:r>
            <a:r>
              <a:rPr lang="ru-RU" sz="2400" dirty="0">
                <a:solidFill>
                  <a:schemeClr val="bg1"/>
                </a:solidFill>
                <a:latin typeface="+mj-lt"/>
                <a:ea typeface="+mj-ea"/>
                <a:cs typeface="+mj-cs"/>
              </a:rPr>
              <a:t>Николаевич </a:t>
            </a:r>
            <a:r>
              <a:rPr lang="ru-RU" sz="2400" dirty="0" smtClean="0">
                <a:solidFill>
                  <a:schemeClr val="bg1"/>
                </a:solidFill>
                <a:latin typeface="+mj-lt"/>
                <a:ea typeface="+mj-ea"/>
                <a:cs typeface="+mj-cs"/>
              </a:rPr>
              <a:t>- член </a:t>
            </a:r>
            <a:r>
              <a:rPr lang="ru-RU" sz="2400" dirty="0">
                <a:solidFill>
                  <a:schemeClr val="bg1"/>
                </a:solidFill>
                <a:latin typeface="+mj-lt"/>
                <a:ea typeface="+mj-ea"/>
                <a:cs typeface="+mj-cs"/>
              </a:rPr>
              <a:t>Союза </a:t>
            </a:r>
            <a:r>
              <a:rPr lang="ru-RU" sz="2400" dirty="0" smtClean="0">
                <a:solidFill>
                  <a:schemeClr val="bg1"/>
                </a:solidFill>
                <a:latin typeface="+mj-lt"/>
                <a:ea typeface="+mj-ea"/>
                <a:cs typeface="+mj-cs"/>
              </a:rPr>
              <a:t/>
            </a:r>
            <a:br>
              <a:rPr lang="ru-RU" sz="2400" dirty="0" smtClean="0">
                <a:solidFill>
                  <a:schemeClr val="bg1"/>
                </a:solidFill>
                <a:latin typeface="+mj-lt"/>
                <a:ea typeface="+mj-ea"/>
                <a:cs typeface="+mj-cs"/>
              </a:rPr>
            </a:br>
            <a:r>
              <a:rPr lang="ru-RU" sz="2400" dirty="0" smtClean="0">
                <a:solidFill>
                  <a:schemeClr val="bg1"/>
                </a:solidFill>
                <a:latin typeface="+mj-lt"/>
                <a:ea typeface="+mj-ea"/>
                <a:cs typeface="+mj-cs"/>
              </a:rPr>
              <a:t>журналистов </a:t>
            </a:r>
            <a:r>
              <a:rPr lang="ru-RU" sz="2400" dirty="0">
                <a:solidFill>
                  <a:schemeClr val="bg1"/>
                </a:solidFill>
                <a:latin typeface="+mj-lt"/>
                <a:ea typeface="+mj-ea"/>
                <a:cs typeface="+mj-cs"/>
              </a:rPr>
              <a:t>России. В 2008 году </a:t>
            </a:r>
            <a:r>
              <a:rPr lang="ru-RU" sz="2400" dirty="0" smtClean="0">
                <a:solidFill>
                  <a:schemeClr val="bg1"/>
                </a:solidFill>
                <a:latin typeface="+mj-lt"/>
                <a:ea typeface="+mj-ea"/>
                <a:cs typeface="+mj-cs"/>
              </a:rPr>
              <a:t>ему было </a:t>
            </a:r>
            <a:r>
              <a:rPr lang="ru-RU" sz="2400" dirty="0">
                <a:solidFill>
                  <a:schemeClr val="bg1"/>
                </a:solidFill>
                <a:latin typeface="+mj-lt"/>
                <a:ea typeface="+mj-ea"/>
                <a:cs typeface="+mj-cs"/>
              </a:rPr>
              <a:t>присвоено почетное звание «Почетный гражданин муниципального образования «</a:t>
            </a:r>
            <a:r>
              <a:rPr lang="ru-RU" sz="2400" dirty="0" err="1">
                <a:solidFill>
                  <a:schemeClr val="bg1"/>
                </a:solidFill>
                <a:latin typeface="+mj-lt"/>
                <a:ea typeface="+mj-ea"/>
                <a:cs typeface="+mj-cs"/>
              </a:rPr>
              <a:t>Коношское</a:t>
            </a:r>
            <a:r>
              <a:rPr lang="ru-RU" sz="2400" dirty="0">
                <a:solidFill>
                  <a:schemeClr val="bg1"/>
                </a:solidFill>
                <a:latin typeface="+mj-lt"/>
                <a:ea typeface="+mj-ea"/>
                <a:cs typeface="+mj-cs"/>
              </a:rPr>
              <a:t>». </a:t>
            </a:r>
            <a:endParaRPr lang="ru-RU" sz="2400" dirty="0"/>
          </a:p>
        </p:txBody>
      </p:sp>
      <p:pic>
        <p:nvPicPr>
          <p:cNvPr id="4" name="Picture 5" descr="ф15"/>
          <p:cNvPicPr>
            <a:picLocks noChangeAspect="1" noChangeArrowheads="1"/>
          </p:cNvPicPr>
          <p:nvPr/>
        </p:nvPicPr>
        <p:blipFill>
          <a:blip r:embed="rId2"/>
          <a:srcRect/>
          <a:stretch>
            <a:fillRect/>
          </a:stretch>
        </p:blipFill>
        <p:spPr bwMode="auto">
          <a:xfrm>
            <a:off x="6215074" y="214290"/>
            <a:ext cx="2588666" cy="4284903"/>
          </a:xfrm>
          <a:prstGeom prst="rect">
            <a:avLst/>
          </a:prstGeom>
          <a:noFill/>
          <a:ln w="9525">
            <a:noFill/>
            <a:miter lim="800000"/>
            <a:headEnd/>
            <a:tailEnd/>
          </a:ln>
        </p:spPr>
      </p:pic>
      <p:sp>
        <p:nvSpPr>
          <p:cNvPr id="5" name="Стрелка вправо 4">
            <a:hlinkClick r:id="" action="ppaction://noaction"/>
          </p:cNvPr>
          <p:cNvSpPr/>
          <p:nvPr/>
        </p:nvSpPr>
        <p:spPr bwMode="auto">
          <a:xfrm>
            <a:off x="7358082" y="6072206"/>
            <a:ext cx="1285884" cy="571504"/>
          </a:xfrm>
          <a:prstGeom prst="righ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Arial" charset="0"/>
              </a:rPr>
              <a:t>Далее</a:t>
            </a:r>
            <a:r>
              <a:rPr kumimoji="0" lang="ru-RU" sz="1600" b="0" i="0" u="none" strike="noStrike" cap="none" normalizeH="0" dirty="0" smtClean="0">
                <a:ln>
                  <a:noFill/>
                </a:ln>
                <a:solidFill>
                  <a:schemeClr val="accent1">
                    <a:lumMod val="50000"/>
                  </a:schemeClr>
                </a:solidFill>
                <a:effectLst/>
                <a:latin typeface="Arial" charset="0"/>
              </a:rPr>
              <a:t> </a:t>
            </a:r>
            <a:endParaRPr kumimoji="0" lang="ru-RU" sz="1600" b="0" i="0" u="none" strike="noStrike" cap="none" normalizeH="0" baseline="0" dirty="0" smtClean="0">
              <a:ln>
                <a:noFill/>
              </a:ln>
              <a:solidFill>
                <a:schemeClr val="accent1">
                  <a:lumMod val="50000"/>
                </a:schemeClr>
              </a:solidFill>
              <a:effectLst/>
              <a:latin typeface="Arial" charset="0"/>
            </a:endParaRPr>
          </a:p>
        </p:txBody>
      </p:sp>
      <p:sp>
        <p:nvSpPr>
          <p:cNvPr id="6" name="Стрелка влево 5"/>
          <p:cNvSpPr/>
          <p:nvPr/>
        </p:nvSpPr>
        <p:spPr bwMode="auto">
          <a:xfrm>
            <a:off x="428596" y="6000768"/>
            <a:ext cx="1357322" cy="642942"/>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ru-RU" sz="1200" dirty="0" smtClean="0">
                <a:hlinkClick r:id="rId3" action="ppaction://hlinksldjump"/>
              </a:rPr>
              <a:t>В содержание</a:t>
            </a:r>
            <a:endParaRPr lang="ru-RU" sz="1200" dirty="0" smtClean="0"/>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28868"/>
            <a:ext cx="8686800" cy="715963"/>
          </a:xfrm>
        </p:spPr>
        <p:txBody>
          <a:bodyPr/>
          <a:lstStyle/>
          <a:p>
            <a:r>
              <a:rPr lang="ru-RU" sz="4000" dirty="0" smtClean="0">
                <a:solidFill>
                  <a:schemeClr val="bg1"/>
                </a:solidFill>
                <a:latin typeface="+mj-lt"/>
                <a:ea typeface="+mj-ea"/>
                <a:cs typeface="+mj-cs"/>
              </a:rPr>
              <a:t/>
            </a:r>
            <a:br>
              <a:rPr lang="ru-RU" sz="4000" dirty="0" smtClean="0">
                <a:solidFill>
                  <a:schemeClr val="bg1"/>
                </a:solidFill>
                <a:latin typeface="+mj-lt"/>
                <a:ea typeface="+mj-ea"/>
                <a:cs typeface="+mj-cs"/>
              </a:rPr>
            </a:br>
            <a:r>
              <a:rPr lang="ru-RU" sz="3600" dirty="0" smtClean="0"/>
              <a:t>Конин</a:t>
            </a:r>
            <a:br>
              <a:rPr lang="ru-RU" sz="3600" dirty="0" smtClean="0"/>
            </a:br>
            <a:r>
              <a:rPr lang="ru-RU" sz="3600" dirty="0" smtClean="0"/>
              <a:t>Сергей Николаевич – </a:t>
            </a:r>
            <a:br>
              <a:rPr lang="ru-RU" sz="3600" dirty="0" smtClean="0"/>
            </a:br>
            <a:r>
              <a:rPr lang="ru-RU" sz="3600" dirty="0" smtClean="0">
                <a:solidFill>
                  <a:schemeClr val="bg1"/>
                </a:solidFill>
                <a:latin typeface="+mj-lt"/>
                <a:ea typeface="+mj-ea"/>
                <a:cs typeface="+mj-cs"/>
              </a:rPr>
              <a:t>краевед</a:t>
            </a:r>
            <a:r>
              <a:rPr lang="ru-RU" sz="3600" dirty="0">
                <a:solidFill>
                  <a:schemeClr val="bg1"/>
                </a:solidFill>
                <a:latin typeface="+mj-lt"/>
                <a:ea typeface="+mj-ea"/>
                <a:cs typeface="+mj-cs"/>
              </a:rPr>
              <a:t>, </a:t>
            </a:r>
            <a:r>
              <a:rPr lang="ru-RU" sz="3600" dirty="0" smtClean="0">
                <a:solidFill>
                  <a:schemeClr val="bg1"/>
                </a:solidFill>
                <a:latin typeface="+mj-lt"/>
                <a:ea typeface="+mj-ea"/>
                <a:cs typeface="+mj-cs"/>
              </a:rPr>
              <a:t/>
            </a:r>
            <a:br>
              <a:rPr lang="ru-RU" sz="3600" dirty="0" smtClean="0">
                <a:solidFill>
                  <a:schemeClr val="bg1"/>
                </a:solidFill>
                <a:latin typeface="+mj-lt"/>
                <a:ea typeface="+mj-ea"/>
                <a:cs typeface="+mj-cs"/>
              </a:rPr>
            </a:br>
            <a:r>
              <a:rPr lang="ru-RU" sz="3600" dirty="0" smtClean="0">
                <a:solidFill>
                  <a:schemeClr val="bg1"/>
                </a:solidFill>
                <a:latin typeface="+mj-lt"/>
                <a:ea typeface="+mj-ea"/>
                <a:cs typeface="+mj-cs"/>
              </a:rPr>
              <a:t>журналист</a:t>
            </a:r>
            <a:r>
              <a:rPr lang="ru-RU" sz="3600" dirty="0">
                <a:solidFill>
                  <a:schemeClr val="bg1"/>
                </a:solidFill>
                <a:latin typeface="+mj-lt"/>
                <a:ea typeface="+mj-ea"/>
                <a:cs typeface="+mj-cs"/>
              </a:rPr>
              <a:t>, </a:t>
            </a:r>
            <a:r>
              <a:rPr lang="ru-RU" sz="3600" dirty="0" smtClean="0">
                <a:solidFill>
                  <a:schemeClr val="bg1"/>
                </a:solidFill>
                <a:latin typeface="+mj-lt"/>
                <a:ea typeface="+mj-ea"/>
                <a:cs typeface="+mj-cs"/>
              </a:rPr>
              <a:t/>
            </a:r>
            <a:br>
              <a:rPr lang="ru-RU" sz="3600" dirty="0" smtClean="0">
                <a:solidFill>
                  <a:schemeClr val="bg1"/>
                </a:solidFill>
                <a:latin typeface="+mj-lt"/>
                <a:ea typeface="+mj-ea"/>
                <a:cs typeface="+mj-cs"/>
              </a:rPr>
            </a:br>
            <a:r>
              <a:rPr lang="ru-RU" sz="3600" dirty="0" smtClean="0">
                <a:solidFill>
                  <a:schemeClr val="bg1"/>
                </a:solidFill>
                <a:latin typeface="+mj-lt"/>
                <a:ea typeface="+mj-ea"/>
                <a:cs typeface="+mj-cs"/>
              </a:rPr>
              <a:t>автор изданий</a:t>
            </a:r>
            <a:r>
              <a:rPr lang="ru-RU" sz="3600" dirty="0">
                <a:solidFill>
                  <a:schemeClr val="bg1"/>
                </a:solidFill>
                <a:latin typeface="+mj-lt"/>
                <a:ea typeface="+mj-ea"/>
                <a:cs typeface="+mj-cs"/>
              </a:rPr>
              <a:t>, </a:t>
            </a:r>
            <a:r>
              <a:rPr lang="ru-RU" sz="3600" dirty="0" smtClean="0">
                <a:solidFill>
                  <a:schemeClr val="bg1"/>
                </a:solidFill>
                <a:latin typeface="+mj-lt"/>
                <a:ea typeface="+mj-ea"/>
                <a:cs typeface="+mj-cs"/>
              </a:rPr>
              <a:t/>
            </a:r>
            <a:br>
              <a:rPr lang="ru-RU" sz="3600" dirty="0" smtClean="0">
                <a:solidFill>
                  <a:schemeClr val="bg1"/>
                </a:solidFill>
                <a:latin typeface="+mj-lt"/>
                <a:ea typeface="+mj-ea"/>
                <a:cs typeface="+mj-cs"/>
              </a:rPr>
            </a:br>
            <a:r>
              <a:rPr lang="ru-RU" sz="3600" dirty="0" smtClean="0">
                <a:solidFill>
                  <a:schemeClr val="bg1"/>
                </a:solidFill>
                <a:latin typeface="+mj-lt"/>
                <a:ea typeface="+mj-ea"/>
                <a:cs typeface="+mj-cs"/>
              </a:rPr>
              <a:t>знакомящих </a:t>
            </a:r>
            <a:br>
              <a:rPr lang="ru-RU" sz="3600" dirty="0" smtClean="0">
                <a:solidFill>
                  <a:schemeClr val="bg1"/>
                </a:solidFill>
                <a:latin typeface="+mj-lt"/>
                <a:ea typeface="+mj-ea"/>
                <a:cs typeface="+mj-cs"/>
              </a:rPr>
            </a:br>
            <a:r>
              <a:rPr lang="ru-RU" sz="3600" dirty="0" smtClean="0">
                <a:solidFill>
                  <a:schemeClr val="bg1"/>
                </a:solidFill>
                <a:latin typeface="+mj-lt"/>
                <a:ea typeface="+mj-ea"/>
                <a:cs typeface="+mj-cs"/>
              </a:rPr>
              <a:t>с историей </a:t>
            </a:r>
            <a:r>
              <a:rPr lang="ru-RU" sz="3600" dirty="0">
                <a:solidFill>
                  <a:schemeClr val="bg1"/>
                </a:solidFill>
                <a:latin typeface="+mj-lt"/>
                <a:ea typeface="+mj-ea"/>
                <a:cs typeface="+mj-cs"/>
              </a:rPr>
              <a:t>и </a:t>
            </a:r>
            <a:r>
              <a:rPr lang="ru-RU" sz="3600" dirty="0" smtClean="0">
                <a:solidFill>
                  <a:schemeClr val="bg1"/>
                </a:solidFill>
                <a:latin typeface="+mj-lt"/>
                <a:ea typeface="+mj-ea"/>
                <a:cs typeface="+mj-cs"/>
              </a:rPr>
              <a:t>культурой </a:t>
            </a:r>
            <a:br>
              <a:rPr lang="ru-RU" sz="3600" dirty="0" smtClean="0">
                <a:solidFill>
                  <a:schemeClr val="bg1"/>
                </a:solidFill>
                <a:latin typeface="+mj-lt"/>
                <a:ea typeface="+mj-ea"/>
                <a:cs typeface="+mj-cs"/>
              </a:rPr>
            </a:br>
            <a:r>
              <a:rPr lang="ru-RU" sz="3600" dirty="0" err="1" smtClean="0">
                <a:solidFill>
                  <a:schemeClr val="bg1"/>
                </a:solidFill>
                <a:latin typeface="+mj-lt"/>
                <a:ea typeface="+mj-ea"/>
                <a:cs typeface="+mj-cs"/>
              </a:rPr>
              <a:t>Коношского</a:t>
            </a:r>
            <a:r>
              <a:rPr lang="ru-RU" sz="3600" dirty="0" smtClean="0">
                <a:solidFill>
                  <a:schemeClr val="bg1"/>
                </a:solidFill>
                <a:latin typeface="+mj-lt"/>
                <a:ea typeface="+mj-ea"/>
                <a:cs typeface="+mj-cs"/>
              </a:rPr>
              <a:t> района, </a:t>
            </a:r>
            <a:br>
              <a:rPr lang="ru-RU" sz="3600" dirty="0" smtClean="0">
                <a:solidFill>
                  <a:schemeClr val="bg1"/>
                </a:solidFill>
                <a:latin typeface="+mj-lt"/>
                <a:ea typeface="+mj-ea"/>
                <a:cs typeface="+mj-cs"/>
              </a:rPr>
            </a:br>
            <a:r>
              <a:rPr lang="ru-RU" sz="3600" dirty="0" smtClean="0">
                <a:solidFill>
                  <a:schemeClr val="bg1"/>
                </a:solidFill>
                <a:latin typeface="+mj-lt"/>
                <a:ea typeface="+mj-ea"/>
                <a:cs typeface="+mj-cs"/>
              </a:rPr>
              <a:t>ушел из жизни 8 февраля 2016 года. </a:t>
            </a:r>
            <a:endParaRPr lang="ru-RU" sz="3600" dirty="0"/>
          </a:p>
        </p:txBody>
      </p:sp>
      <p:pic>
        <p:nvPicPr>
          <p:cNvPr id="176130" name="Picture 2" descr="https://sun9-2.userapi.com/c625518/v625518101/262c4/8P3qzO9Z4F0.jpg"/>
          <p:cNvPicPr>
            <a:picLocks noChangeAspect="1" noChangeArrowheads="1"/>
          </p:cNvPicPr>
          <p:nvPr/>
        </p:nvPicPr>
        <p:blipFill>
          <a:blip r:embed="rId2"/>
          <a:srcRect/>
          <a:stretch>
            <a:fillRect/>
          </a:stretch>
        </p:blipFill>
        <p:spPr bwMode="auto">
          <a:xfrm>
            <a:off x="6000760" y="357166"/>
            <a:ext cx="2892439" cy="4336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трелка влево 3">
            <a:hlinkClick r:id="rId3" action="ppaction://hlinksldjump"/>
          </p:cNvPr>
          <p:cNvSpPr/>
          <p:nvPr/>
        </p:nvSpPr>
        <p:spPr bwMode="auto">
          <a:xfrm>
            <a:off x="714348" y="6000768"/>
            <a:ext cx="1500198" cy="714380"/>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Arial" charset="0"/>
              </a:rPr>
              <a:t>В содержание</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p:cTn id="7" dur="2000" fill="hold"/>
                                        <p:tgtEl>
                                          <p:spTgt spid="176130"/>
                                        </p:tgtEl>
                                        <p:attrNameLst>
                                          <p:attrName>ppt_w</p:attrName>
                                        </p:attrNameLst>
                                      </p:cBhvr>
                                      <p:tavLst>
                                        <p:tav tm="0">
                                          <p:val>
                                            <p:fltVal val="0"/>
                                          </p:val>
                                        </p:tav>
                                        <p:tav tm="100000">
                                          <p:val>
                                            <p:strVal val="#ppt_w"/>
                                          </p:val>
                                        </p:tav>
                                      </p:tavLst>
                                    </p:anim>
                                    <p:anim calcmode="lin" valueType="num">
                                      <p:cBhvr>
                                        <p:cTn id="8" dur="2000" fill="hold"/>
                                        <p:tgtEl>
                                          <p:spTgt spid="176130"/>
                                        </p:tgtEl>
                                        <p:attrNameLst>
                                          <p:attrName>ppt_h</p:attrName>
                                        </p:attrNameLst>
                                      </p:cBhvr>
                                      <p:tavLst>
                                        <p:tav tm="0">
                                          <p:val>
                                            <p:fltVal val="0"/>
                                          </p:val>
                                        </p:tav>
                                        <p:tav tm="100000">
                                          <p:val>
                                            <p:strVal val="#ppt_h"/>
                                          </p:val>
                                        </p:tav>
                                      </p:tavLst>
                                    </p:anim>
                                    <p:animEffect transition="in" filter="fade">
                                      <p:cBhvr>
                                        <p:cTn id="9" dur="2000"/>
                                        <p:tgtEl>
                                          <p:spTgt spid="176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hlinkClick r:id="" action="ppaction://noaction"/>
          </p:cNvPr>
          <p:cNvSpPr/>
          <p:nvPr/>
        </p:nvSpPr>
        <p:spPr bwMode="auto">
          <a:xfrm>
            <a:off x="1071538" y="357166"/>
            <a:ext cx="1785950" cy="2428892"/>
          </a:xfrm>
          <a:prstGeom prst="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p:txBody>
          <a:bodyPr/>
          <a:lstStyle/>
          <a:p>
            <a:endParaRPr lang="ru-RU"/>
          </a:p>
        </p:txBody>
      </p:sp>
      <p:pic>
        <p:nvPicPr>
          <p:cNvPr id="4" name="Рисунок 3" descr="1015827572.jpg">
            <a:hlinkClick r:id="rId2" action="ppaction://hlinksldjump"/>
          </p:cNvPr>
          <p:cNvPicPr/>
          <p:nvPr/>
        </p:nvPicPr>
        <p:blipFill>
          <a:blip r:embed="rId3" cstate="print"/>
          <a:stretch>
            <a:fillRect/>
          </a:stretch>
        </p:blipFill>
        <p:spPr>
          <a:xfrm>
            <a:off x="1071538" y="357166"/>
            <a:ext cx="1785950" cy="2428892"/>
          </a:xfrm>
          <a:prstGeom prst="rect">
            <a:avLst/>
          </a:prstGeom>
        </p:spPr>
      </p:pic>
      <p:pic>
        <p:nvPicPr>
          <p:cNvPr id="5" name="Picture 4" descr="землячество">
            <a:hlinkClick r:id="rId4" action="ppaction://hlinksldjump"/>
          </p:cNvPr>
          <p:cNvPicPr>
            <a:picLocks noGrp="1" noChangeAspect="1" noChangeArrowheads="1"/>
          </p:cNvPicPr>
          <p:nvPr>
            <p:ph idx="1"/>
          </p:nvPr>
        </p:nvPicPr>
        <p:blipFill>
          <a:blip r:embed="rId5" cstate="print"/>
          <a:srcRect/>
          <a:stretch>
            <a:fillRect/>
          </a:stretch>
        </p:blipFill>
        <p:spPr bwMode="auto">
          <a:xfrm>
            <a:off x="3643306" y="357165"/>
            <a:ext cx="1714512" cy="2423803"/>
          </a:xfrm>
          <a:prstGeom prst="rect">
            <a:avLst/>
          </a:prstGeom>
          <a:noFill/>
          <a:ln w="9525">
            <a:noFill/>
            <a:miter lim="800000"/>
            <a:headEnd/>
            <a:tailEnd/>
          </a:ln>
        </p:spPr>
      </p:pic>
      <p:pic>
        <p:nvPicPr>
          <p:cNvPr id="6" name="Picture 4" descr="Коношское Райпо">
            <a:hlinkClick r:id="rId6" action="ppaction://hlinksldjump"/>
          </p:cNvPr>
          <p:cNvPicPr>
            <a:picLocks noChangeAspect="1" noChangeArrowheads="1"/>
          </p:cNvPicPr>
          <p:nvPr/>
        </p:nvPicPr>
        <p:blipFill>
          <a:blip r:embed="rId7" cstate="print"/>
          <a:srcRect/>
          <a:stretch>
            <a:fillRect/>
          </a:stretch>
        </p:blipFill>
        <p:spPr bwMode="auto">
          <a:xfrm>
            <a:off x="6143636" y="357166"/>
            <a:ext cx="1826657" cy="2500330"/>
          </a:xfrm>
          <a:prstGeom prst="rect">
            <a:avLst/>
          </a:prstGeom>
          <a:noFill/>
          <a:ln w="9525">
            <a:noFill/>
            <a:miter lim="800000"/>
            <a:headEnd/>
            <a:tailEnd/>
          </a:ln>
        </p:spPr>
      </p:pic>
      <p:pic>
        <p:nvPicPr>
          <p:cNvPr id="7" name="Содержимое 6" descr="jQ4Uwo_jQ5U.jpg">
            <a:hlinkClick r:id="rId8" action="ppaction://hlinksldjump"/>
          </p:cNvPr>
          <p:cNvPicPr>
            <a:picLocks noChangeAspect="1"/>
          </p:cNvPicPr>
          <p:nvPr/>
        </p:nvPicPr>
        <p:blipFill>
          <a:blip r:embed="rId9" cstate="print"/>
          <a:srcRect l="59968" t="32981" r="17531" b="8453"/>
          <a:stretch>
            <a:fillRect/>
          </a:stretch>
        </p:blipFill>
        <p:spPr bwMode="auto">
          <a:xfrm>
            <a:off x="1928794" y="2928934"/>
            <a:ext cx="1857388" cy="2549355"/>
          </a:xfrm>
          <a:prstGeom prst="rect">
            <a:avLst/>
          </a:prstGeom>
          <a:noFill/>
          <a:ln w="9525">
            <a:noFill/>
            <a:miter lim="800000"/>
            <a:headEnd/>
            <a:tailEnd/>
          </a:ln>
          <a:effectLst/>
        </p:spPr>
      </p:pic>
      <p:pic>
        <p:nvPicPr>
          <p:cNvPr id="8" name="Содержимое 4" descr="133805.JPG">
            <a:hlinkClick r:id="rId10" action="ppaction://hlinksldjump"/>
          </p:cNvPr>
          <p:cNvPicPr>
            <a:picLocks noChangeAspect="1"/>
          </p:cNvPicPr>
          <p:nvPr/>
        </p:nvPicPr>
        <p:blipFill>
          <a:blip r:embed="rId11" cstate="print"/>
          <a:srcRect l="2098" r="3863" b="54918"/>
          <a:stretch>
            <a:fillRect/>
          </a:stretch>
        </p:blipFill>
        <p:spPr bwMode="auto">
          <a:xfrm>
            <a:off x="4572000" y="3143247"/>
            <a:ext cx="3429024" cy="2295031"/>
          </a:xfrm>
          <a:prstGeom prst="rect">
            <a:avLst/>
          </a:prstGeom>
          <a:noFill/>
          <a:ln w="9525">
            <a:noFill/>
            <a:miter lim="800000"/>
            <a:headEnd/>
            <a:tailEnd/>
          </a:ln>
          <a:effectLst/>
        </p:spPr>
      </p:pic>
      <p:sp>
        <p:nvSpPr>
          <p:cNvPr id="9" name="Заголовок 1"/>
          <p:cNvSpPr txBox="1">
            <a:spLocks/>
          </p:cNvSpPr>
          <p:nvPr/>
        </p:nvSpPr>
        <p:spPr bwMode="auto">
          <a:xfrm>
            <a:off x="214282" y="5786454"/>
            <a:ext cx="86868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0" i="0" u="none" strike="noStrike" kern="0" cap="none" spc="0" normalizeH="0" baseline="0" noProof="0" dirty="0" smtClean="0">
                <a:ln>
                  <a:noFill/>
                </a:ln>
                <a:solidFill>
                  <a:schemeClr val="bg1"/>
                </a:solidFill>
                <a:effectLst/>
                <a:uLnTx/>
                <a:uFillTx/>
                <a:latin typeface="+mj-lt"/>
                <a:ea typeface="+mj-ea"/>
                <a:cs typeface="+mj-cs"/>
              </a:rPr>
              <a:t>Книги С.Н. Конина, </a:t>
            </a:r>
            <a:br>
              <a:rPr kumimoji="0" lang="ru-RU" sz="3200" b="0" i="0" u="none" strike="noStrike" kern="0" cap="none" spc="0" normalizeH="0" baseline="0" noProof="0" dirty="0" smtClean="0">
                <a:ln>
                  <a:noFill/>
                </a:ln>
                <a:solidFill>
                  <a:schemeClr val="bg1"/>
                </a:solidFill>
                <a:effectLst/>
                <a:uLnTx/>
                <a:uFillTx/>
                <a:latin typeface="+mj-lt"/>
                <a:ea typeface="+mj-ea"/>
                <a:cs typeface="+mj-cs"/>
              </a:rPr>
            </a:br>
            <a:r>
              <a:rPr kumimoji="0" lang="ru-RU" sz="3200" b="0" i="0" u="none" strike="noStrike" kern="0" cap="none" spc="0" normalizeH="0" baseline="0" noProof="0" dirty="0" smtClean="0">
                <a:ln>
                  <a:noFill/>
                </a:ln>
                <a:solidFill>
                  <a:schemeClr val="bg1"/>
                </a:solidFill>
                <a:effectLst/>
                <a:uLnTx/>
                <a:uFillTx/>
                <a:latin typeface="+mj-lt"/>
                <a:ea typeface="+mj-ea"/>
                <a:cs typeface="+mj-cs"/>
              </a:rPr>
              <a:t>посвященные </a:t>
            </a:r>
            <a:r>
              <a:rPr kumimoji="0" lang="ru-RU" sz="3200" b="0" i="0" u="none" strike="noStrike" kern="0" cap="none" spc="0" normalizeH="0" baseline="0" noProof="0" dirty="0" err="1" smtClean="0">
                <a:ln>
                  <a:noFill/>
                </a:ln>
                <a:solidFill>
                  <a:schemeClr val="bg1"/>
                </a:solidFill>
                <a:effectLst/>
                <a:uLnTx/>
                <a:uFillTx/>
                <a:latin typeface="+mj-lt"/>
                <a:ea typeface="+mj-ea"/>
                <a:cs typeface="+mj-cs"/>
              </a:rPr>
              <a:t>Коношскому</a:t>
            </a:r>
            <a:r>
              <a:rPr kumimoji="0" lang="ru-RU" sz="3200" b="0" i="0" u="none" strike="noStrike" kern="0" cap="none" spc="0" normalizeH="0" baseline="0" noProof="0" dirty="0" smtClean="0">
                <a:ln>
                  <a:noFill/>
                </a:ln>
                <a:solidFill>
                  <a:schemeClr val="bg1"/>
                </a:solidFill>
                <a:effectLst/>
                <a:uLnTx/>
                <a:uFillTx/>
                <a:latin typeface="+mj-lt"/>
                <a:ea typeface="+mj-ea"/>
                <a:cs typeface="+mj-cs"/>
              </a:rPr>
              <a:t> району</a:t>
            </a:r>
          </a:p>
        </p:txBody>
      </p:sp>
      <p:sp>
        <p:nvSpPr>
          <p:cNvPr id="11" name="Стрелка влево 10"/>
          <p:cNvSpPr/>
          <p:nvPr/>
        </p:nvSpPr>
        <p:spPr bwMode="auto">
          <a:xfrm>
            <a:off x="357158" y="5572140"/>
            <a:ext cx="1428760" cy="571504"/>
          </a:xfrm>
          <a:prstGeom prst="leftArrow">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200" dirty="0" smtClean="0">
                <a:solidFill>
                  <a:schemeClr val="accent1">
                    <a:lumMod val="50000"/>
                  </a:schemeClr>
                </a:solidFill>
                <a:hlinkClick r:id="rId12" action="ppaction://hlinksldjump"/>
              </a:rPr>
              <a:t>В содержание</a:t>
            </a:r>
            <a:endParaRPr kumimoji="0" lang="ru-RU" sz="1200" b="0" i="0" u="none" strike="noStrike" cap="none" normalizeH="0" baseline="0" dirty="0" smtClean="0">
              <a:ln>
                <a:noFill/>
              </a:ln>
              <a:solidFill>
                <a:schemeClr val="accent1">
                  <a:lumMod val="50000"/>
                </a:schemeClr>
              </a:solidFill>
              <a:effectLst/>
              <a:latin typeface="Arial" charset="0"/>
            </a:endParaRPr>
          </a:p>
        </p:txBody>
      </p:sp>
    </p:spTree>
  </p:cSld>
  <p:clrMapOvr>
    <a:masterClrMapping/>
  </p:clrMapOvr>
  <p:transition advClick="0" advTm="9000"/>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6">
      <a:dk1>
        <a:srgbClr val="4D4D4D"/>
      </a:dk1>
      <a:lt1>
        <a:srgbClr val="FFFFFF"/>
      </a:lt1>
      <a:dk2>
        <a:srgbClr val="4D4D4D"/>
      </a:dk2>
      <a:lt2>
        <a:srgbClr val="413501"/>
      </a:lt2>
      <a:accent1>
        <a:srgbClr val="6A5902"/>
      </a:accent1>
      <a:accent2>
        <a:srgbClr val="BE9F02"/>
      </a:accent2>
      <a:accent3>
        <a:srgbClr val="FFFFFF"/>
      </a:accent3>
      <a:accent4>
        <a:srgbClr val="404040"/>
      </a:accent4>
      <a:accent5>
        <a:srgbClr val="B9B5AA"/>
      </a:accent5>
      <a:accent6>
        <a:srgbClr val="AC9002"/>
      </a:accent6>
      <a:hlink>
        <a:srgbClr val="F2C4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EE080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F3B21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109B0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25A9C"/>
        </a:lt2>
        <a:accent1>
          <a:srgbClr val="166FB2"/>
        </a:accent1>
        <a:accent2>
          <a:srgbClr val="3580B9"/>
        </a:accent2>
        <a:accent3>
          <a:srgbClr val="FFFFFF"/>
        </a:accent3>
        <a:accent4>
          <a:srgbClr val="404040"/>
        </a:accent4>
        <a:accent5>
          <a:srgbClr val="ABBBD5"/>
        </a:accent5>
        <a:accent6>
          <a:srgbClr val="2F73A7"/>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413501"/>
        </a:lt2>
        <a:accent1>
          <a:srgbClr val="6A5902"/>
        </a:accent1>
        <a:accent2>
          <a:srgbClr val="BE9F02"/>
        </a:accent2>
        <a:accent3>
          <a:srgbClr val="FFFFFF"/>
        </a:accent3>
        <a:accent4>
          <a:srgbClr val="404040"/>
        </a:accent4>
        <a:accent5>
          <a:srgbClr val="B9B5AA"/>
        </a:accent5>
        <a:accent6>
          <a:srgbClr val="AC9002"/>
        </a:accent6>
        <a:hlink>
          <a:srgbClr val="F2C4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1333</TotalTime>
  <Words>913</Words>
  <Application>Microsoft Office PowerPoint</Application>
  <PresentationFormat>Экран (4:3)</PresentationFormat>
  <Paragraphs>131</Paragraphs>
  <Slides>26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powerpoint-template</vt:lpstr>
      <vt:lpstr>«Краевед с большой буквы»</vt:lpstr>
      <vt:lpstr>Презентация PowerPoint</vt:lpstr>
      <vt:lpstr>Содержание выставки:</vt:lpstr>
      <vt:lpstr> С.Н. Конин родился  9 апреля 1941 года.  Окончил клубное  и библиотечное отделения Архангельского культурно-просветительного училища и библиотечный факультет Ленинградского  института культуры.  Около 10 лет своей профессиональной биографии посвятил сфере культуры Коношского района. Трудился заведующим клубом, библиотекарем, художником-оформителем, заведующим постановочной частью народного театра, инспектором отдела культуры Коношского райисполкома. </vt:lpstr>
      <vt:lpstr>Сергей Николаевич всегда  отличался большой начитанностью,  широким кругозором,  любовью к  живописи и музыке.   Не имея профессионального  художественного образования был известен  как отличный пейзажист и портретист. Участвовал в выставках художественного и декоративно-прикладного творчества в Коноше, Архангельске, оформлял спектакли народного театра. Многие картины С.Н. Конина и по сей день хранятся в коношских семьях. </vt:lpstr>
      <vt:lpstr>Будучи молодым человеком,  Сергей Конин вел дневник, в  который записывал впечатления жизни, мечтал издать книгу.  Сергей Николаевич с успехом  реализовал задумки юности,  он автор многих краеведческих  изданий.   С.Н.Конин помог многим краеведам постичь премудрости этого дела. Большинство краеведческих работ написаны при его деятельном участии. Он обладал феноменальной памятью, собрал, знал и помнил огромный объем информации о родном крае. </vt:lpstr>
      <vt:lpstr>С 1973 по 2011 годы  С.Н. Конин работал в газете  «Призыв» (ныне - «Коношский  курьер»),  на страницах которой  особое внимание уделял  культуре,  искусству, истории района,  вёл выпуски целевых страниц:  «Подвиг», «Православный  вестник», «Отечество».   Сергей Николаевич - член Союза  журналистов России. В 2008 году ему было присвоено почетное звание «Почетный гражданин муниципального образования «Коношское». </vt:lpstr>
      <vt:lpstr> Конин Сергей Николаевич –  краевед,  журналист,  автор изданий,  знакомящих  с историей и культурой  Коношского района,  ушел из жизни 8 февраля 2016 года. </vt:lpstr>
      <vt:lpstr>Презентация PowerPoint</vt:lpstr>
      <vt:lpstr>Конин, С. Н. Коноша и коношане. Легенды и хроника, факты и судьбы : к 100-летию Коноши / С. Н. Конин ; Администрация муниципального образования «Коношский район». – Коноша : [б. и.], 1998. – 296, [3] с.</vt:lpstr>
      <vt:lpstr>Презентация PowerPoint</vt:lpstr>
      <vt:lpstr>Конин, С.Н. Страна Райпо. В XXI век - с надеждой / Сергей Конин. - пос. Коноша, Архангельская обл. : Вельти, 2005. - 107 с.</vt:lpstr>
      <vt:lpstr>Конин,  С.Н. Мир искусства : рукописный журнал / Сергей Конин. - Архангельск : [б. и.], печ. 2019 (Издательский дом САФУ). - 151 с. : ил.</vt:lpstr>
      <vt:lpstr>Конин, С.Н.  Коношане и Бродский  : записки провинциала / С. Н. Конин. - Коноша : Коношский курьер, 2008. - 108 с. : [12] л. ил. - (Записки провинциала).</vt:lpstr>
      <vt:lpstr>Презентация PowerPoint</vt:lpstr>
      <vt:lpstr>Серия книг  С.Н. Конина «Живая вода»</vt:lpstr>
      <vt:lpstr>Конин, С.Н.  Глубоковский ключ. Коношский район: история, эпизоды, люди, легенды. Глубоковские деревни, Сосновка, Колфонд  / Сергей Конин. - пос. Коноша, Архангельская обл. : Издательский дом "Коношский курьер", 2014. - 383 с. : фото ; 21 см. - (Живая вода: история в воспоминаниях, факты, люди, предания ; [кн. 1]).</vt:lpstr>
      <vt:lpstr>Книга сообщает о  неизвестных страницах  истории Вадьи,  о  боевом и трудовом подвиге  колхозов в годы Великой  Отечественной войны,  о людских судьбах, типичных  для бурного XX века и в то же  время исключительных.  Есть глава для любознательных  топонимистов и фольклористов.  </vt:lpstr>
      <vt:lpstr>Книга посвящена  «краю девяти озер»  (МО «Климовское»).   Этот том – плод 30-летнего  «складывания  краеведческого материала». Состоит из девяти глав,  в которых отражена история  Ротковца в разные периоды.  </vt:lpstr>
      <vt:lpstr>Не только для жителей  Подюги, но и для жителей  Ширыханово, Вельцов  и других населенных  пунктов Коношского района  будет интересен этот том  из серии «Живая вода». Увы, это последнее издание,  в которое Сергей Николаевич  лично вносил авторскую правку.</vt:lpstr>
      <vt:lpstr>Книга, многолетний труд С.Н. Конина, знакомит с  культурой, традициями  и прошлым Тавреньги,  с людьми,  прославившими её и  весь Коношский район.  </vt:lpstr>
      <vt:lpstr>В 2018 году вышла в свет ещё  одна книга из серии «Живая вода» - «Провожая в обитель души»,  посвященная Давыдовскому  кусту и Eрцево.  Первоначальный вариант  этой  книги был написан С.Н. Кониным  ещё в 2011 году.   «Моя книга - взгляд со стороны,  и не всегда о том, что больше  всего интересно и знакомо  ерцевчанам, но может быть интересно для читателей за пределами Eрцева и будет интересно потомкам» - Сергей Конин. </vt:lpstr>
      <vt:lpstr>В серии «Живая вода»  Александр Соколов,  в соавторстве с  Сергеем Кониным, в 2018 году издал книгу  «Здравствуй, Волошка».  Этот сборник воспоминаний  рассказывает об истории  целлюлозного завода № 5,  лесопункта посёлка Волошка  и о людях, внёсших своим самоотверженным трудом огромный вклад в развитие не только посёлка, но и всей нашей страны.  </vt:lpstr>
      <vt:lpstr>После ухода из жизни  Сергея Конина (в 2016 году)  остались неизданными его  некоторые труды, в том числе и  рукопись «Коноша и коношане – 2».  Она, благодаря неравнодушным  землякам, увидела свет в 2018 году, к 120-летнему юбилею поселка.  В книгу вошли интересные факты  из истории Коноши и его жителей,  сотни фамилий земляков нашли  своё отражение на страницах издания. </vt:lpstr>
      <vt:lpstr>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 Windows</cp:lastModifiedBy>
  <cp:revision>116</cp:revision>
  <dcterms:created xsi:type="dcterms:W3CDTF">2020-05-27T09:26:55Z</dcterms:created>
  <dcterms:modified xsi:type="dcterms:W3CDTF">2021-04-07T14:02:26Z</dcterms:modified>
</cp:coreProperties>
</file>