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89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7" r:id="rId16"/>
    <p:sldId id="276" r:id="rId17"/>
    <p:sldId id="288" r:id="rId18"/>
    <p:sldId id="287" r:id="rId19"/>
    <p:sldId id="275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2747"/>
    <a:srgbClr val="28E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95" d="100"/>
          <a:sy n="95" d="100"/>
        </p:scale>
        <p:origin x="-208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pdb/163339/d6e25bdf-ac35-41e8-84a4-97b399e209e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34246" cy="4293096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 flipH="1">
            <a:off x="468313" y="251569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Семинар для родителей обучающихся с ОВЗ 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«Учимся легко»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 flipH="1">
            <a:off x="292777" y="2595133"/>
            <a:ext cx="8857839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Учитель-логопед: Захарова Татьяна Александровна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Педагог-психолог: Байназарова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Амировна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my-hit.org/storage/772478_1920x1080x500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395536" y="109314"/>
            <a:ext cx="8640960" cy="1512168"/>
          </a:xfrm>
          <a:prstGeom prst="ribbon2">
            <a:avLst>
              <a:gd name="adj1" fmla="val 16667"/>
              <a:gd name="adj2" fmla="val 72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УЛИЦА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ПАМЯТИ, ВНИМАНИЯ, МЫШЛЕНИЯ И ВООБРАЖЕНИЯ.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_восстановленное_флешка SanDisk_28-05-2019\вариант-01\документы 18-19\ОВЗ\ПМПК\Байназарова\Семинар Захарова Байназарова\фото семинар Легко учиться\IMG-20190201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0" y="1772816"/>
            <a:ext cx="7988399" cy="494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dago.com/media/images/place/96/26/962605556f45a032ec08d9c71488d7b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359" r="35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Блок-схема: перфолента 3"/>
          <p:cNvSpPr/>
          <p:nvPr/>
        </p:nvSpPr>
        <p:spPr>
          <a:xfrm>
            <a:off x="0" y="188640"/>
            <a:ext cx="2987824" cy="1916832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ПАРК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АТТРАКЦИОНОВ РЕЧИ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_восстановленное_флешка SanDisk_28-05-2019\вариант-01\документы 18-19\ОВЗ\ПМПК\Байназарова\Семинар Захарова Байназарова\фото семинар Легко учиться\IMG-20190201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7132287" cy="53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st.depositphotos.com/1526816/4612/v/950/depositphotos_46121985-stock-illustration-happy-kids-riding-the-fer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1097"/>
            <a:ext cx="4968618" cy="5736903"/>
          </a:xfrm>
          <a:prstGeom prst="rect">
            <a:avLst/>
          </a:prstGeom>
          <a:noFill/>
        </p:spPr>
      </p:pic>
      <p:sp>
        <p:nvSpPr>
          <p:cNvPr id="4" name="Лента лицом вверх 3"/>
          <p:cNvSpPr/>
          <p:nvPr/>
        </p:nvSpPr>
        <p:spPr>
          <a:xfrm>
            <a:off x="467544" y="188640"/>
            <a:ext cx="8316416" cy="1152128"/>
          </a:xfrm>
          <a:prstGeom prst="ribbon2">
            <a:avLst>
              <a:gd name="adj1" fmla="val 16667"/>
              <a:gd name="adj2" fmla="val 656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АТТРАКЦИОН  ФОНЕТИКИ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6630" name="Picture 6" descr="http://www.playcast.ru/uploads/2015/11/24/16019116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7524328" y="1772816"/>
            <a:ext cx="1282489" cy="2336777"/>
          </a:xfrm>
          <a:prstGeom prst="rect">
            <a:avLst/>
          </a:prstGeom>
          <a:noFill/>
        </p:spPr>
      </p:pic>
      <p:pic>
        <p:nvPicPr>
          <p:cNvPr id="6" name="Picture 6" descr="http://www.playcast.ru/uploads/2015/11/24/16019116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67544" y="3933056"/>
            <a:ext cx="1282489" cy="2336777"/>
          </a:xfrm>
          <a:prstGeom prst="rect">
            <a:avLst/>
          </a:prstGeom>
          <a:noFill/>
        </p:spPr>
      </p:pic>
      <p:pic>
        <p:nvPicPr>
          <p:cNvPr id="26632" name="Picture 8" descr="https://png.pngtree.com/element_origin_min_pic/16/11/27/ad5d9e4cbe437f9ec487cf79d9f8fe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963313" cy="1499320"/>
          </a:xfrm>
          <a:prstGeom prst="rect">
            <a:avLst/>
          </a:prstGeom>
          <a:noFill/>
        </p:spPr>
      </p:pic>
      <p:pic>
        <p:nvPicPr>
          <p:cNvPr id="8" name="Picture 8" descr="https://png.pngtree.com/element_origin_min_pic/16/11/27/ad5d9e4cbe437f9ec487cf79d9f8fef2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flipH="1">
            <a:off x="7668344" y="5085184"/>
            <a:ext cx="963313" cy="1499320"/>
          </a:xfrm>
          <a:prstGeom prst="rect">
            <a:avLst/>
          </a:prstGeom>
          <a:noFill/>
        </p:spPr>
      </p:pic>
      <p:pic>
        <p:nvPicPr>
          <p:cNvPr id="6146" name="Picture 2" descr="F:\_восстановленное_флешка SanDisk_28-05-2019\вариант-01\документы 18-19\ОВЗ\ПМПК\Байназарова\Семинар Захарова Байназарова\фото семинар Легко учиться\IMG-20190201-WA0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2" y="1661926"/>
            <a:ext cx="8522358" cy="454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tatic8.depositphotos.com/1005148/893/v/950/depositphotos_8938879-stock-illustration-shooting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827584" y="5877272"/>
            <a:ext cx="8028384" cy="980728"/>
          </a:xfrm>
          <a:prstGeom prst="ribbon2">
            <a:avLst>
              <a:gd name="adj1" fmla="val 16667"/>
              <a:gd name="adj2" fmla="val 68983"/>
            </a:avLst>
          </a:prstGeom>
          <a:solidFill>
            <a:srgbClr val="FFFF00"/>
          </a:solidFill>
          <a:ln w="38100">
            <a:solidFill>
              <a:srgbClr val="E52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ОБОГАЩЕНИЕ СЛОВАРНОГО ЗАПАСА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F:\_восстановленное_флешка SanDisk_28-05-2019\вариант-01\документы 18-19\ОВЗ\ПМПК\Байназарова\Семинар Захарова Байназарова\фото семинар Легко учиться\IMG-20190201-WA00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b="18714"/>
          <a:stretch/>
        </p:blipFill>
        <p:spPr bwMode="auto">
          <a:xfrm>
            <a:off x="156170" y="1484784"/>
            <a:ext cx="3275918" cy="43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_восстановленное_флешка SanDisk_28-05-2019\вариант-01\документы 18-19\ОВЗ\ПМПК\Байназарова\Семинар Захарова Байназарова\фото семинар Легко учиться\IMG-20190201-WA0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/>
          <a:stretch/>
        </p:blipFill>
        <p:spPr bwMode="auto">
          <a:xfrm>
            <a:off x="3772187" y="188640"/>
            <a:ext cx="5344820" cy="52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t.depositphotos.com/1526816/2006/v/950/depositphotos_20061255-stock-illustration-brave-kids-riding-in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82995" cy="5979069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683568" y="5589240"/>
            <a:ext cx="8280920" cy="936104"/>
          </a:xfrm>
          <a:prstGeom prst="ribbon2">
            <a:avLst>
              <a:gd name="adj1" fmla="val 16667"/>
              <a:gd name="adj2" fmla="val 677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АТТРАКЦИОН «ГРАММАТИЧЕСКИЙ СТРОЙ РЕЧИ»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8676" name="Picture 4" descr="http://www.clipartbest.com/cliparts/RiA/Apd/RiAApdR9T.pn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1919445" cy="1357156"/>
          </a:xfrm>
          <a:prstGeom prst="rect">
            <a:avLst/>
          </a:prstGeom>
          <a:noFill/>
        </p:spPr>
      </p:pic>
      <p:pic>
        <p:nvPicPr>
          <p:cNvPr id="5" name="Picture 4" descr="http://www.clipartbest.com/cliparts/RiA/Apd/RiAApdR9T.pn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1560" y="2348880"/>
            <a:ext cx="1919445" cy="1357156"/>
          </a:xfrm>
          <a:prstGeom prst="rect">
            <a:avLst/>
          </a:prstGeom>
          <a:noFill/>
        </p:spPr>
      </p:pic>
      <p:pic>
        <p:nvPicPr>
          <p:cNvPr id="6" name="Picture 4" descr="http://www.clipartbest.com/cliparts/RiA/Apd/RiAApdR9T.pn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224555" y="3429000"/>
            <a:ext cx="1919445" cy="1357156"/>
          </a:xfrm>
          <a:prstGeom prst="rect">
            <a:avLst/>
          </a:prstGeom>
          <a:noFill/>
        </p:spPr>
      </p:pic>
      <p:pic>
        <p:nvPicPr>
          <p:cNvPr id="7" name="Picture 4" descr="http://www.clipartbest.com/cliparts/RiA/Apd/RiAApdR9T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4365104"/>
            <a:ext cx="1115616" cy="788804"/>
          </a:xfrm>
          <a:prstGeom prst="rect">
            <a:avLst/>
          </a:prstGeom>
          <a:noFill/>
        </p:spPr>
      </p:pic>
      <p:pic>
        <p:nvPicPr>
          <p:cNvPr id="28678" name="Picture 6" descr="http://cliparting.com/wp-content/uploads/2016/05/Fun-in-the-sun-clip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60934"/>
            <a:ext cx="2555776" cy="1806042"/>
          </a:xfrm>
          <a:prstGeom prst="rect">
            <a:avLst/>
          </a:prstGeom>
          <a:noFill/>
        </p:spPr>
      </p:pic>
      <p:pic>
        <p:nvPicPr>
          <p:cNvPr id="8194" name="Picture 2" descr="F:\_восстановленное_флешка SanDisk_28-05-2019\вариант-01\документы 18-19\ОВЗ\ПМПК\Байназарова\Семинар Захарова Байназарова\фото семинар Легко учиться\IMG-20190207-WA001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b="15001"/>
          <a:stretch/>
        </p:blipFill>
        <p:spPr bwMode="auto">
          <a:xfrm>
            <a:off x="3896" y="200070"/>
            <a:ext cx="9103032" cy="51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egas.bsu.edu.ru/pluginfile.php/568198/course/overviewfiles/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5344" t="5901" r="1710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0" name="Picture 6" descr="https://img1.liveinternet.ru/images/attach/c/2/68/796/68796019_1294230380_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4577"/>
            <a:ext cx="971600" cy="228342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dm-perelyb.ru/wp-content/uploads/2018/08/skoro_v_shkol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191250" cy="5505451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899592" y="188640"/>
            <a:ext cx="7344816" cy="1224136"/>
          </a:xfrm>
          <a:prstGeom prst="ribbon2">
            <a:avLst>
              <a:gd name="adj1" fmla="val 16667"/>
              <a:gd name="adj2" fmla="val 717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Гимназия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Обучение грамоте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28" name="Picture 8" descr="https://ds03.infourok.ru/uploads/ex/135d/0005b8ac-9e6ec223/hello_html_145208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365104"/>
            <a:ext cx="1691680" cy="2219283"/>
          </a:xfrm>
          <a:prstGeom prst="rect">
            <a:avLst/>
          </a:prstGeom>
          <a:noFill/>
        </p:spPr>
      </p:pic>
      <p:pic>
        <p:nvPicPr>
          <p:cNvPr id="30734" name="Picture 14" descr="https://i1.wp.com/mshishova.ru/wp-content/uploads/2015/07/kartochki_alfavit3.jpg?w=500"/>
          <p:cNvPicPr>
            <a:picLocks noChangeAspect="1" noChangeArrowheads="1"/>
          </p:cNvPicPr>
          <p:nvPr/>
        </p:nvPicPr>
        <p:blipFill>
          <a:blip r:embed="rId4" cstate="print"/>
          <a:srcRect l="10438" r="7945" b="6504"/>
          <a:stretch>
            <a:fillRect/>
          </a:stretch>
        </p:blipFill>
        <p:spPr bwMode="auto">
          <a:xfrm>
            <a:off x="0" y="1484784"/>
            <a:ext cx="1403648" cy="1656184"/>
          </a:xfrm>
          <a:prstGeom prst="rect">
            <a:avLst/>
          </a:prstGeom>
          <a:noFill/>
        </p:spPr>
      </p:pic>
      <p:pic>
        <p:nvPicPr>
          <p:cNvPr id="30736" name="Picture 16" descr="http://teremok47.caduk.ru/images/clip_image0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4221088"/>
            <a:ext cx="2010367" cy="2408942"/>
          </a:xfrm>
          <a:prstGeom prst="rect">
            <a:avLst/>
          </a:prstGeom>
          <a:noFill/>
        </p:spPr>
      </p:pic>
      <p:pic>
        <p:nvPicPr>
          <p:cNvPr id="30738" name="Picture 18" descr="https://melkie.net/wp-content/uploads/2017/08/zloy-volshebnik-no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700808"/>
            <a:ext cx="1979712" cy="2054176"/>
          </a:xfrm>
          <a:prstGeom prst="rect">
            <a:avLst/>
          </a:prstGeom>
          <a:noFill/>
        </p:spPr>
      </p:pic>
      <p:pic>
        <p:nvPicPr>
          <p:cNvPr id="30740" name="Picture 20" descr="http://www.playcast.ru/uploads/2017/12/08/2408087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411238"/>
            <a:ext cx="1152051" cy="1446762"/>
          </a:xfrm>
          <a:prstGeom prst="rect">
            <a:avLst/>
          </a:prstGeom>
          <a:noFill/>
        </p:spPr>
      </p:pic>
      <p:pic>
        <p:nvPicPr>
          <p:cNvPr id="30742" name="Picture 22" descr="https://img1.liveinternet.ru/images/attach/d/0/141/49/141049031_0_de44e_83ea43a6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5854358"/>
            <a:ext cx="855752" cy="1003642"/>
          </a:xfrm>
          <a:prstGeom prst="rect">
            <a:avLst/>
          </a:prstGeom>
          <a:noFill/>
        </p:spPr>
      </p:pic>
      <p:pic>
        <p:nvPicPr>
          <p:cNvPr id="30744" name="Picture 24" descr="https://img1.liveinternet.ru/images/attach/d/0/141/49/141049035_0_de436_9592e584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898597"/>
            <a:ext cx="936103" cy="95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6.gif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714750"/>
            <a:ext cx="22145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286750" cy="3940175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Sylfaen" pitchFamily="18" charset="0"/>
              </a:rPr>
              <a:t>Детей учит то, что их окружает.</a:t>
            </a:r>
            <a:r>
              <a:rPr lang="ru-RU" sz="2000" dirty="0" smtClean="0">
                <a:latin typeface="Sylfaen" pitchFamily="18" charset="0"/>
              </a:rPr>
              <a:t/>
            </a:r>
            <a:br>
              <a:rPr lang="ru-RU" sz="2000" dirty="0" smtClean="0">
                <a:latin typeface="Sylfaen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Sylfaen" pitchFamily="18" charset="0"/>
              </a:rPr>
              <a:t>- </a:t>
            </a:r>
            <a: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  <a:t>Если ребёнка часто критикуют – он  учится  осуждать</a:t>
            </a:r>
            <a:b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  <a:t>- Если ребёнку часто демонстрируют враждебность – он учится драться</a:t>
            </a:r>
            <a:b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  <a:t>- Если ребёнка часто высмеивают – он учится быть робким</a:t>
            </a:r>
            <a:b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  <a:t>- Если ребёнка часто позорят – он учится чувствовать себя виноватым</a:t>
            </a:r>
            <a:b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  <a:t>- Если к ребёнку часто бывают снисходительны – он учится быть терпимым</a:t>
            </a:r>
            <a:b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  <a:t>- Если ребёнка часто подбадривают – он учится уверенности в себе</a:t>
            </a:r>
            <a:b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  <a:t>- Если ребёнка часто хвалят – он учится оценивать</a:t>
            </a:r>
            <a:b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  <a:t>- Если с ребёнком обычно честны – он учится справедливости</a:t>
            </a:r>
            <a:b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  <a:t>- Если ребёнок живёт с чувством безопасности – он учится верить</a:t>
            </a:r>
            <a:b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Sylfaen" pitchFamily="18" charset="0"/>
              </a:rPr>
              <a:t>- Если ребёнок живет в атмосфере дружбы и чувствует себя нужным – он учится находить в этом мире любовь</a:t>
            </a:r>
            <a:r>
              <a:rPr lang="ru-RU" sz="1800" b="1" dirty="0" smtClean="0">
                <a:solidFill>
                  <a:srgbClr val="003300"/>
                </a:solidFill>
              </a:rPr>
              <a:t/>
            </a:r>
            <a:br>
              <a:rPr lang="ru-RU" sz="1800" b="1" dirty="0" smtClean="0">
                <a:solidFill>
                  <a:srgbClr val="003300"/>
                </a:solidFill>
              </a:rPr>
            </a:br>
            <a:endParaRPr lang="ru-RU" sz="1800" b="1" dirty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5429250"/>
            <a:ext cx="7929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0000"/>
                </a:solidFill>
                <a:latin typeface="Sylfaen" pitchFamily="18" charset="0"/>
              </a:rPr>
              <a:t>Любите ребёнка просто так, ни за что. </a:t>
            </a:r>
          </a:p>
          <a:p>
            <a:pPr algn="ctr" eaLnBrk="1" hangingPunct="1"/>
            <a:r>
              <a:rPr lang="ru-RU" sz="2800" b="1">
                <a:solidFill>
                  <a:srgbClr val="FF0000"/>
                </a:solidFill>
                <a:latin typeface="Sylfaen" pitchFamily="18" charset="0"/>
              </a:rPr>
              <a:t>Любите потому, что он есть, что он ваш ребёнок.</a:t>
            </a:r>
          </a:p>
        </p:txBody>
      </p:sp>
    </p:spTree>
    <p:extLst>
      <p:ext uri="{BB962C8B-B14F-4D97-AF65-F5344CB8AC3E}">
        <p14:creationId xmlns:p14="http://schemas.microsoft.com/office/powerpoint/2010/main" val="13637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1071563" y="857250"/>
            <a:ext cx="7643812" cy="378618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Sylfaen" pitchFamily="18" charset="0"/>
              </a:rPr>
              <a:t>Все время поддерживайте ребёнка</a:t>
            </a:r>
          </a:p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Sylfaen" pitchFamily="18" charset="0"/>
              </a:rPr>
              <a:t>Научитесь сопереживать с ребёнком тяжелые моменты</a:t>
            </a:r>
          </a:p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Sylfaen" pitchFamily="18" charset="0"/>
              </a:rPr>
              <a:t>Удерживайтесь от замечаний и претензий</a:t>
            </a:r>
          </a:p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Sylfaen" pitchFamily="18" charset="0"/>
              </a:rPr>
              <a:t>Относитесь к ребёнку крайне деликатно</a:t>
            </a:r>
          </a:p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Sylfaen" pitchFamily="18" charset="0"/>
              </a:rPr>
              <a:t>Много разговаривайте, искренне интересуйтесь мыслями  школьника, его чувствами, а не только тем, сделал ли он уроки и что ел на обед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Sylfaen" pitchFamily="18" charset="0"/>
              </a:rPr>
              <a:t>И тогда :</a:t>
            </a: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  <a:latin typeface="Georgia" pitchFamily="18" charset="0"/>
              </a:rPr>
              <a:t>Готовность родителей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786188" y="4643438"/>
            <a:ext cx="1500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357813"/>
            <a:ext cx="79295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Sylfaen" pitchFamily="18" charset="0"/>
              </a:rPr>
              <a:t>Все сложности ребёнок сможет преодолеть достаточно быстро и </a:t>
            </a:r>
            <a:r>
              <a:rPr lang="ru-RU" sz="3200" b="1" dirty="0" smtClean="0">
                <a:solidFill>
                  <a:srgbClr val="C00000"/>
                </a:solidFill>
                <a:latin typeface="Sylfaen" pitchFamily="18" charset="0"/>
              </a:rPr>
              <a:t>легко!!!</a:t>
            </a:r>
            <a:endParaRPr lang="ru-RU" sz="32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t.depositphotos.com/1006076/3157/v/950/depositphotos_31577301-stock-illustration-vector-cityscape-panorama-fabulous-histo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F:\_восстановленное_флешка SanDisk_28-05-2019\вариант-01\документы 18-19\ОВЗ\ПМПК\Байназарова\Семинар Захарова Байназарова\фото семинар Легко учиться\IMG-20190207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" y="31112"/>
            <a:ext cx="9102517" cy="682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Речь чрезвычайно связана с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ownloads\coloured-speech-bubbles.jpg"/>
          <p:cNvPicPr>
            <a:picLocks noChangeAspect="1" noChangeArrowheads="1"/>
          </p:cNvPicPr>
          <p:nvPr/>
        </p:nvPicPr>
        <p:blipFill>
          <a:blip r:embed="rId2" cstate="print"/>
          <a:srcRect l="28573" t="42335"/>
          <a:stretch>
            <a:fillRect/>
          </a:stretch>
        </p:blipFill>
        <p:spPr bwMode="auto">
          <a:xfrm>
            <a:off x="0" y="3401616"/>
            <a:ext cx="9135168" cy="345638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339752" y="2276872"/>
            <a:ext cx="2304256" cy="1296144"/>
          </a:xfrm>
          <a:prstGeom prst="roundRect">
            <a:avLst/>
          </a:prstGeom>
          <a:solidFill>
            <a:srgbClr val="E52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ПОВЕДЕНИЕМ</a:t>
            </a:r>
            <a:endParaRPr lang="ru-RU" sz="24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79512" y="1628800"/>
            <a:ext cx="2016224" cy="1512168"/>
          </a:xfrm>
          <a:prstGeom prst="wedgeEllipseCallout">
            <a:avLst>
              <a:gd name="adj1" fmla="val -3768"/>
              <a:gd name="adj2" fmla="val 97639"/>
            </a:avLst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МЫШЛЕ-НИЕМ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 flipH="1">
            <a:off x="4716016" y="2060848"/>
            <a:ext cx="3528392" cy="2448272"/>
          </a:xfrm>
          <a:prstGeom prst="wedgeEllipseCallout">
            <a:avLst>
              <a:gd name="adj1" fmla="val -3921"/>
              <a:gd name="adj2" fmla="val 71295"/>
            </a:avLst>
          </a:prstGeom>
          <a:solidFill>
            <a:srgbClr val="28E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ЭМОЦИЯМИ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РЕБЁНКА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ctrTitle"/>
          </p:nvPr>
        </p:nvSpPr>
        <p:spPr>
          <a:xfrm>
            <a:off x="1295400" y="125413"/>
            <a:ext cx="7696200" cy="2617787"/>
          </a:xfrm>
        </p:spPr>
        <p:txBody>
          <a:bodyPr/>
          <a:lstStyle/>
          <a:p>
            <a:pPr algn="ctr"/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</a:t>
            </a:r>
            <a:b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ВНИМАНИЕ !!!</a:t>
            </a:r>
          </a:p>
        </p:txBody>
      </p:sp>
      <p:pic>
        <p:nvPicPr>
          <p:cNvPr id="5" name="Рисунок 4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590800"/>
            <a:ext cx="72390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18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58218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Умение говорить - главная составляющая успешного и счастливого человека.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avatars.mds.yandex.net/get-pdb/163339/d6e25bdf-ac35-41e8-84a4-97b399e209e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34246" cy="429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2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.io.ua/img_aa/medium/2995/45/29954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tx1"/>
                </a:solidFill>
              </a:rPr>
              <a:t>Причины неправильной речи</a:t>
            </a:r>
            <a:endParaRPr lang="ru-RU" sz="4800" b="1" u="sng" dirty="0">
              <a:solidFill>
                <a:schemeClr val="tx1"/>
              </a:solidFill>
            </a:endParaRPr>
          </a:p>
        </p:txBody>
      </p:sp>
      <p:pic>
        <p:nvPicPr>
          <p:cNvPr id="17412" name="Picture 4" descr="http://images.myshared.ru/6/718489/slide_2.jpg"/>
          <p:cNvPicPr>
            <a:picLocks noChangeAspect="1" noChangeArrowheads="1"/>
          </p:cNvPicPr>
          <p:nvPr/>
        </p:nvPicPr>
        <p:blipFill>
          <a:blip r:embed="rId3" cstate="print"/>
          <a:srcRect t="22928" b="13117"/>
          <a:stretch>
            <a:fillRect/>
          </a:stretch>
        </p:blipFill>
        <p:spPr bwMode="auto">
          <a:xfrm>
            <a:off x="539552" y="1772816"/>
            <a:ext cx="795637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22182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игре ребёнок растёт и развивается как личность, приобретает навыки общения и поведения в обществе.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s://krasikova-iv.edumsko.ru/uploads/14700/14658/section/443952/82905_html_m129acff1.jpg?151413806315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251520" y="2780928"/>
            <a:ext cx="4824536" cy="335895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0" name="Picture 4" descr="http://dsmmd.ru/wp-content/uploads/2017/04/1643-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3600400" cy="1972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462" name="Picture 6" descr="http://www.b17.ru/foto/uploaded/upl_1494919277_190953.jpg"/>
          <p:cNvPicPr>
            <a:picLocks noChangeAspect="1" noChangeArrowheads="1"/>
          </p:cNvPicPr>
          <p:nvPr/>
        </p:nvPicPr>
        <p:blipFill>
          <a:blip r:embed="rId4" cstate="print"/>
          <a:srcRect t="19444"/>
          <a:stretch>
            <a:fillRect/>
          </a:stretch>
        </p:blipFill>
        <p:spPr bwMode="auto">
          <a:xfrm>
            <a:off x="5364088" y="4725144"/>
            <a:ext cx="3600400" cy="19017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ed-kopilka.ru/upload/blogs2/2018/3/50617_cbd5cd56c83048982ee656c276bf1d7d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402" cy="6858001"/>
          </a:xfrm>
          <a:prstGeom prst="rect">
            <a:avLst/>
          </a:prstGeom>
          <a:noFill/>
        </p:spPr>
      </p:pic>
      <p:pic>
        <p:nvPicPr>
          <p:cNvPr id="1026" name="Picture 2" descr="F:\_восстановленное_флешка SanDisk_28-05-2019\вариант-01\документы 18-19\ОВЗ\ПМПК\Байназарова\Семинар Захарова Байназарова\фото семинар Легко учиться\20190201_163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568952" cy="48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g3.stockfresh.com/files/d/dazdraperma/m/80/6964915_stock-vector-old-english-style-stree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img1.liveinternet.ru/images/attach/d/0/141/49/141049035_0_de436_9592e58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750997"/>
            <a:ext cx="1080119" cy="1107003"/>
          </a:xfrm>
          <a:prstGeom prst="rect">
            <a:avLst/>
          </a:prstGeom>
          <a:noFill/>
        </p:spPr>
      </p:pic>
      <p:pic>
        <p:nvPicPr>
          <p:cNvPr id="6148" name="Picture 4" descr="https://img0.liveinternet.ru/images/attach/d/0/141/49/141049038_0_de43c_c47cdd4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589240"/>
            <a:ext cx="1102009" cy="1268760"/>
          </a:xfrm>
          <a:prstGeom prst="rect">
            <a:avLst/>
          </a:prstGeom>
          <a:noFill/>
        </p:spPr>
      </p:pic>
      <p:pic>
        <p:nvPicPr>
          <p:cNvPr id="6150" name="Picture 6" descr="https://img1.liveinternet.ru/images/attach/d/0/141/49/141049023_0_de443_f7af66c7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661248"/>
            <a:ext cx="1135205" cy="1196752"/>
          </a:xfrm>
          <a:prstGeom prst="rect">
            <a:avLst/>
          </a:prstGeom>
          <a:noFill/>
        </p:spPr>
      </p:pic>
      <p:pic>
        <p:nvPicPr>
          <p:cNvPr id="6152" name="Picture 8" descr="https://img0.liveinternet.ru/images/attach/d/0/141/49/141049042_0_de440_30977ccf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949280"/>
            <a:ext cx="839575" cy="1134561"/>
          </a:xfrm>
          <a:prstGeom prst="rect">
            <a:avLst/>
          </a:prstGeom>
          <a:noFill/>
        </p:spPr>
      </p:pic>
      <p:pic>
        <p:nvPicPr>
          <p:cNvPr id="6154" name="Picture 10" descr="https://img0.liveinternet.ru/images/attach/d/0/141/49/141049040_0_de43e_e0d5a378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869160"/>
            <a:ext cx="1005616" cy="1175177"/>
          </a:xfrm>
          <a:prstGeom prst="rect">
            <a:avLst/>
          </a:prstGeom>
          <a:noFill/>
        </p:spPr>
      </p:pic>
      <p:pic>
        <p:nvPicPr>
          <p:cNvPr id="6156" name="Picture 12" descr="http://teremok47.caduk.ru/images/clip_image00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229200"/>
            <a:ext cx="815740" cy="977469"/>
          </a:xfrm>
          <a:prstGeom prst="rect">
            <a:avLst/>
          </a:prstGeom>
          <a:noFill/>
        </p:spPr>
      </p:pic>
      <p:pic>
        <p:nvPicPr>
          <p:cNvPr id="6158" name="Picture 14" descr="http://www.playcast.ru/uploads/2017/12/08/2408087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5517232"/>
            <a:ext cx="860096" cy="1080120"/>
          </a:xfrm>
          <a:prstGeom prst="rect">
            <a:avLst/>
          </a:prstGeom>
          <a:noFill/>
        </p:spPr>
      </p:pic>
      <p:pic>
        <p:nvPicPr>
          <p:cNvPr id="6160" name="Picture 16" descr="https://melkie.net/wp-content/uploads/2017/08/zloy-volshebnik-no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195736" y="4653136"/>
            <a:ext cx="817150" cy="847886"/>
          </a:xfrm>
          <a:prstGeom prst="rect">
            <a:avLst/>
          </a:prstGeom>
          <a:noFill/>
        </p:spPr>
      </p:pic>
      <p:pic>
        <p:nvPicPr>
          <p:cNvPr id="2050" name="Picture 2" descr="F:\_восстановленное_флешка SanDisk_28-05-2019\вариант-01\документы 18-19\ОВЗ\ПМПК\Байназарова\Семинар Захарова Байназарова\фото семинар Легко учиться\20190201_16382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" y="1372246"/>
            <a:ext cx="6216733" cy="34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323528" y="188640"/>
            <a:ext cx="8568952" cy="1296144"/>
          </a:xfrm>
          <a:prstGeom prst="ribbon2">
            <a:avLst>
              <a:gd name="adj1" fmla="val 16667"/>
              <a:gd name="adj2" fmla="val 75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ПЛОЩАДЬ </a:t>
            </a:r>
          </a:p>
          <a:p>
            <a:pPr algn="ctr"/>
            <a:r>
              <a:rPr lang="ru-RU" sz="3600" b="1" dirty="0" smtClean="0"/>
              <a:t>ЗВУКОПРОИЗНОШЕНИЯ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051" name="Picture 3" descr="F:\_восстановленное_флешка SanDisk_28-05-2019\вариант-01\документы 18-19\ОВЗ\ПМПК\Байназарова\Семинар Захарова Байназарова\фото семинар Легко учиться\20190201_163853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9" r="7715"/>
          <a:stretch/>
        </p:blipFill>
        <p:spPr bwMode="auto">
          <a:xfrm>
            <a:off x="4555430" y="3966890"/>
            <a:ext cx="4588570" cy="289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3dblacklightposters.com/wp-content/uploads/2018/05/city-street-scene-drawing-fresh-city-streets-drawing-at-getdrawings-of-city-street-scene-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_восстановленное_флешка SanDisk_28-05-2019\вариант-01\документы 18-19\ОВЗ\ПМПК\Байназарова\Семинар Захарова Байназарова\фото семинар Легко учиться\IMG-20190201-WA0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9" t="-4832" r="9658" b="4832"/>
          <a:stretch/>
        </p:blipFill>
        <p:spPr bwMode="auto">
          <a:xfrm>
            <a:off x="-222501" y="332656"/>
            <a:ext cx="7461156" cy="44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_восстановленное_флешка SanDisk_28-05-2019\вариант-01\документы 18-19\ОВЗ\ПМПК\Байназарова\Семинар Захарова Байназарова\фото семинар Легко учиться\20190201_165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8291" r="20220" b="2862"/>
          <a:stretch/>
        </p:blipFill>
        <p:spPr bwMode="auto">
          <a:xfrm>
            <a:off x="5218139" y="4039377"/>
            <a:ext cx="4041031" cy="28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179512" y="0"/>
            <a:ext cx="8784976" cy="864096"/>
          </a:xfrm>
          <a:prstGeom prst="ribbon2">
            <a:avLst>
              <a:gd name="adj1" fmla="val 16667"/>
              <a:gd name="adj2" fmla="val 7113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ПЕРЕУЛОК  МЕЛКОЙ МОТОРИКИ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ds04.infourok.ru/uploads/ex/0f59/00144720-d23289ac/1/img9.jpg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0" y="188640"/>
            <a:ext cx="9144000" cy="666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951</TotalTime>
  <Words>177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Семинар для родителей обучающихся с ОВЗ  «Учимся легко»</vt:lpstr>
      <vt:lpstr>Речь чрезвычайно связана с</vt:lpstr>
      <vt:lpstr>Умение говорить - главная составляющая успешного и счастливого человека. </vt:lpstr>
      <vt:lpstr>Причины неправильной речи</vt:lpstr>
      <vt:lpstr>В игре ребёнок растёт и развивается как личность, приобретает навыки общения и поведения в обществе.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Детей учит то, что их окружает. - Если ребёнка часто критикуют – он  учится  осуждать - Если ребёнку часто демонстрируют враждебность – он учится драться - Если ребёнка часто высмеивают – он учится быть робким - Если ребёнка часто позорят – он учится чувствовать себя виноватым - Если к ребёнку часто бывают снисходительны – он учится быть терпимым - Если ребёнка часто подбадривают – он учится уверенности в себе - Если ребёнка часто хвалят – он учится оценивать - Если с ребёнком обычно честны – он учится справедливости - Если ребёнок живёт с чувством безопасности – он учится верить - Если ребёнок живет в атмосфере дружбы и чувствует себя нужным – он учится находить в этом мире любовь </vt:lpstr>
      <vt:lpstr>Готовность родителей</vt:lpstr>
      <vt:lpstr>Презентация PowerPoint</vt:lpstr>
      <vt:lpstr>СПАСИБО ЗА  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Развиваем речь у детей и взрослых</dc:title>
  <dc:creator>Учитель-логопед</dc:creator>
  <cp:lastModifiedBy>RePack by Diakov</cp:lastModifiedBy>
  <cp:revision>72</cp:revision>
  <dcterms:created xsi:type="dcterms:W3CDTF">2018-10-06T08:00:37Z</dcterms:created>
  <dcterms:modified xsi:type="dcterms:W3CDTF">2020-06-29T15:35:20Z</dcterms:modified>
</cp:coreProperties>
</file>